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85" r:id="rId3"/>
    <p:sldId id="273" r:id="rId4"/>
    <p:sldId id="272" r:id="rId5"/>
    <p:sldId id="257" r:id="rId6"/>
    <p:sldId id="258" r:id="rId7"/>
    <p:sldId id="259" r:id="rId8"/>
    <p:sldId id="260" r:id="rId9"/>
    <p:sldId id="261" r:id="rId10"/>
    <p:sldId id="262" r:id="rId11"/>
    <p:sldId id="263" r:id="rId12"/>
    <p:sldId id="264" r:id="rId13"/>
    <p:sldId id="267" r:id="rId14"/>
    <p:sldId id="269" r:id="rId15"/>
    <p:sldId id="265" r:id="rId16"/>
    <p:sldId id="266" r:id="rId17"/>
    <p:sldId id="271" r:id="rId18"/>
    <p:sldId id="270" r:id="rId19"/>
    <p:sldId id="284" r:id="rId20"/>
    <p:sldId id="274" r:id="rId21"/>
    <p:sldId id="281" r:id="rId22"/>
    <p:sldId id="280" r:id="rId23"/>
    <p:sldId id="279" r:id="rId24"/>
    <p:sldId id="278" r:id="rId25"/>
    <p:sldId id="277" r:id="rId26"/>
    <p:sldId id="276" r:id="rId27"/>
    <p:sldId id="275" r:id="rId28"/>
    <p:sldId id="283" r:id="rId29"/>
    <p:sldId id="286" r:id="rId3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A62"/>
    <a:srgbClr val="EE8F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4E7124-9D63-4D92-B1B2-DF519650FA41}" v="1" dt="2026-09-07T11:54:19.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7"/>
    <p:restoredTop sz="94610"/>
  </p:normalViewPr>
  <p:slideViewPr>
    <p:cSldViewPr snapToGrid="0" snapToObjects="1">
      <p:cViewPr varScale="1">
        <p:scale>
          <a:sx n="72" d="100"/>
          <a:sy n="72"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Crowell" userId="5103a5d7-cf19-4044-b304-227524abd304" providerId="ADAL" clId="{0E4E7124-9D63-4D92-B1B2-DF519650FA41}"/>
    <pc:docChg chg="undo custSel modSld">
      <pc:chgData name="Nicola Crowell" userId="5103a5d7-cf19-4044-b304-227524abd304" providerId="ADAL" clId="{0E4E7124-9D63-4D92-B1B2-DF519650FA41}" dt="2026-09-07T11:58:45.729" v="77" actId="11"/>
      <pc:docMkLst>
        <pc:docMk/>
      </pc:docMkLst>
      <pc:sldChg chg="modSp mod">
        <pc:chgData name="Nicola Crowell" userId="5103a5d7-cf19-4044-b304-227524abd304" providerId="ADAL" clId="{0E4E7124-9D63-4D92-B1B2-DF519650FA41}" dt="2026-09-07T10:59:08.501" v="1" actId="14100"/>
        <pc:sldMkLst>
          <pc:docMk/>
          <pc:sldMk cId="0" sldId="258"/>
        </pc:sldMkLst>
        <pc:spChg chg="mod">
          <ac:chgData name="Nicola Crowell" userId="5103a5d7-cf19-4044-b304-227524abd304" providerId="ADAL" clId="{0E4E7124-9D63-4D92-B1B2-DF519650FA41}" dt="2026-09-07T10:59:08.501" v="1" actId="14100"/>
          <ac:spMkLst>
            <pc:docMk/>
            <pc:sldMk cId="0" sldId="258"/>
            <ac:spMk id="19" creationId="{00000000-0000-0000-0000-000000000000}"/>
          </ac:spMkLst>
        </pc:spChg>
      </pc:sldChg>
      <pc:sldChg chg="modSp mod">
        <pc:chgData name="Nicola Crowell" userId="5103a5d7-cf19-4044-b304-227524abd304" providerId="ADAL" clId="{0E4E7124-9D63-4D92-B1B2-DF519650FA41}" dt="2026-09-07T11:00:21.488" v="8" actId="255"/>
        <pc:sldMkLst>
          <pc:docMk/>
          <pc:sldMk cId="0" sldId="261"/>
        </pc:sldMkLst>
        <pc:spChg chg="mod">
          <ac:chgData name="Nicola Crowell" userId="5103a5d7-cf19-4044-b304-227524abd304" providerId="ADAL" clId="{0E4E7124-9D63-4D92-B1B2-DF519650FA41}" dt="2026-09-07T11:00:21.488" v="8" actId="255"/>
          <ac:spMkLst>
            <pc:docMk/>
            <pc:sldMk cId="0" sldId="261"/>
            <ac:spMk id="13" creationId="{00000000-0000-0000-0000-000000000000}"/>
          </ac:spMkLst>
        </pc:spChg>
      </pc:sldChg>
      <pc:sldChg chg="modSp mod">
        <pc:chgData name="Nicola Crowell" userId="5103a5d7-cf19-4044-b304-227524abd304" providerId="ADAL" clId="{0E4E7124-9D63-4D92-B1B2-DF519650FA41}" dt="2026-09-07T11:58:45.729" v="77" actId="11"/>
        <pc:sldMkLst>
          <pc:docMk/>
          <pc:sldMk cId="0" sldId="267"/>
        </pc:sldMkLst>
        <pc:spChg chg="mod">
          <ac:chgData name="Nicola Crowell" userId="5103a5d7-cf19-4044-b304-227524abd304" providerId="ADAL" clId="{0E4E7124-9D63-4D92-B1B2-DF519650FA41}" dt="2026-09-07T11:54:59.505" v="65" actId="20577"/>
          <ac:spMkLst>
            <pc:docMk/>
            <pc:sldMk cId="0" sldId="267"/>
            <ac:spMk id="7" creationId="{00000000-0000-0000-0000-000000000000}"/>
          </ac:spMkLst>
        </pc:spChg>
        <pc:spChg chg="mod">
          <ac:chgData name="Nicola Crowell" userId="5103a5d7-cf19-4044-b304-227524abd304" providerId="ADAL" clId="{0E4E7124-9D63-4D92-B1B2-DF519650FA41}" dt="2026-09-07T11:58:45.729" v="77" actId="11"/>
          <ac:spMkLst>
            <pc:docMk/>
            <pc:sldMk cId="0" sldId="267"/>
            <ac:spMk id="13" creationId="{00000000-0000-0000-0000-000000000000}"/>
          </ac:spMkLst>
        </pc:spChg>
      </pc:sldChg>
      <pc:sldChg chg="modSp mod">
        <pc:chgData name="Nicola Crowell" userId="5103a5d7-cf19-4044-b304-227524abd304" providerId="ADAL" clId="{0E4E7124-9D63-4D92-B1B2-DF519650FA41}" dt="2026-09-07T10:59:14.581" v="7" actId="6549"/>
        <pc:sldMkLst>
          <pc:docMk/>
          <pc:sldMk cId="3351240943" sldId="273"/>
        </pc:sldMkLst>
        <pc:spChg chg="mod">
          <ac:chgData name="Nicola Crowell" userId="5103a5d7-cf19-4044-b304-227524abd304" providerId="ADAL" clId="{0E4E7124-9D63-4D92-B1B2-DF519650FA41}" dt="2026-09-07T10:59:14.581" v="7" actId="6549"/>
          <ac:spMkLst>
            <pc:docMk/>
            <pc:sldMk cId="3351240943" sldId="273"/>
            <ac:spMk id="15" creationId="{00000000-0000-0000-0000-000000000000}"/>
          </ac:spMkLst>
        </pc:spChg>
      </pc:sldChg>
      <pc:sldChg chg="modSp mod">
        <pc:chgData name="Nicola Crowell" userId="5103a5d7-cf19-4044-b304-227524abd304" providerId="ADAL" clId="{0E4E7124-9D63-4D92-B1B2-DF519650FA41}" dt="2026-09-07T11:03:47.517" v="14" actId="6549"/>
        <pc:sldMkLst>
          <pc:docMk/>
          <pc:sldMk cId="4170880128" sldId="278"/>
        </pc:sldMkLst>
        <pc:spChg chg="mod">
          <ac:chgData name="Nicola Crowell" userId="5103a5d7-cf19-4044-b304-227524abd304" providerId="ADAL" clId="{0E4E7124-9D63-4D92-B1B2-DF519650FA41}" dt="2026-09-07T11:03:47.517" v="14" actId="6549"/>
          <ac:spMkLst>
            <pc:docMk/>
            <pc:sldMk cId="4170880128" sldId="278"/>
            <ac:spMk id="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80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Twenty minutes, one worked example. We will use a real board paper — the proposal to adopt Claude across the Group — to walk the JFSC's five principles. By the end you should be able to run the same exercise on whatever tool lands on your desk.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Introduce Nicola (Cyan Regulatory — compliance and regulatory support) and Ali (Altair Technology). Set the frame: the volume of AI hype is enormous, and everyone — the finance industry, regulators, government, individuals — is trying to find their way through a daunting subject. Real potential, real unknowns, real risk. Today is about choices, controls and the human element.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16709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AFE9F-033F-4FC8-D5E6-DA1956780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2D17D-8E1E-D11B-F89B-50C713BAB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B7FE4-D09F-7FD9-9096-C47E3EA8BD8F}"/>
              </a:ext>
            </a:extLst>
          </p:cNvPr>
          <p:cNvSpPr>
            <a:spLocks noGrp="1"/>
          </p:cNvSpPr>
          <p:nvPr>
            <p:ph type="body" idx="1"/>
          </p:nvPr>
        </p:nvSpPr>
        <p:spPr/>
        <p:txBody>
          <a:bodyPr/>
          <a:lstStyle/>
          <a:p>
            <a:r>
              <a:rPr lang="en-US" dirty="0"/>
              <a:t>Twenty minutes, one worked example. We will use a real board paper — the proposal to adopt Claude across the Group — to walk the JFSC's five principles. By the end you should be able to run the same exercise on whatever tool lands on your desk.</a:t>
            </a:r>
          </a:p>
        </p:txBody>
      </p:sp>
      <p:sp>
        <p:nvSpPr>
          <p:cNvPr id="4" name="Slide Number Placeholder 3">
            <a:extLst>
              <a:ext uri="{FF2B5EF4-FFF2-40B4-BE49-F238E27FC236}">
                <a16:creationId xmlns:a16="http://schemas.microsoft.com/office/drawing/2014/main" id="{70D2A4A5-1499-83FE-5843-1F2B5925BE1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575762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briefly. Jersey has no AI statute. What we have is the Data Protection Law, which bites hard, and guidance issued on 14 July 2026 that creates no new requirements. The quotation is the line to remember — it removes the argument that AI is a special case where responsibility becomes diffuse.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principles, applied with regard to the risk and impact of the use case — so a transcription tool and a lending model do not get the same treatment. We come back to each through the example.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1, and the most useful page in the document — the one to put in front of your board. It is not a checklist, but it is how you defend the level of governance you chose. Eight factors push a case up the ladder: customer impact, regulatory reporting, financial crime, data sensitivity, autonomy, complexity, reversibility, third-party reliance.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facts of the case, from a memorandum to the board dated 23 July 2026. Claude is a family of large language models from Anthropic, used through a chat interface. Two phrases raise the stakes: all Group personnel, and client-facing. And note the perimeter — the regulated trust company business sits in the same deployment as unregulated units, with genuine cross-border data movement.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 one, and this is the pattern to copy: the Commission's suggestion on the left, what the firm is actually doing on the right — a named document, a named owner, a named point in the calendar. Two rows to pause on. Agentic AI: the firm drew a bright line, nothing acts without real-time human approval, and that single choice keeps the deployment out of the top tier of the ladder. And skills: the honest answer is that people can do their current jobs with reference to AI, plus tailored training and CPD. That is defensible; 'everyone will be fine' is not.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 two in one slide. Five operational areas, all of which belong inside arrangements you already have. The AI-specific threat to flag is prompt injection — instructions hidden inside a document the model is asked to summarise. And the firm's answer is the sequencing on the right: technology tested first and documented, controls then written into the policy, and the board saw all of it together.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 three names three settings where this bites hardest: compliance processes, customer communications, regulatory reporting. In compliance processes a person must remain responsible for final decisions in higher-risk cases — that is not met by sampling.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take one slide back to your own board, take this one. The firm did not approve 'AI'. It approved a defined set of uses and explicitly excluded the two highest-risk categories: compliance processes and regulatory reporting. That single decision is what keeps the deployment proportionate. And note the consequence — because drafting client communications is in scope, the terms of business are being amended to disclose it. Transparency obligations follow scope decisions.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to leave with. On the left, the failure shape the guidance keeps describing: a control everyone assumed was working that nobody was monitoring — the outage nobody noticed, the model that drifted, the fabricated figure that read fluently. On the right, the four documents that change the day the board says yes. Each is something a supervisor can ask to see.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7137C-CD89-A6E5-D4F1-01AD651B8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0AA72-AAE6-783D-E838-86D9489C2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1020A-3EFA-582A-9188-A78A50D43D47}"/>
              </a:ext>
            </a:extLst>
          </p:cNvPr>
          <p:cNvSpPr>
            <a:spLocks noGrp="1"/>
          </p:cNvSpPr>
          <p:nvPr>
            <p:ph type="body" idx="1"/>
          </p:nvPr>
        </p:nvSpPr>
        <p:spPr/>
        <p:txBody>
          <a:bodyPr/>
          <a:lstStyle/>
          <a:p>
            <a:r>
              <a:rPr lang="en-US" dirty="0"/>
              <a:t>If you take one slide back to your own board, take this one. The firm did not approve 'AI'. It approved a defined set of uses and explicitly excluded the two highest-risk categories: compliance processes and regulatory reporting. That single decision is what keeps the deployment proportionate. And note the consequence — because drafting client communications is in scope, the terms of business are being amended to disclose it. Transparency obligations follow scope decisions.</a:t>
            </a:r>
          </a:p>
        </p:txBody>
      </p:sp>
      <p:sp>
        <p:nvSpPr>
          <p:cNvPr id="4" name="Slide Number Placeholder 3">
            <a:extLst>
              <a:ext uri="{FF2B5EF4-FFF2-40B4-BE49-F238E27FC236}">
                <a16:creationId xmlns:a16="http://schemas.microsoft.com/office/drawing/2014/main" id="{B7CC7DBF-04C8-64B5-E631-83F8D38B785A}"/>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727936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and five together. On consumer protection the firm concluded no material risk — and that is defensible rather than convenient because it rests on three specific facts: no AI decision directly affects clients, personnel with few exceptions do not control client assets, and all client work touched by AI is reviewed before it is issued. Remove any one and the conclusion changes. On transparency, the relief is that you do not need to explain the model — you need to explain the outcome.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illustrative register entry — the guidance's fields, populated from the proposal. Two lines to watch: the classification, medium, because it supports drafting and analysis but determines nothing without human review; and the review date, because a register without review dates is a snapshot, not a control.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826F-286B-C119-8FB0-5FDA388E9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79EFFB-A807-5231-D960-1D7118502E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2F48E6-A6B2-58D9-5C1A-0E7656694B46}"/>
              </a:ext>
            </a:extLst>
          </p:cNvPr>
          <p:cNvSpPr>
            <a:spLocks noGrp="1"/>
          </p:cNvSpPr>
          <p:nvPr>
            <p:ph type="body" idx="1"/>
          </p:nvPr>
        </p:nvSpPr>
        <p:spPr/>
        <p:txBody>
          <a:bodyPr/>
          <a:lstStyle/>
          <a:p>
            <a:r>
              <a:rPr lang="en-US" dirty="0"/>
              <a:t>Two things to leave with. On the left, the failure shape the guidance keeps describing: a control everyone assumed was working that nobody was monitoring — the outage nobody noticed, the model that drifted, the fabricated figure that read fluently. On the right, the four documents that change the day the board says yes. Each is something a supervisor can ask to see.</a:t>
            </a:r>
          </a:p>
        </p:txBody>
      </p:sp>
      <p:sp>
        <p:nvSpPr>
          <p:cNvPr id="4" name="Slide Number Placeholder 3">
            <a:extLst>
              <a:ext uri="{FF2B5EF4-FFF2-40B4-BE49-F238E27FC236}">
                <a16:creationId xmlns:a16="http://schemas.microsoft.com/office/drawing/2014/main" id="{EFBA011C-4D1D-C860-9FF8-382074879D33}"/>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969138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0CFD5-8A5D-359B-81A6-2331A3FB0F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053EB-16F7-A2FF-34AC-F7667E4194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3A97F9-39B8-2546-EF72-7A1C104B4DAA}"/>
              </a:ext>
            </a:extLst>
          </p:cNvPr>
          <p:cNvSpPr>
            <a:spLocks noGrp="1"/>
          </p:cNvSpPr>
          <p:nvPr>
            <p:ph type="body" idx="1"/>
          </p:nvPr>
        </p:nvSpPr>
        <p:spPr/>
        <p:txBody>
          <a:bodyPr/>
          <a:lstStyle/>
          <a:p>
            <a:r>
              <a:rPr lang="en-US" dirty="0"/>
              <a:t>Two things to leave with. On the left, the failure shape the guidance keeps describing: a control everyone assumed was working that nobody was monitoring — the outage nobody noticed, the model that drifted, the fabricated figure that read fluently. On the right, the four documents that change the day the board says yes. Each is something a supervisor can ask to see.</a:t>
            </a:r>
          </a:p>
        </p:txBody>
      </p:sp>
      <p:sp>
        <p:nvSpPr>
          <p:cNvPr id="4" name="Slide Number Placeholder 3">
            <a:extLst>
              <a:ext uri="{FF2B5EF4-FFF2-40B4-BE49-F238E27FC236}">
                <a16:creationId xmlns:a16="http://schemas.microsoft.com/office/drawing/2014/main" id="{DC6E7501-5488-5111-02F8-77C483259FBF}"/>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972800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A735-63F6-93F5-FF67-A1BEE1B71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7E1A9-D21E-3814-2607-C35CA411F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2B28E-035A-433B-2E9E-4D0B974C6DED}"/>
              </a:ext>
            </a:extLst>
          </p:cNvPr>
          <p:cNvSpPr>
            <a:spLocks noGrp="1"/>
          </p:cNvSpPr>
          <p:nvPr>
            <p:ph type="body" idx="1"/>
          </p:nvPr>
        </p:nvSpPr>
        <p:spPr/>
        <p:txBody>
          <a:bodyPr/>
          <a:lstStyle/>
          <a:p>
            <a:r>
              <a:rPr lang="en-US" dirty="0"/>
              <a:t>Twenty minutes, one worked example. We will use a real board paper — the proposal to adopt Claude across the Group — to walk the JFSC's five principles. By the end you should be able to run the same exercise on whatever tool lands on your desk.</a:t>
            </a:r>
          </a:p>
        </p:txBody>
      </p:sp>
      <p:sp>
        <p:nvSpPr>
          <p:cNvPr id="4" name="Slide Number Placeholder 3">
            <a:extLst>
              <a:ext uri="{FF2B5EF4-FFF2-40B4-BE49-F238E27FC236}">
                <a16:creationId xmlns:a16="http://schemas.microsoft.com/office/drawing/2014/main" id="{46B2E654-F115-7089-4E1D-B8F5C2B3E2F7}"/>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985075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8A280-7D40-A428-7A09-EBB76F059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CA91D-CB77-BFB8-0160-CDC447FD0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FA1B1-16CD-FE89-EC2F-B7A4405F3882}"/>
              </a:ext>
            </a:extLst>
          </p:cNvPr>
          <p:cNvSpPr>
            <a:spLocks noGrp="1"/>
          </p:cNvSpPr>
          <p:nvPr>
            <p:ph type="body" idx="1"/>
          </p:nvPr>
        </p:nvSpPr>
        <p:spPr/>
        <p:txBody>
          <a:bodyPr/>
          <a:lstStyle/>
          <a:p>
            <a:r>
              <a:rPr lang="en-US" dirty="0"/>
              <a:t>Four things to do next week. If you only do two, do the first and the last: write down what you are actually using, and name who owns it. Everything else in the guidance follows from those two answers. Questions.</a:t>
            </a:r>
          </a:p>
        </p:txBody>
      </p:sp>
      <p:sp>
        <p:nvSpPr>
          <p:cNvPr id="4" name="Slide Number Placeholder 3">
            <a:extLst>
              <a:ext uri="{FF2B5EF4-FFF2-40B4-BE49-F238E27FC236}">
                <a16:creationId xmlns:a16="http://schemas.microsoft.com/office/drawing/2014/main" id="{F8F52192-AEE4-60D6-3706-A65575FE5CE8}"/>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892074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979131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pic>
        <p:nvPicPr>
          <p:cNvPr id="3" name="Image 1" descr="preencoded.png"/>
          <p:cNvPicPr>
            <a:picLocks noChangeAspect="1"/>
          </p:cNvPicPr>
          <p:nvPr/>
        </p:nvPicPr>
        <p:blipFill>
          <a:blip r:embed="rId3"/>
          <a:stretch>
            <a:fillRect/>
          </a:stretch>
        </p:blipFill>
        <p:spPr>
          <a:xfrm>
            <a:off x="1066800" y="914400"/>
            <a:ext cx="2478711" cy="514350"/>
          </a:xfrm>
          <a:prstGeom prst="rect">
            <a:avLst/>
          </a:prstGeom>
        </p:spPr>
      </p:pic>
      <p:sp>
        <p:nvSpPr>
          <p:cNvPr id="4" name="Text 0"/>
          <p:cNvSpPr/>
          <p:nvPr/>
        </p:nvSpPr>
        <p:spPr>
          <a:xfrm>
            <a:off x="1066800" y="4488340"/>
            <a:ext cx="14249400"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PRESENTATION TO THE JCOA · SEPTEMBER 2026</a:t>
            </a:r>
            <a:endParaRPr lang="en-US" sz="2350" dirty="0"/>
          </a:p>
        </p:txBody>
      </p:sp>
      <p:sp>
        <p:nvSpPr>
          <p:cNvPr id="5" name="Text 1"/>
          <p:cNvSpPr/>
          <p:nvPr/>
        </p:nvSpPr>
        <p:spPr>
          <a:xfrm>
            <a:off x="1066800" y="5641692"/>
            <a:ext cx="13342620" cy="2136492"/>
          </a:xfrm>
          <a:prstGeom prst="rect">
            <a:avLst/>
          </a:prstGeom>
          <a:noFill/>
          <a:ln/>
        </p:spPr>
        <p:txBody>
          <a:bodyPr wrap="square" lIns="25400" tIns="25400" rIns="25400" bIns="25400" rtlCol="0" anchor="t">
            <a:normAutofit fontScale="77500" lnSpcReduction="20000"/>
          </a:bodyPr>
          <a:lstStyle/>
          <a:p>
            <a:pPr marL="0" indent="0" algn="l">
              <a:lnSpc>
                <a:spcPct val="88839"/>
              </a:lnSpc>
              <a:buNone/>
            </a:pPr>
            <a:r>
              <a:rPr lang="en-GB" sz="8200" b="1" kern="0" spc="-162" dirty="0">
                <a:solidFill>
                  <a:srgbClr val="FFFFFF"/>
                </a:solidFill>
                <a:latin typeface="Arial" pitchFamily="34" charset="0"/>
                <a:ea typeface="Arial" pitchFamily="34" charset="-122"/>
                <a:cs typeface="Arial" pitchFamily="34" charset="-120"/>
              </a:rPr>
              <a:t>Compliance in the Age of AI: Choices, Controls and the Human Element</a:t>
            </a:r>
            <a:endParaRPr lang="en-US" sz="8200" dirty="0"/>
          </a:p>
        </p:txBody>
      </p:sp>
      <p:sp>
        <p:nvSpPr>
          <p:cNvPr id="6" name="Text 2"/>
          <p:cNvSpPr/>
          <p:nvPr/>
        </p:nvSpPr>
        <p:spPr>
          <a:xfrm>
            <a:off x="1066799" y="8082983"/>
            <a:ext cx="13872520" cy="1032442"/>
          </a:xfrm>
          <a:prstGeom prst="rect">
            <a:avLst/>
          </a:prstGeom>
          <a:noFill/>
          <a:ln/>
        </p:spPr>
        <p:txBody>
          <a:bodyPr wrap="square" lIns="25400" tIns="25400" rIns="25400" bIns="25400" rtlCol="0" anchor="t">
            <a:normAutofit/>
          </a:bodyPr>
          <a:lstStyle/>
          <a:p>
            <a:pPr marL="0" indent="0" algn="l">
              <a:lnSpc>
                <a:spcPct val="126875"/>
              </a:lnSpc>
              <a:buNone/>
            </a:pPr>
            <a:r>
              <a:rPr lang="en-US" sz="2950" dirty="0">
                <a:solidFill>
                  <a:srgbClr val="C6C6C6"/>
                </a:solidFill>
                <a:latin typeface="Arial" pitchFamily="34" charset="0"/>
                <a:ea typeface="Arial" pitchFamily="34" charset="-122"/>
                <a:cs typeface="Arial" pitchFamily="34" charset="-120"/>
              </a:rPr>
              <a:t>G</a:t>
            </a:r>
            <a:r>
              <a:rPr lang="en-GB" sz="2950" dirty="0" err="1">
                <a:solidFill>
                  <a:srgbClr val="C6C6C6"/>
                </a:solidFill>
                <a:latin typeface="Arial" pitchFamily="34" charset="0"/>
                <a:ea typeface="Arial" pitchFamily="34" charset="-122"/>
                <a:cs typeface="Arial" pitchFamily="34" charset="-120"/>
              </a:rPr>
              <a:t>overnance</a:t>
            </a:r>
            <a:r>
              <a:rPr lang="en-GB" sz="2950" dirty="0">
                <a:solidFill>
                  <a:srgbClr val="C6C6C6"/>
                </a:solidFill>
                <a:latin typeface="Arial" pitchFamily="34" charset="0"/>
                <a:ea typeface="Arial" pitchFamily="34" charset="-122"/>
                <a:cs typeface="Arial" pitchFamily="34" charset="-120"/>
              </a:rPr>
              <a:t>, oversight and when technology should, and shouldn’t, take the lead</a:t>
            </a:r>
            <a:r>
              <a:rPr lang="en-US" sz="2950" dirty="0">
                <a:solidFill>
                  <a:srgbClr val="C6C6C6"/>
                </a:solidFill>
                <a:latin typeface="Arial" pitchFamily="34" charset="0"/>
                <a:ea typeface="Arial" pitchFamily="34" charset="-122"/>
                <a:cs typeface="Arial" pitchFamily="34" charset="-120"/>
              </a:rPr>
              <a:t>.</a:t>
            </a:r>
            <a:endParaRPr lang="en-US" sz="2950" dirty="0"/>
          </a:p>
        </p:txBody>
      </p:sp>
      <p:sp>
        <p:nvSpPr>
          <p:cNvPr id="7" name="Shape 3"/>
          <p:cNvSpPr/>
          <p:nvPr/>
        </p:nvSpPr>
        <p:spPr>
          <a:xfrm>
            <a:off x="0" y="9458326"/>
            <a:ext cx="18288001" cy="28575"/>
          </a:xfrm>
          <a:prstGeom prst="rect">
            <a:avLst/>
          </a:prstGeom>
          <a:solidFill>
            <a:srgbClr val="F39200"/>
          </a:solidFill>
          <a:ln/>
        </p:spPr>
        <p:txBody>
          <a:bodyPr/>
          <a:lstStyle/>
          <a:p>
            <a:endParaRPr lang="en-GB"/>
          </a:p>
        </p:txBody>
      </p:sp>
      <p:sp>
        <p:nvSpPr>
          <p:cNvPr id="8" name="Text 4"/>
          <p:cNvSpPr/>
          <p:nvPr/>
        </p:nvSpPr>
        <p:spPr>
          <a:xfrm>
            <a:off x="1066800" y="9715501"/>
            <a:ext cx="4740876"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Cyan Regulatory · Altair Group</a:t>
            </a:r>
            <a:endParaRPr lang="en-US" sz="2200" dirty="0"/>
          </a:p>
        </p:txBody>
      </p:sp>
      <p:sp>
        <p:nvSpPr>
          <p:cNvPr id="2" name="Text 5">
            <a:extLst>
              <a:ext uri="{FF2B5EF4-FFF2-40B4-BE49-F238E27FC236}">
                <a16:creationId xmlns:a16="http://schemas.microsoft.com/office/drawing/2014/main" id="{42FC8AB0-1D48-BBE8-1102-9EBEB11F1B56}"/>
              </a:ext>
            </a:extLst>
          </p:cNvPr>
          <p:cNvSpPr/>
          <p:nvPr/>
        </p:nvSpPr>
        <p:spPr>
          <a:xfrm>
            <a:off x="16114165" y="9639302"/>
            <a:ext cx="1761436" cy="38100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1800" dirty="0">
                <a:solidFill>
                  <a:srgbClr val="6E6E6E"/>
                </a:solidFill>
                <a:latin typeface="Arial" pitchFamily="34" charset="0"/>
                <a:ea typeface="Arial" pitchFamily="34" charset="-122"/>
                <a:cs typeface="Arial" pitchFamily="34" charset="-120"/>
              </a:rPr>
              <a:t>St. Helier, Jersey</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 5"/>
          <p:cNvSpPr/>
          <p:nvPr/>
        </p:nvSpPr>
        <p:spPr>
          <a:xfrm>
            <a:off x="1143000" y="3002742"/>
            <a:ext cx="15562385" cy="3119360"/>
          </a:xfrm>
          <a:prstGeom prst="rect">
            <a:avLst/>
          </a:prstGeom>
          <a:noFill/>
          <a:ln/>
        </p:spPr>
        <p:txBody>
          <a:bodyPr wrap="square" lIns="25400" tIns="25400" rIns="25400" bIns="25400" rtlCol="0" anchor="t">
            <a:normAutofit/>
          </a:bodyPr>
          <a:lstStyle/>
          <a:p>
            <a:pPr marL="0" indent="0" algn="l">
              <a:lnSpc>
                <a:spcPct val="125036"/>
              </a:lnSpc>
              <a:buNone/>
            </a:pPr>
            <a:r>
              <a:rPr lang="en-US" sz="3450" dirty="0">
                <a:solidFill>
                  <a:srgbClr val="C6C6C6"/>
                </a:solidFill>
                <a:latin typeface="Arial" pitchFamily="34" charset="0"/>
                <a:cs typeface="Arial" pitchFamily="34" charset="-120"/>
              </a:rPr>
              <a:t>Governing AI, not just buying it </a:t>
            </a:r>
          </a:p>
          <a:p>
            <a:pPr marL="0" indent="0" algn="l">
              <a:lnSpc>
                <a:spcPct val="125036"/>
              </a:lnSpc>
              <a:buNone/>
            </a:pPr>
            <a:r>
              <a:rPr lang="en-US" sz="3450" dirty="0">
                <a:solidFill>
                  <a:srgbClr val="C6C6C6"/>
                </a:solidFill>
                <a:latin typeface="Arial" pitchFamily="34" charset="0"/>
                <a:cs typeface="Arial" pitchFamily="34" charset="-120"/>
              </a:rPr>
              <a:t>	– Application of JFSC Guidance</a:t>
            </a:r>
          </a:p>
          <a:p>
            <a:pPr marL="0" indent="0" algn="l">
              <a:lnSpc>
                <a:spcPct val="125036"/>
              </a:lnSpc>
              <a:buNone/>
            </a:pPr>
            <a:endParaRPr lang="en-US" sz="1900" dirty="0">
              <a:solidFill>
                <a:srgbClr val="C6C6C6"/>
              </a:solidFill>
              <a:latin typeface="Arial" pitchFamily="34" charset="0"/>
              <a:cs typeface="Arial" pitchFamily="34" charset="-120"/>
            </a:endParaRPr>
          </a:p>
          <a:p>
            <a:pPr marL="0" indent="0" algn="l">
              <a:lnSpc>
                <a:spcPct val="125036"/>
              </a:lnSpc>
              <a:buNone/>
            </a:pPr>
            <a:r>
              <a:rPr lang="en-US" sz="3450" dirty="0">
                <a:solidFill>
                  <a:srgbClr val="C6C6C6"/>
                </a:solidFill>
                <a:latin typeface="Arial" pitchFamily="34" charset="0"/>
                <a:cs typeface="Arial" pitchFamily="34" charset="-120"/>
              </a:rPr>
              <a:t>Practical controls and use of AI</a:t>
            </a:r>
          </a:p>
          <a:p>
            <a:pPr>
              <a:lnSpc>
                <a:spcPct val="125036"/>
              </a:lnSpc>
            </a:pPr>
            <a:r>
              <a:rPr lang="en-US" sz="3450" dirty="0">
                <a:solidFill>
                  <a:srgbClr val="C6C6C6"/>
                </a:solidFill>
                <a:latin typeface="Arial" pitchFamily="34" charset="0"/>
                <a:cs typeface="Arial" pitchFamily="34" charset="-120"/>
              </a:rPr>
              <a:t>	 – Where and how to keep human involvement</a:t>
            </a:r>
            <a:endParaRPr lang="en-US" sz="3450" dirty="0"/>
          </a:p>
        </p:txBody>
      </p:sp>
      <p:sp>
        <p:nvSpPr>
          <p:cNvPr id="9" name="Shape 6"/>
          <p:cNvSpPr/>
          <p:nvPr/>
        </p:nvSpPr>
        <p:spPr>
          <a:xfrm>
            <a:off x="1143000" y="6888485"/>
            <a:ext cx="16002001" cy="9525"/>
          </a:xfrm>
          <a:prstGeom prst="rect">
            <a:avLst/>
          </a:prstGeom>
          <a:solidFill>
            <a:srgbClr val="FFFFFF">
              <a:alpha val="14000"/>
            </a:srgbClr>
          </a:solidFill>
          <a:ln/>
        </p:spPr>
        <p:txBody>
          <a:bodyPr/>
          <a:lstStyle/>
          <a:p>
            <a:endParaRPr lang="en-GB"/>
          </a:p>
        </p:txBody>
      </p:sp>
      <p:sp>
        <p:nvSpPr>
          <p:cNvPr id="10" name="Shape 7"/>
          <p:cNvSpPr/>
          <p:nvPr/>
        </p:nvSpPr>
        <p:spPr>
          <a:xfrm>
            <a:off x="9138558" y="7386297"/>
            <a:ext cx="9525" cy="4397489"/>
          </a:xfrm>
          <a:prstGeom prst="rect">
            <a:avLst/>
          </a:prstGeom>
          <a:solidFill>
            <a:srgbClr val="FFFFFF">
              <a:alpha val="14000"/>
            </a:srgbClr>
          </a:solidFill>
          <a:ln/>
        </p:spPr>
        <p:txBody>
          <a:bodyPr/>
          <a:lstStyle/>
          <a:p>
            <a:endParaRPr lang="en-GB"/>
          </a:p>
        </p:txBody>
      </p:sp>
      <p:sp>
        <p:nvSpPr>
          <p:cNvPr id="11" name="Shape 8"/>
          <p:cNvSpPr/>
          <p:nvPr/>
        </p:nvSpPr>
        <p:spPr>
          <a:xfrm>
            <a:off x="1143000" y="7427327"/>
            <a:ext cx="533400" cy="28575"/>
          </a:xfrm>
          <a:prstGeom prst="rect">
            <a:avLst/>
          </a:prstGeom>
          <a:solidFill>
            <a:srgbClr val="009FE3"/>
          </a:solidFill>
          <a:ln/>
        </p:spPr>
        <p:txBody>
          <a:bodyPr/>
          <a:lstStyle/>
          <a:p>
            <a:endParaRPr lang="en-GB"/>
          </a:p>
        </p:txBody>
      </p:sp>
      <p:sp>
        <p:nvSpPr>
          <p:cNvPr id="12" name="Text 9"/>
          <p:cNvSpPr/>
          <p:nvPr/>
        </p:nvSpPr>
        <p:spPr>
          <a:xfrm>
            <a:off x="1143000" y="7722602"/>
            <a:ext cx="8040733" cy="666750"/>
          </a:xfrm>
          <a:prstGeom prst="rect">
            <a:avLst/>
          </a:prstGeom>
          <a:noFill/>
          <a:ln/>
        </p:spPr>
        <p:txBody>
          <a:bodyPr wrap="square" lIns="25400" tIns="25400" rIns="25400" bIns="25400" rtlCol="0" anchor="t">
            <a:normAutofit lnSpcReduction="10000"/>
          </a:bodyPr>
          <a:lstStyle/>
          <a:p>
            <a:pPr marL="0" indent="0" algn="l">
              <a:lnSpc>
                <a:spcPct val="129775"/>
              </a:lnSpc>
              <a:buNone/>
            </a:pPr>
            <a:r>
              <a:rPr lang="en-US" sz="3500" kern="0" spc="-33" dirty="0">
                <a:solidFill>
                  <a:srgbClr val="FFFFFF"/>
                </a:solidFill>
                <a:latin typeface="Arial" pitchFamily="34" charset="0"/>
                <a:ea typeface="Arial" pitchFamily="34" charset="-122"/>
                <a:cs typeface="Arial" pitchFamily="34" charset="-120"/>
              </a:rPr>
              <a:t>Nicola Crowell</a:t>
            </a:r>
            <a:endParaRPr lang="en-US" sz="3500" dirty="0"/>
          </a:p>
        </p:txBody>
      </p:sp>
      <p:sp>
        <p:nvSpPr>
          <p:cNvPr id="13" name="Text 10"/>
          <p:cNvSpPr/>
          <p:nvPr/>
        </p:nvSpPr>
        <p:spPr>
          <a:xfrm>
            <a:off x="1143000" y="8465553"/>
            <a:ext cx="8040733"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kern="0" spc="225" dirty="0">
                <a:solidFill>
                  <a:srgbClr val="009FE3"/>
                </a:solidFill>
                <a:latin typeface="Arial" pitchFamily="34" charset="0"/>
                <a:ea typeface="Arial" pitchFamily="34" charset="-122"/>
                <a:cs typeface="Arial" pitchFamily="34" charset="-120"/>
              </a:rPr>
              <a:t>CYAN REGULATORY</a:t>
            </a:r>
            <a:endParaRPr lang="en-US" sz="2275" dirty="0"/>
          </a:p>
        </p:txBody>
      </p:sp>
      <p:sp>
        <p:nvSpPr>
          <p:cNvPr id="14" name="Text 11"/>
          <p:cNvSpPr/>
          <p:nvPr/>
        </p:nvSpPr>
        <p:spPr>
          <a:xfrm>
            <a:off x="1143000" y="9013240"/>
            <a:ext cx="6278880" cy="731384"/>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350" dirty="0">
                <a:solidFill>
                  <a:srgbClr val="C6C6C6"/>
                </a:solidFill>
                <a:latin typeface="Arial" pitchFamily="34" charset="0"/>
                <a:ea typeface="Arial" pitchFamily="34" charset="-122"/>
                <a:cs typeface="Arial" pitchFamily="34" charset="-120"/>
              </a:rPr>
              <a:t>Compliance and regulatory support for firms and their senior management.</a:t>
            </a:r>
            <a:endParaRPr lang="en-US" sz="2350" dirty="0"/>
          </a:p>
        </p:txBody>
      </p:sp>
      <p:sp>
        <p:nvSpPr>
          <p:cNvPr id="15" name="Shape 12"/>
          <p:cNvSpPr/>
          <p:nvPr/>
        </p:nvSpPr>
        <p:spPr>
          <a:xfrm>
            <a:off x="9829800" y="7427327"/>
            <a:ext cx="533400" cy="28575"/>
          </a:xfrm>
          <a:prstGeom prst="rect">
            <a:avLst/>
          </a:prstGeom>
          <a:solidFill>
            <a:srgbClr val="F39200"/>
          </a:solidFill>
          <a:ln/>
        </p:spPr>
        <p:txBody>
          <a:bodyPr/>
          <a:lstStyle/>
          <a:p>
            <a:endParaRPr lang="en-GB"/>
          </a:p>
        </p:txBody>
      </p:sp>
      <p:sp>
        <p:nvSpPr>
          <p:cNvPr id="16" name="Text 13"/>
          <p:cNvSpPr/>
          <p:nvPr/>
        </p:nvSpPr>
        <p:spPr>
          <a:xfrm>
            <a:off x="9829800" y="7722602"/>
            <a:ext cx="8046721" cy="666750"/>
          </a:xfrm>
          <a:prstGeom prst="rect">
            <a:avLst/>
          </a:prstGeom>
          <a:noFill/>
          <a:ln/>
        </p:spPr>
        <p:txBody>
          <a:bodyPr wrap="square" lIns="25400" tIns="25400" rIns="25400" bIns="25400" rtlCol="0" anchor="t">
            <a:normAutofit lnSpcReduction="10000"/>
          </a:bodyPr>
          <a:lstStyle/>
          <a:p>
            <a:pPr marL="0" indent="0" algn="l">
              <a:lnSpc>
                <a:spcPct val="129775"/>
              </a:lnSpc>
              <a:buNone/>
            </a:pPr>
            <a:r>
              <a:rPr lang="en-US" sz="3500" kern="0" spc="-33" dirty="0">
                <a:solidFill>
                  <a:srgbClr val="FFFFFF"/>
                </a:solidFill>
                <a:latin typeface="Arial" pitchFamily="34" charset="0"/>
                <a:ea typeface="Arial" pitchFamily="34" charset="-122"/>
                <a:cs typeface="Arial" pitchFamily="34" charset="-120"/>
              </a:rPr>
              <a:t>Ali Richomme</a:t>
            </a:r>
            <a:endParaRPr lang="en-US" sz="3500" dirty="0"/>
          </a:p>
        </p:txBody>
      </p:sp>
      <p:sp>
        <p:nvSpPr>
          <p:cNvPr id="17" name="Text 14"/>
          <p:cNvSpPr/>
          <p:nvPr/>
        </p:nvSpPr>
        <p:spPr>
          <a:xfrm>
            <a:off x="9829800" y="8465553"/>
            <a:ext cx="8046721"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kern="0" spc="225" dirty="0">
                <a:solidFill>
                  <a:srgbClr val="F39200"/>
                </a:solidFill>
                <a:latin typeface="Arial" pitchFamily="34" charset="0"/>
                <a:ea typeface="Arial" pitchFamily="34" charset="-122"/>
                <a:cs typeface="Arial" pitchFamily="34" charset="-120"/>
              </a:rPr>
              <a:t>ALTAIR TECHNOLOGY</a:t>
            </a:r>
            <a:endParaRPr lang="en-US" sz="2275" dirty="0"/>
          </a:p>
        </p:txBody>
      </p:sp>
      <p:sp>
        <p:nvSpPr>
          <p:cNvPr id="18" name="Text 15"/>
          <p:cNvSpPr/>
          <p:nvPr/>
        </p:nvSpPr>
        <p:spPr>
          <a:xfrm>
            <a:off x="9730946" y="8965316"/>
            <a:ext cx="5778328" cy="1078026"/>
          </a:xfrm>
          <a:prstGeom prst="rect">
            <a:avLst/>
          </a:prstGeom>
          <a:noFill/>
          <a:ln/>
        </p:spPr>
        <p:txBody>
          <a:bodyPr wrap="square" lIns="25400" tIns="25400" rIns="25400" bIns="25400" rtlCol="0" anchor="t">
            <a:normAutofit fontScale="92500"/>
          </a:bodyPr>
          <a:lstStyle/>
          <a:p>
            <a:pPr marL="0" indent="0" algn="l">
              <a:lnSpc>
                <a:spcPct val="122500"/>
              </a:lnSpc>
              <a:buNone/>
            </a:pPr>
            <a:r>
              <a:rPr lang="en-US" sz="2350" dirty="0">
                <a:solidFill>
                  <a:srgbClr val="C6C6C6"/>
                </a:solidFill>
                <a:latin typeface="Arial" pitchFamily="34" charset="0"/>
                <a:ea typeface="Arial" pitchFamily="34" charset="-122"/>
                <a:cs typeface="Arial" pitchFamily="34" charset="-120"/>
              </a:rPr>
              <a:t>Technology, data and the practical application of AI within regulated businesses.</a:t>
            </a:r>
            <a:endParaRPr lang="en-US" sz="2350" dirty="0"/>
          </a:p>
        </p:txBody>
      </p:sp>
      <p:sp>
        <p:nvSpPr>
          <p:cNvPr id="19" name="Shape 16"/>
          <p:cNvSpPr/>
          <p:nvPr/>
        </p:nvSpPr>
        <p:spPr>
          <a:xfrm>
            <a:off x="0" y="10258425"/>
            <a:ext cx="18288001" cy="28575"/>
          </a:xfrm>
          <a:prstGeom prst="rect">
            <a:avLst/>
          </a:prstGeom>
          <a:solidFill>
            <a:srgbClr val="F39200"/>
          </a:solidFill>
          <a:ln/>
        </p:spPr>
        <p:txBody>
          <a:bodyPr/>
          <a:lstStyle/>
          <a:p>
            <a:endParaRPr lang="en-GB"/>
          </a:p>
        </p:txBody>
      </p:sp>
      <p:pic>
        <p:nvPicPr>
          <p:cNvPr id="20" name="Image 1" descr="preencoded.png"/>
          <p:cNvPicPr>
            <a:picLocks noChangeAspect="1"/>
          </p:cNvPicPr>
          <p:nvPr/>
        </p:nvPicPr>
        <p:blipFill>
          <a:blip r:embed="rId3"/>
          <a:stretch>
            <a:fillRect/>
          </a:stretch>
        </p:blipFill>
        <p:spPr>
          <a:xfrm>
            <a:off x="15705260" y="7367838"/>
            <a:ext cx="2000250" cy="415018"/>
          </a:xfrm>
          <a:prstGeom prst="rect">
            <a:avLst/>
          </a:prstGeom>
        </p:spPr>
      </p:pic>
      <p:sp>
        <p:nvSpPr>
          <p:cNvPr id="4" name="Text 1">
            <a:extLst>
              <a:ext uri="{FF2B5EF4-FFF2-40B4-BE49-F238E27FC236}">
                <a16:creationId xmlns:a16="http://schemas.microsoft.com/office/drawing/2014/main" id="{537D9B6E-1B21-0A13-AAB3-AE97392F7397}"/>
              </a:ext>
            </a:extLst>
          </p:cNvPr>
          <p:cNvSpPr/>
          <p:nvPr/>
        </p:nvSpPr>
        <p:spPr>
          <a:xfrm>
            <a:off x="1142999" y="782671"/>
            <a:ext cx="16002001" cy="2136492"/>
          </a:xfrm>
          <a:prstGeom prst="rect">
            <a:avLst/>
          </a:prstGeom>
          <a:noFill/>
          <a:ln/>
        </p:spPr>
        <p:txBody>
          <a:bodyPr wrap="square" lIns="25400" tIns="25400" rIns="25400" bIns="25400" rtlCol="0" anchor="t">
            <a:normAutofit fontScale="85000" lnSpcReduction="10000"/>
          </a:bodyPr>
          <a:lstStyle/>
          <a:p>
            <a:pPr marL="0" indent="0" algn="l">
              <a:lnSpc>
                <a:spcPct val="88839"/>
              </a:lnSpc>
              <a:buNone/>
            </a:pPr>
            <a:r>
              <a:rPr lang="en-GB" sz="8200" b="1" kern="0" spc="-162" dirty="0">
                <a:solidFill>
                  <a:srgbClr val="EE8F02"/>
                </a:solidFill>
                <a:latin typeface="Arial" pitchFamily="34" charset="0"/>
                <a:ea typeface="Arial" pitchFamily="34" charset="-122"/>
                <a:cs typeface="Arial" pitchFamily="34" charset="-120"/>
              </a:rPr>
              <a:t>Compliance in the Age of AI: Choices, Controls and the Human Element</a:t>
            </a:r>
            <a:endParaRPr lang="en-US" sz="8200" dirty="0">
              <a:solidFill>
                <a:srgbClr val="EE8F02"/>
              </a:solidFill>
            </a:endParaRPr>
          </a:p>
        </p:txBody>
      </p:sp>
    </p:spTree>
    <p:extLst>
      <p:ext uri="{BB962C8B-B14F-4D97-AF65-F5344CB8AC3E}">
        <p14:creationId xmlns:p14="http://schemas.microsoft.com/office/powerpoint/2010/main" val="397564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428" y="685800"/>
            <a:ext cx="15087600" cy="738664"/>
          </a:xfrm>
          <a:prstGeom prst="rect">
            <a:avLst/>
          </a:prstGeom>
          <a:noFill/>
        </p:spPr>
        <p:txBody>
          <a:bodyPr wrap="square" lIns="0" tIns="0" rIns="0" bIns="0" anchor="t">
            <a:spAutoFit/>
          </a:bodyPr>
          <a:lstStyle/>
          <a:p>
            <a:pPr algn="l"/>
            <a:r>
              <a:rPr sz="4900" b="1">
                <a:solidFill>
                  <a:srgbClr val="000000"/>
                </a:solidFill>
                <a:latin typeface="Arial"/>
              </a:rPr>
              <a:t>Where AI will show up first</a:t>
            </a:r>
          </a:p>
        </p:txBody>
      </p:sp>
      <p:sp>
        <p:nvSpPr>
          <p:cNvPr id="3" name="TextBox 2"/>
          <p:cNvSpPr txBox="1"/>
          <p:nvPr/>
        </p:nvSpPr>
        <p:spPr>
          <a:xfrm>
            <a:off x="1138428" y="1577340"/>
            <a:ext cx="15087600" cy="300082"/>
          </a:xfrm>
          <a:prstGeom prst="rect">
            <a:avLst/>
          </a:prstGeom>
          <a:noFill/>
        </p:spPr>
        <p:txBody>
          <a:bodyPr wrap="square" lIns="0" tIns="0" rIns="0" bIns="0" anchor="t">
            <a:spAutoFit/>
          </a:bodyPr>
          <a:lstStyle/>
          <a:p>
            <a:pPr algn="l"/>
            <a:r>
              <a:rPr sz="2350" i="1">
                <a:solidFill>
                  <a:srgbClr val="6E6E6E"/>
                </a:solidFill>
                <a:latin typeface="Arial"/>
              </a:rPr>
              <a:t>You're not behind. But it's coming through two doors — often before there's a policy for either.</a:t>
            </a:r>
          </a:p>
        </p:txBody>
      </p:sp>
      <p:sp>
        <p:nvSpPr>
          <p:cNvPr id="4" name="Rectangle 3"/>
          <p:cNvSpPr/>
          <p:nvPr/>
        </p:nvSpPr>
        <p:spPr>
          <a:xfrm>
            <a:off x="1138428" y="2243321"/>
            <a:ext cx="7612380" cy="624078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5" name="Rectangle 4"/>
          <p:cNvSpPr/>
          <p:nvPr/>
        </p:nvSpPr>
        <p:spPr>
          <a:xfrm>
            <a:off x="1138428" y="2243321"/>
            <a:ext cx="109728" cy="6240780"/>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6" name="TextBox 5"/>
          <p:cNvSpPr txBox="1"/>
          <p:nvPr/>
        </p:nvSpPr>
        <p:spPr>
          <a:xfrm>
            <a:off x="1687068" y="2723382"/>
            <a:ext cx="6652260" cy="288541"/>
          </a:xfrm>
          <a:prstGeom prst="rect">
            <a:avLst/>
          </a:prstGeom>
          <a:noFill/>
        </p:spPr>
        <p:txBody>
          <a:bodyPr wrap="square" lIns="0" tIns="0" rIns="0" bIns="0" anchor="t">
            <a:spAutoFit/>
          </a:bodyPr>
          <a:lstStyle/>
          <a:p>
            <a:pPr algn="l"/>
            <a:r>
              <a:rPr sz="2275" b="1">
                <a:solidFill>
                  <a:srgbClr val="009FE3"/>
                </a:solidFill>
                <a:latin typeface="Arial"/>
              </a:rPr>
              <a:t>DOOR ONE — YOUR VENDORS</a:t>
            </a:r>
          </a:p>
        </p:txBody>
      </p:sp>
      <p:sp>
        <p:nvSpPr>
          <p:cNvPr id="7" name="TextBox 6"/>
          <p:cNvSpPr txBox="1"/>
          <p:nvPr/>
        </p:nvSpPr>
        <p:spPr>
          <a:xfrm>
            <a:off x="1687068" y="3230874"/>
            <a:ext cx="6652260" cy="346249"/>
          </a:xfrm>
          <a:prstGeom prst="rect">
            <a:avLst/>
          </a:prstGeom>
          <a:noFill/>
        </p:spPr>
        <p:txBody>
          <a:bodyPr wrap="square" lIns="0" tIns="0" rIns="0" bIns="0" anchor="t">
            <a:spAutoFit/>
          </a:bodyPr>
          <a:lstStyle/>
          <a:p>
            <a:pPr algn="l"/>
            <a:r>
              <a:rPr sz="2550" b="1">
                <a:solidFill>
                  <a:srgbClr val="000000"/>
                </a:solidFill>
                <a:latin typeface="Arial"/>
              </a:rPr>
              <a:t>AI is being built into the tools you already use</a:t>
            </a:r>
          </a:p>
        </p:txBody>
      </p:sp>
      <p:sp>
        <p:nvSpPr>
          <p:cNvPr id="8" name="Oval 7"/>
          <p:cNvSpPr/>
          <p:nvPr/>
        </p:nvSpPr>
        <p:spPr>
          <a:xfrm>
            <a:off x="1687068" y="4369301"/>
            <a:ext cx="356616" cy="35661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009FE3"/>
                </a:solidFill>
                <a:latin typeface="Arial"/>
              </a:rPr>
              <a:t>•</a:t>
            </a:r>
          </a:p>
        </p:txBody>
      </p:sp>
      <p:sp>
        <p:nvSpPr>
          <p:cNvPr id="9" name="TextBox 8"/>
          <p:cNvSpPr txBox="1"/>
          <p:nvPr/>
        </p:nvSpPr>
        <p:spPr>
          <a:xfrm>
            <a:off x="2304288" y="4314437"/>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Case management tools adding AI summarisation</a:t>
            </a:r>
          </a:p>
        </p:txBody>
      </p:sp>
      <p:sp>
        <p:nvSpPr>
          <p:cNvPr id="10" name="Oval 9"/>
          <p:cNvSpPr/>
          <p:nvPr/>
        </p:nvSpPr>
        <p:spPr>
          <a:xfrm>
            <a:off x="1687068" y="5356853"/>
            <a:ext cx="356616" cy="35661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009FE3"/>
                </a:solidFill>
                <a:latin typeface="Arial"/>
              </a:rPr>
              <a:t>•</a:t>
            </a:r>
          </a:p>
        </p:txBody>
      </p:sp>
      <p:sp>
        <p:nvSpPr>
          <p:cNvPr id="11" name="TextBox 10"/>
          <p:cNvSpPr txBox="1"/>
          <p:nvPr/>
        </p:nvSpPr>
        <p:spPr>
          <a:xfrm>
            <a:off x="2304288" y="5301989"/>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Transaction monitoring adding ML risk scoring</a:t>
            </a:r>
          </a:p>
        </p:txBody>
      </p:sp>
      <p:sp>
        <p:nvSpPr>
          <p:cNvPr id="12" name="Oval 11"/>
          <p:cNvSpPr/>
          <p:nvPr/>
        </p:nvSpPr>
        <p:spPr>
          <a:xfrm>
            <a:off x="1687068" y="6344405"/>
            <a:ext cx="356616" cy="35661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009FE3"/>
                </a:solidFill>
                <a:latin typeface="Arial"/>
              </a:rPr>
              <a:t>•</a:t>
            </a:r>
          </a:p>
        </p:txBody>
      </p:sp>
      <p:sp>
        <p:nvSpPr>
          <p:cNvPr id="13" name="TextBox 12"/>
          <p:cNvSpPr txBox="1"/>
          <p:nvPr/>
        </p:nvSpPr>
        <p:spPr>
          <a:xfrm>
            <a:off x="2304288" y="6289541"/>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Communication surveillance adding NLP flagging</a:t>
            </a:r>
          </a:p>
        </p:txBody>
      </p:sp>
      <p:sp>
        <p:nvSpPr>
          <p:cNvPr id="14" name="Oval 13"/>
          <p:cNvSpPr/>
          <p:nvPr/>
        </p:nvSpPr>
        <p:spPr>
          <a:xfrm>
            <a:off x="1687068" y="7331957"/>
            <a:ext cx="356616" cy="35661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009FE3"/>
                </a:solidFill>
                <a:latin typeface="Arial"/>
              </a:rPr>
              <a:t>•</a:t>
            </a:r>
          </a:p>
        </p:txBody>
      </p:sp>
      <p:sp>
        <p:nvSpPr>
          <p:cNvPr id="15" name="TextBox 14"/>
          <p:cNvSpPr txBox="1"/>
          <p:nvPr/>
        </p:nvSpPr>
        <p:spPr>
          <a:xfrm>
            <a:off x="2304288" y="7277093"/>
            <a:ext cx="5966460" cy="764761"/>
          </a:xfrm>
          <a:prstGeom prst="rect">
            <a:avLst/>
          </a:prstGeom>
          <a:noFill/>
        </p:spPr>
        <p:txBody>
          <a:bodyPr wrap="square" lIns="0" tIns="0" rIns="0" bIns="0" anchor="t">
            <a:spAutoFit/>
          </a:bodyPr>
          <a:lstStyle/>
          <a:p>
            <a:pPr algn="l">
              <a:lnSpc>
                <a:spcPct val="110000"/>
              </a:lnSpc>
            </a:pPr>
            <a:r>
              <a:rPr lang="en-GB" sz="2350" dirty="0">
                <a:solidFill>
                  <a:srgbClr val="000000"/>
                </a:solidFill>
                <a:latin typeface="Arial"/>
              </a:rPr>
              <a:t>CDD</a:t>
            </a:r>
            <a:r>
              <a:rPr sz="2350" dirty="0">
                <a:solidFill>
                  <a:srgbClr val="000000"/>
                </a:solidFill>
                <a:latin typeface="Arial"/>
              </a:rPr>
              <a:t> / onboarding tools adding auto-extraction</a:t>
            </a:r>
          </a:p>
        </p:txBody>
      </p:sp>
      <p:sp>
        <p:nvSpPr>
          <p:cNvPr id="16" name="Rectangle 15"/>
          <p:cNvSpPr/>
          <p:nvPr/>
        </p:nvSpPr>
        <p:spPr>
          <a:xfrm>
            <a:off x="9162288" y="2243321"/>
            <a:ext cx="7612380" cy="62407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7" name="Rectangle 16"/>
          <p:cNvSpPr/>
          <p:nvPr/>
        </p:nvSpPr>
        <p:spPr>
          <a:xfrm>
            <a:off x="9162288" y="2243321"/>
            <a:ext cx="109728" cy="624078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8" name="TextBox 17"/>
          <p:cNvSpPr txBox="1"/>
          <p:nvPr/>
        </p:nvSpPr>
        <p:spPr>
          <a:xfrm>
            <a:off x="9710928" y="2723382"/>
            <a:ext cx="6652260" cy="288541"/>
          </a:xfrm>
          <a:prstGeom prst="rect">
            <a:avLst/>
          </a:prstGeom>
          <a:noFill/>
        </p:spPr>
        <p:txBody>
          <a:bodyPr wrap="square" lIns="0" tIns="0" rIns="0" bIns="0" anchor="t">
            <a:spAutoFit/>
          </a:bodyPr>
          <a:lstStyle/>
          <a:p>
            <a:pPr algn="l"/>
            <a:r>
              <a:rPr sz="2275" b="1">
                <a:solidFill>
                  <a:srgbClr val="F39200"/>
                </a:solidFill>
                <a:latin typeface="Arial"/>
              </a:rPr>
              <a:t>DOOR TWO — YOUR OWN HANDS</a:t>
            </a:r>
          </a:p>
        </p:txBody>
      </p:sp>
      <p:sp>
        <p:nvSpPr>
          <p:cNvPr id="19" name="TextBox 18"/>
          <p:cNvSpPr txBox="1"/>
          <p:nvPr/>
        </p:nvSpPr>
        <p:spPr>
          <a:xfrm>
            <a:off x="9710928" y="3230874"/>
            <a:ext cx="6652260" cy="346249"/>
          </a:xfrm>
          <a:prstGeom prst="rect">
            <a:avLst/>
          </a:prstGeom>
          <a:noFill/>
        </p:spPr>
        <p:txBody>
          <a:bodyPr wrap="square" lIns="0" tIns="0" rIns="0" bIns="0" anchor="t">
            <a:spAutoFit/>
          </a:bodyPr>
          <a:lstStyle/>
          <a:p>
            <a:pPr algn="l"/>
            <a:r>
              <a:rPr sz="2550" b="1">
                <a:solidFill>
                  <a:srgbClr val="000000"/>
                </a:solidFill>
                <a:latin typeface="Arial"/>
              </a:rPr>
              <a:t>You or your team, prompting tools directly</a:t>
            </a:r>
          </a:p>
        </p:txBody>
      </p:sp>
      <p:sp>
        <p:nvSpPr>
          <p:cNvPr id="20" name="Oval 19"/>
          <p:cNvSpPr/>
          <p:nvPr/>
        </p:nvSpPr>
        <p:spPr>
          <a:xfrm>
            <a:off x="9710928" y="4369301"/>
            <a:ext cx="356616" cy="356616"/>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F39200"/>
                </a:solidFill>
                <a:latin typeface="Arial"/>
              </a:rPr>
              <a:t>•</a:t>
            </a:r>
          </a:p>
        </p:txBody>
      </p:sp>
      <p:sp>
        <p:nvSpPr>
          <p:cNvPr id="21" name="TextBox 20"/>
          <p:cNvSpPr txBox="1"/>
          <p:nvPr/>
        </p:nvSpPr>
        <p:spPr>
          <a:xfrm>
            <a:off x="10328148" y="4314437"/>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Drafting policies, procedures &amp; board papers</a:t>
            </a:r>
          </a:p>
        </p:txBody>
      </p:sp>
      <p:sp>
        <p:nvSpPr>
          <p:cNvPr id="22" name="Oval 21"/>
          <p:cNvSpPr/>
          <p:nvPr/>
        </p:nvSpPr>
        <p:spPr>
          <a:xfrm>
            <a:off x="9710928" y="5356853"/>
            <a:ext cx="356616" cy="356616"/>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F39200"/>
                </a:solidFill>
                <a:latin typeface="Arial"/>
              </a:rPr>
              <a:t>•</a:t>
            </a:r>
          </a:p>
        </p:txBody>
      </p:sp>
      <p:sp>
        <p:nvSpPr>
          <p:cNvPr id="23" name="TextBox 22"/>
          <p:cNvSpPr txBox="1"/>
          <p:nvPr/>
        </p:nvSpPr>
        <p:spPr>
          <a:xfrm>
            <a:off x="10328148" y="5301989"/>
            <a:ext cx="5966460" cy="313547"/>
          </a:xfrm>
          <a:prstGeom prst="rect">
            <a:avLst/>
          </a:prstGeom>
          <a:noFill/>
        </p:spPr>
        <p:txBody>
          <a:bodyPr wrap="square" lIns="0" tIns="0" rIns="0" bIns="0" anchor="t">
            <a:spAutoFit/>
          </a:bodyPr>
          <a:lstStyle/>
          <a:p>
            <a:pPr algn="l">
              <a:lnSpc>
                <a:spcPct val="110000"/>
              </a:lnSpc>
            </a:pPr>
            <a:r>
              <a:rPr sz="2350" dirty="0" err="1">
                <a:solidFill>
                  <a:srgbClr val="000000"/>
                </a:solidFill>
                <a:latin typeface="Arial"/>
              </a:rPr>
              <a:t>Summarising</a:t>
            </a:r>
            <a:r>
              <a:rPr sz="2350" dirty="0">
                <a:solidFill>
                  <a:srgbClr val="000000"/>
                </a:solidFill>
                <a:latin typeface="Arial"/>
              </a:rPr>
              <a:t> regulation or a long report</a:t>
            </a:r>
          </a:p>
        </p:txBody>
      </p:sp>
      <p:sp>
        <p:nvSpPr>
          <p:cNvPr id="24" name="Oval 23"/>
          <p:cNvSpPr/>
          <p:nvPr/>
        </p:nvSpPr>
        <p:spPr>
          <a:xfrm>
            <a:off x="9710928" y="6344405"/>
            <a:ext cx="356616" cy="356616"/>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F39200"/>
                </a:solidFill>
                <a:latin typeface="Arial"/>
              </a:rPr>
              <a:t>•</a:t>
            </a:r>
          </a:p>
        </p:txBody>
      </p:sp>
      <p:sp>
        <p:nvSpPr>
          <p:cNvPr id="25" name="TextBox 24"/>
          <p:cNvSpPr txBox="1"/>
          <p:nvPr/>
        </p:nvSpPr>
        <p:spPr>
          <a:xfrm>
            <a:off x="10328148" y="6289541"/>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Prepping talking points for a difficult call</a:t>
            </a:r>
          </a:p>
        </p:txBody>
      </p:sp>
      <p:sp>
        <p:nvSpPr>
          <p:cNvPr id="26" name="Oval 25"/>
          <p:cNvSpPr/>
          <p:nvPr/>
        </p:nvSpPr>
        <p:spPr>
          <a:xfrm>
            <a:off x="9710928" y="7331957"/>
            <a:ext cx="356616" cy="356616"/>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550" b="1">
                <a:solidFill>
                  <a:srgbClr val="F39200"/>
                </a:solidFill>
                <a:latin typeface="Arial"/>
              </a:rPr>
              <a:t>•</a:t>
            </a:r>
          </a:p>
        </p:txBody>
      </p:sp>
      <p:sp>
        <p:nvSpPr>
          <p:cNvPr id="27" name="TextBox 26"/>
          <p:cNvSpPr txBox="1"/>
          <p:nvPr/>
        </p:nvSpPr>
        <p:spPr>
          <a:xfrm>
            <a:off x="10328148" y="7277093"/>
            <a:ext cx="5966460" cy="313547"/>
          </a:xfrm>
          <a:prstGeom prst="rect">
            <a:avLst/>
          </a:prstGeom>
          <a:noFill/>
        </p:spPr>
        <p:txBody>
          <a:bodyPr wrap="square" lIns="0" tIns="0" rIns="0" bIns="0" anchor="t">
            <a:spAutoFit/>
          </a:bodyPr>
          <a:lstStyle/>
          <a:p>
            <a:pPr algn="l">
              <a:lnSpc>
                <a:spcPct val="110000"/>
              </a:lnSpc>
            </a:pPr>
            <a:r>
              <a:rPr sz="2350">
                <a:solidFill>
                  <a:srgbClr val="000000"/>
                </a:solidFill>
                <a:latin typeface="Arial"/>
              </a:rPr>
              <a:t>Drafting client or regulator correspondence</a:t>
            </a:r>
          </a:p>
        </p:txBody>
      </p:sp>
      <p:sp>
        <p:nvSpPr>
          <p:cNvPr id="28" name="Rectangle 27"/>
          <p:cNvSpPr/>
          <p:nvPr/>
        </p:nvSpPr>
        <p:spPr>
          <a:xfrm>
            <a:off x="1154430" y="8703052"/>
            <a:ext cx="15979140" cy="580000"/>
          </a:xfrm>
          <a:prstGeom prst="rect">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9" name="TextBox 28"/>
          <p:cNvSpPr txBox="1"/>
          <p:nvPr/>
        </p:nvSpPr>
        <p:spPr>
          <a:xfrm>
            <a:off x="1524762" y="8843052"/>
            <a:ext cx="15224760" cy="300082"/>
          </a:xfrm>
          <a:prstGeom prst="rect">
            <a:avLst/>
          </a:prstGeom>
          <a:noFill/>
        </p:spPr>
        <p:txBody>
          <a:bodyPr wrap="square" lIns="0" tIns="0" rIns="0" bIns="0" anchor="ctr">
            <a:spAutoFit/>
          </a:bodyPr>
          <a:lstStyle/>
          <a:p>
            <a:pPr algn="l"/>
            <a:r>
              <a:rPr sz="2350" b="1" dirty="0">
                <a:solidFill>
                  <a:srgbClr val="000000"/>
                </a:solidFill>
                <a:latin typeface="Arial"/>
              </a:rPr>
              <a:t>Both doors need governance. Neither should wait for a policy that doesn't exist yet.</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2" name="Footer Text"/>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01</a:t>
            </a:r>
            <a:endParaRPr lang="en-US" sz="2200" dirty="0"/>
          </a:p>
        </p:txBody>
      </p:sp>
    </p:spTree>
    <p:extLst>
      <p:ext uri="{BB962C8B-B14F-4D97-AF65-F5344CB8AC3E}">
        <p14:creationId xmlns:p14="http://schemas.microsoft.com/office/powerpoint/2010/main" val="3351240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2EB0B55-0391-3EBB-C60E-BB9168F301D5}"/>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00E163D2-CB10-654A-01FE-82077D3BB7B8}"/>
              </a:ext>
            </a:extLst>
          </p:cNvPr>
          <p:cNvPicPr>
            <a:picLocks noChangeAspect="1"/>
          </p:cNvPicPr>
          <p:nvPr/>
        </p:nvPicPr>
        <p:blipFill>
          <a:blip r:embed="rId3">
            <a:alphaModFix amt="6000"/>
          </a:blip>
          <a:stretch>
            <a:fillRect/>
          </a:stretch>
        </p:blipFill>
        <p:spPr>
          <a:xfrm>
            <a:off x="12431061" y="1300163"/>
            <a:ext cx="7190440" cy="6858001"/>
          </a:xfrm>
          <a:prstGeom prst="rect">
            <a:avLst/>
          </a:prstGeom>
        </p:spPr>
      </p:pic>
      <p:pic>
        <p:nvPicPr>
          <p:cNvPr id="3" name="Image 1" descr="preencoded.png">
            <a:extLst>
              <a:ext uri="{FF2B5EF4-FFF2-40B4-BE49-F238E27FC236}">
                <a16:creationId xmlns:a16="http://schemas.microsoft.com/office/drawing/2014/main" id="{CF70E5D0-16E9-33E2-FE50-8E1DCEF0C712}"/>
              </a:ext>
            </a:extLst>
          </p:cNvPr>
          <p:cNvPicPr>
            <a:picLocks noChangeAspect="1"/>
          </p:cNvPicPr>
          <p:nvPr/>
        </p:nvPicPr>
        <p:blipFill>
          <a:blip r:embed="rId4"/>
          <a:stretch>
            <a:fillRect/>
          </a:stretch>
        </p:blipFill>
        <p:spPr>
          <a:xfrm>
            <a:off x="1066800" y="914400"/>
            <a:ext cx="2478711" cy="514350"/>
          </a:xfrm>
          <a:prstGeom prst="rect">
            <a:avLst/>
          </a:prstGeom>
        </p:spPr>
      </p:pic>
      <p:sp>
        <p:nvSpPr>
          <p:cNvPr id="4" name="Text 0">
            <a:extLst>
              <a:ext uri="{FF2B5EF4-FFF2-40B4-BE49-F238E27FC236}">
                <a16:creationId xmlns:a16="http://schemas.microsoft.com/office/drawing/2014/main" id="{F0615BE0-DD00-C584-0E18-E885D2DD20CD}"/>
              </a:ext>
            </a:extLst>
          </p:cNvPr>
          <p:cNvSpPr/>
          <p:nvPr/>
        </p:nvSpPr>
        <p:spPr>
          <a:xfrm>
            <a:off x="1066800" y="4965417"/>
            <a:ext cx="14249400"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JFSC GUIDANCE ON THE USE OF AI · JULY 2026</a:t>
            </a:r>
            <a:endParaRPr lang="en-US" sz="2350" dirty="0"/>
          </a:p>
        </p:txBody>
      </p:sp>
      <p:sp>
        <p:nvSpPr>
          <p:cNvPr id="5" name="Text 1">
            <a:extLst>
              <a:ext uri="{FF2B5EF4-FFF2-40B4-BE49-F238E27FC236}">
                <a16:creationId xmlns:a16="http://schemas.microsoft.com/office/drawing/2014/main" id="{DC4FF27F-9123-0EE5-37B1-4D061F02D3E0}"/>
              </a:ext>
            </a:extLst>
          </p:cNvPr>
          <p:cNvSpPr/>
          <p:nvPr/>
        </p:nvSpPr>
        <p:spPr>
          <a:xfrm>
            <a:off x="1066800" y="5641692"/>
            <a:ext cx="13342620" cy="2136492"/>
          </a:xfrm>
          <a:prstGeom prst="rect">
            <a:avLst/>
          </a:prstGeom>
          <a:noFill/>
          <a:ln/>
        </p:spPr>
        <p:txBody>
          <a:bodyPr wrap="square" lIns="25400" tIns="25400" rIns="25400" bIns="25400" rtlCol="0" anchor="t">
            <a:normAutofit/>
          </a:bodyPr>
          <a:lstStyle/>
          <a:p>
            <a:pPr marL="0" indent="0" algn="l">
              <a:lnSpc>
                <a:spcPct val="88839"/>
              </a:lnSpc>
              <a:buNone/>
            </a:pPr>
            <a:r>
              <a:rPr lang="en-US" sz="6400" b="1" kern="0" spc="-162" dirty="0">
                <a:solidFill>
                  <a:srgbClr val="FFFFFF"/>
                </a:solidFill>
                <a:latin typeface="Arial" pitchFamily="34" charset="0"/>
                <a:ea typeface="Arial" pitchFamily="34" charset="-122"/>
                <a:cs typeface="Arial" pitchFamily="34" charset="-120"/>
              </a:rPr>
              <a:t>Governing AI, not just buying it.</a:t>
            </a:r>
            <a:endParaRPr lang="en-US" sz="6400" dirty="0"/>
          </a:p>
        </p:txBody>
      </p:sp>
      <p:sp>
        <p:nvSpPr>
          <p:cNvPr id="6" name="Text 2">
            <a:extLst>
              <a:ext uri="{FF2B5EF4-FFF2-40B4-BE49-F238E27FC236}">
                <a16:creationId xmlns:a16="http://schemas.microsoft.com/office/drawing/2014/main" id="{4BE3DC9A-F873-DDB0-4D31-530AA41F93EB}"/>
              </a:ext>
            </a:extLst>
          </p:cNvPr>
          <p:cNvSpPr/>
          <p:nvPr/>
        </p:nvSpPr>
        <p:spPr>
          <a:xfrm>
            <a:off x="1066799" y="8082983"/>
            <a:ext cx="14008443" cy="1032442"/>
          </a:xfrm>
          <a:prstGeom prst="rect">
            <a:avLst/>
          </a:prstGeom>
          <a:noFill/>
          <a:ln/>
        </p:spPr>
        <p:txBody>
          <a:bodyPr wrap="square" lIns="25400" tIns="25400" rIns="25400" bIns="25400" rtlCol="0" anchor="t">
            <a:normAutofit fontScale="92500"/>
          </a:bodyPr>
          <a:lstStyle/>
          <a:p>
            <a:pPr marL="0" indent="0" algn="l">
              <a:lnSpc>
                <a:spcPct val="126875"/>
              </a:lnSpc>
              <a:buNone/>
            </a:pPr>
            <a:r>
              <a:rPr lang="en-US" sz="2950" dirty="0">
                <a:solidFill>
                  <a:srgbClr val="C6C6C6"/>
                </a:solidFill>
                <a:latin typeface="Arial" pitchFamily="34" charset="0"/>
                <a:ea typeface="Arial" pitchFamily="34" charset="-122"/>
                <a:cs typeface="Arial" pitchFamily="34" charset="-120"/>
              </a:rPr>
              <a:t>Applying the JFSC’s principles to one real decision — whether and how to adopt Claude.</a:t>
            </a:r>
            <a:endParaRPr lang="en-US" sz="2950" dirty="0"/>
          </a:p>
        </p:txBody>
      </p:sp>
      <p:sp>
        <p:nvSpPr>
          <p:cNvPr id="7" name="Shape 3">
            <a:extLst>
              <a:ext uri="{FF2B5EF4-FFF2-40B4-BE49-F238E27FC236}">
                <a16:creationId xmlns:a16="http://schemas.microsoft.com/office/drawing/2014/main" id="{A799B271-395D-C141-316B-F461A347F206}"/>
              </a:ext>
            </a:extLst>
          </p:cNvPr>
          <p:cNvSpPr/>
          <p:nvPr/>
        </p:nvSpPr>
        <p:spPr>
          <a:xfrm>
            <a:off x="0" y="9458326"/>
            <a:ext cx="18288001" cy="28575"/>
          </a:xfrm>
          <a:prstGeom prst="rect">
            <a:avLst/>
          </a:prstGeom>
          <a:solidFill>
            <a:srgbClr val="F39200"/>
          </a:solidFill>
          <a:ln/>
        </p:spPr>
        <p:txBody>
          <a:bodyPr/>
          <a:lstStyle/>
          <a:p>
            <a:endParaRPr lang="en-GB"/>
          </a:p>
        </p:txBody>
      </p:sp>
      <p:sp>
        <p:nvSpPr>
          <p:cNvPr id="8" name="Text 4">
            <a:extLst>
              <a:ext uri="{FF2B5EF4-FFF2-40B4-BE49-F238E27FC236}">
                <a16:creationId xmlns:a16="http://schemas.microsoft.com/office/drawing/2014/main" id="{9065DA76-3CA7-B521-0B44-217BC12BC526}"/>
              </a:ext>
            </a:extLst>
          </p:cNvPr>
          <p:cNvSpPr/>
          <p:nvPr/>
        </p:nvSpPr>
        <p:spPr>
          <a:xfrm>
            <a:off x="1066800" y="9715501"/>
            <a:ext cx="3311171"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Cyan Regulatory · Altair Group</a:t>
            </a:r>
            <a:endParaRPr lang="en-US" sz="2200" dirty="0"/>
          </a:p>
        </p:txBody>
      </p:sp>
      <p:sp>
        <p:nvSpPr>
          <p:cNvPr id="9" name="Text 5">
            <a:extLst>
              <a:ext uri="{FF2B5EF4-FFF2-40B4-BE49-F238E27FC236}">
                <a16:creationId xmlns:a16="http://schemas.microsoft.com/office/drawing/2014/main" id="{735BC219-C864-EFF9-C10C-2D63A1C893D3}"/>
              </a:ext>
            </a:extLst>
          </p:cNvPr>
          <p:cNvSpPr/>
          <p:nvPr/>
        </p:nvSpPr>
        <p:spPr>
          <a:xfrm>
            <a:off x="15619895" y="9715501"/>
            <a:ext cx="1761436"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St. Helier, Jersey</a:t>
            </a:r>
            <a:endParaRPr lang="en-US" sz="2200" dirty="0"/>
          </a:p>
        </p:txBody>
      </p:sp>
    </p:spTree>
    <p:extLst>
      <p:ext uri="{BB962C8B-B14F-4D97-AF65-F5344CB8AC3E}">
        <p14:creationId xmlns:p14="http://schemas.microsoft.com/office/powerpoint/2010/main" val="47517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WHERE WE STAND</a:t>
            </a:r>
            <a:endParaRPr lang="en-US" sz="2350" dirty="0"/>
          </a:p>
        </p:txBody>
      </p:sp>
      <p:sp>
        <p:nvSpPr>
          <p:cNvPr id="3" name="Text 1"/>
          <p:cNvSpPr/>
          <p:nvPr/>
        </p:nvSpPr>
        <p:spPr>
          <a:xfrm>
            <a:off x="1066800" y="1495425"/>
            <a:ext cx="13735051" cy="1491853"/>
          </a:xfrm>
          <a:prstGeom prst="rect">
            <a:avLst/>
          </a:prstGeom>
          <a:noFill/>
          <a:ln/>
        </p:spPr>
        <p:txBody>
          <a:bodyPr wrap="square" lIns="25400" tIns="25400" rIns="25400" bIns="25400" rtlCol="0" anchor="t">
            <a:normAutofit lnSpcReduction="10000"/>
          </a:bodyPr>
          <a:lstStyle/>
          <a:p>
            <a:pPr marL="0" indent="0" algn="l">
              <a:lnSpc>
                <a:spcPct val="92110"/>
              </a:lnSpc>
              <a:buNone/>
            </a:pPr>
            <a:r>
              <a:rPr lang="en-US" sz="5500" kern="0" spc="-108" dirty="0">
                <a:solidFill>
                  <a:srgbClr val="000000"/>
                </a:solidFill>
                <a:latin typeface="Arial" pitchFamily="34" charset="0"/>
                <a:ea typeface="Arial" pitchFamily="34" charset="-122"/>
                <a:cs typeface="Arial" pitchFamily="34" charset="-120"/>
              </a:rPr>
              <a:t>Jersey has no AI law. It has obligations you already hold.</a:t>
            </a:r>
            <a:endParaRPr lang="en-US" sz="5500" dirty="0"/>
          </a:p>
        </p:txBody>
      </p:sp>
      <p:sp>
        <p:nvSpPr>
          <p:cNvPr id="4" name="Shape 2"/>
          <p:cNvSpPr/>
          <p:nvPr/>
        </p:nvSpPr>
        <p:spPr>
          <a:xfrm>
            <a:off x="1066800" y="3482578"/>
            <a:ext cx="27214" cy="1243863"/>
          </a:xfrm>
          <a:prstGeom prst="rect">
            <a:avLst/>
          </a:prstGeom>
          <a:solidFill>
            <a:srgbClr val="F39200"/>
          </a:solidFill>
          <a:ln/>
        </p:spPr>
        <p:txBody>
          <a:bodyPr/>
          <a:lstStyle/>
          <a:p>
            <a:endParaRPr lang="en-GB"/>
          </a:p>
        </p:txBody>
      </p:sp>
      <p:sp>
        <p:nvSpPr>
          <p:cNvPr id="5" name="Text 3"/>
          <p:cNvSpPr/>
          <p:nvPr/>
        </p:nvSpPr>
        <p:spPr>
          <a:xfrm>
            <a:off x="1379764" y="3482578"/>
            <a:ext cx="8163470" cy="394267"/>
          </a:xfrm>
          <a:prstGeom prst="rect">
            <a:avLst/>
          </a:prstGeom>
          <a:noFill/>
          <a:ln/>
        </p:spPr>
        <p:txBody>
          <a:bodyPr wrap="square" lIns="25400" tIns="25400" rIns="25400" bIns="25400" rtlCol="0" anchor="t">
            <a:normAutofit fontScale="92500" lnSpcReduction="10000"/>
          </a:bodyPr>
          <a:lstStyle/>
          <a:p>
            <a:pPr marL="0" indent="0" algn="l">
              <a:lnSpc>
                <a:spcPct val="94855"/>
              </a:lnSpc>
              <a:buNone/>
            </a:pPr>
            <a:r>
              <a:rPr lang="en-US" sz="2800" b="1" kern="0" spc="-25" dirty="0">
                <a:solidFill>
                  <a:srgbClr val="000000"/>
                </a:solidFill>
                <a:latin typeface="Arial" pitchFamily="34" charset="0"/>
                <a:ea typeface="Arial" pitchFamily="34" charset="-122"/>
                <a:cs typeface="Arial" pitchFamily="34" charset="-120"/>
              </a:rPr>
              <a:t>JFSC guidance, 14 July 2026</a:t>
            </a:r>
            <a:endParaRPr lang="en-US" sz="2800" dirty="0"/>
          </a:p>
        </p:txBody>
      </p:sp>
      <p:sp>
        <p:nvSpPr>
          <p:cNvPr id="6" name="Text 4"/>
          <p:cNvSpPr/>
          <p:nvPr/>
        </p:nvSpPr>
        <p:spPr>
          <a:xfrm>
            <a:off x="1379764" y="3953045"/>
            <a:ext cx="7643976"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Creates no new requirements. Helps firms apply existing obligations proportionately.</a:t>
            </a:r>
            <a:endParaRPr lang="en-US" sz="2400" dirty="0"/>
          </a:p>
        </p:txBody>
      </p:sp>
      <p:sp>
        <p:nvSpPr>
          <p:cNvPr id="7" name="Shape 5"/>
          <p:cNvSpPr/>
          <p:nvPr/>
        </p:nvSpPr>
        <p:spPr>
          <a:xfrm>
            <a:off x="1066800" y="5050291"/>
            <a:ext cx="27214" cy="1243863"/>
          </a:xfrm>
          <a:prstGeom prst="rect">
            <a:avLst/>
          </a:prstGeom>
          <a:solidFill>
            <a:srgbClr val="DEDEDE"/>
          </a:solidFill>
          <a:ln/>
        </p:spPr>
        <p:txBody>
          <a:bodyPr/>
          <a:lstStyle/>
          <a:p>
            <a:endParaRPr lang="en-GB"/>
          </a:p>
        </p:txBody>
      </p:sp>
      <p:sp>
        <p:nvSpPr>
          <p:cNvPr id="8" name="Text 6"/>
          <p:cNvSpPr/>
          <p:nvPr/>
        </p:nvSpPr>
        <p:spPr>
          <a:xfrm>
            <a:off x="1379764" y="5050291"/>
            <a:ext cx="8163470" cy="394267"/>
          </a:xfrm>
          <a:prstGeom prst="rect">
            <a:avLst/>
          </a:prstGeom>
          <a:noFill/>
          <a:ln/>
        </p:spPr>
        <p:txBody>
          <a:bodyPr wrap="square" lIns="25400" tIns="25400" rIns="25400" bIns="25400" rtlCol="0" anchor="t">
            <a:normAutofit fontScale="92500" lnSpcReduction="10000"/>
          </a:bodyPr>
          <a:lstStyle/>
          <a:p>
            <a:pPr marL="0" indent="0" algn="l">
              <a:lnSpc>
                <a:spcPct val="94855"/>
              </a:lnSpc>
              <a:buNone/>
            </a:pPr>
            <a:r>
              <a:rPr lang="en-US" sz="2800" b="1" kern="0" spc="-25" dirty="0">
                <a:solidFill>
                  <a:srgbClr val="000000"/>
                </a:solidFill>
                <a:latin typeface="Arial" pitchFamily="34" charset="0"/>
                <a:ea typeface="Arial" pitchFamily="34" charset="-122"/>
                <a:cs typeface="Arial" pitchFamily="34" charset="-120"/>
              </a:rPr>
              <a:t>Data Protection (Jersey) Law 2018</a:t>
            </a:r>
            <a:endParaRPr lang="en-US" sz="2800" dirty="0"/>
          </a:p>
        </p:txBody>
      </p:sp>
      <p:sp>
        <p:nvSpPr>
          <p:cNvPr id="9" name="Text 7"/>
          <p:cNvSpPr/>
          <p:nvPr/>
        </p:nvSpPr>
        <p:spPr>
          <a:xfrm>
            <a:off x="1379764" y="5520758"/>
            <a:ext cx="7643976"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The Jersey law that speaks directly to AI today: lawful basis, minimisation, DPIAs, cross-border transfers.</a:t>
            </a:r>
            <a:endParaRPr lang="en-US" sz="2400" dirty="0"/>
          </a:p>
        </p:txBody>
      </p:sp>
      <p:sp>
        <p:nvSpPr>
          <p:cNvPr id="10" name="Shape 8"/>
          <p:cNvSpPr/>
          <p:nvPr/>
        </p:nvSpPr>
        <p:spPr>
          <a:xfrm>
            <a:off x="1066800" y="6618004"/>
            <a:ext cx="27214" cy="1243863"/>
          </a:xfrm>
          <a:prstGeom prst="rect">
            <a:avLst/>
          </a:prstGeom>
          <a:solidFill>
            <a:srgbClr val="DEDEDE"/>
          </a:solidFill>
          <a:ln/>
        </p:spPr>
        <p:txBody>
          <a:bodyPr/>
          <a:lstStyle/>
          <a:p>
            <a:endParaRPr lang="en-GB"/>
          </a:p>
        </p:txBody>
      </p:sp>
      <p:sp>
        <p:nvSpPr>
          <p:cNvPr id="11" name="Text 9"/>
          <p:cNvSpPr/>
          <p:nvPr/>
        </p:nvSpPr>
        <p:spPr>
          <a:xfrm>
            <a:off x="1379764" y="6618004"/>
            <a:ext cx="8163470" cy="394267"/>
          </a:xfrm>
          <a:prstGeom prst="rect">
            <a:avLst/>
          </a:prstGeom>
          <a:noFill/>
          <a:ln/>
        </p:spPr>
        <p:txBody>
          <a:bodyPr wrap="square" lIns="25400" tIns="25400" rIns="25400" bIns="25400" rtlCol="0" anchor="t">
            <a:normAutofit fontScale="92500" lnSpcReduction="10000"/>
          </a:bodyPr>
          <a:lstStyle/>
          <a:p>
            <a:pPr marL="0" indent="0" algn="l">
              <a:lnSpc>
                <a:spcPct val="94855"/>
              </a:lnSpc>
              <a:buNone/>
            </a:pPr>
            <a:r>
              <a:rPr lang="en-US" sz="2800" b="1" kern="0" spc="-25" dirty="0">
                <a:solidFill>
                  <a:srgbClr val="000000"/>
                </a:solidFill>
                <a:latin typeface="Arial" pitchFamily="34" charset="0"/>
                <a:ea typeface="Arial" pitchFamily="34" charset="-122"/>
                <a:cs typeface="Arial" pitchFamily="34" charset="-120"/>
              </a:rPr>
              <a:t>JFSC Codes and the Outsourcing Policy</a:t>
            </a:r>
            <a:endParaRPr lang="en-US" sz="2800" dirty="0"/>
          </a:p>
        </p:txBody>
      </p:sp>
      <p:sp>
        <p:nvSpPr>
          <p:cNvPr id="12" name="Text 10"/>
          <p:cNvSpPr/>
          <p:nvPr/>
        </p:nvSpPr>
        <p:spPr>
          <a:xfrm>
            <a:off x="1379764" y="7088471"/>
            <a:ext cx="7643976"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Unchanged — and they apply to outsourced activity that uses AI.</a:t>
            </a:r>
            <a:endParaRPr lang="en-US" sz="2400" dirty="0"/>
          </a:p>
        </p:txBody>
      </p:sp>
      <p:sp>
        <p:nvSpPr>
          <p:cNvPr id="13" name="Shape 11"/>
          <p:cNvSpPr/>
          <p:nvPr/>
        </p:nvSpPr>
        <p:spPr>
          <a:xfrm>
            <a:off x="9486901" y="3482578"/>
            <a:ext cx="7734301" cy="3943690"/>
          </a:xfrm>
          <a:prstGeom prst="rect">
            <a:avLst/>
          </a:prstGeom>
          <a:solidFill>
            <a:srgbClr val="000000"/>
          </a:solidFill>
          <a:ln/>
        </p:spPr>
        <p:txBody>
          <a:bodyPr/>
          <a:lstStyle/>
          <a:p>
            <a:endParaRPr lang="en-GB"/>
          </a:p>
        </p:txBody>
      </p:sp>
      <p:sp>
        <p:nvSpPr>
          <p:cNvPr id="14" name="Text 12"/>
          <p:cNvSpPr/>
          <p:nvPr/>
        </p:nvSpPr>
        <p:spPr>
          <a:xfrm>
            <a:off x="9982200" y="3939778"/>
            <a:ext cx="6946012" cy="2086315"/>
          </a:xfrm>
          <a:prstGeom prst="rect">
            <a:avLst/>
          </a:prstGeom>
          <a:noFill/>
          <a:ln/>
        </p:spPr>
        <p:txBody>
          <a:bodyPr wrap="square" lIns="25400" tIns="25400" rIns="25400" bIns="25400" rtlCol="0" anchor="t">
            <a:normAutofit fontScale="92500" lnSpcReduction="10000"/>
          </a:bodyPr>
          <a:lstStyle/>
          <a:p>
            <a:pPr marL="0" indent="0" algn="l">
              <a:lnSpc>
                <a:spcPct val="110682"/>
              </a:lnSpc>
              <a:buNone/>
            </a:pPr>
            <a:r>
              <a:rPr lang="en-US" sz="3400" kern="0" spc="-31" dirty="0">
                <a:solidFill>
                  <a:srgbClr val="FFFFFF"/>
                </a:solidFill>
                <a:latin typeface="Arial" pitchFamily="34" charset="0"/>
                <a:ea typeface="Arial" pitchFamily="34" charset="-122"/>
                <a:cs typeface="Arial" pitchFamily="34" charset="-120"/>
              </a:rPr>
              <a:t>"Firms remain accountable for outcomes when they use AI, just as they do when they use any other technology."</a:t>
            </a:r>
            <a:endParaRPr lang="en-US" sz="3400" dirty="0"/>
          </a:p>
        </p:txBody>
      </p:sp>
      <p:sp>
        <p:nvSpPr>
          <p:cNvPr id="15" name="Text 13"/>
          <p:cNvSpPr/>
          <p:nvPr/>
        </p:nvSpPr>
        <p:spPr>
          <a:xfrm>
            <a:off x="9982200" y="6254694"/>
            <a:ext cx="6946012" cy="7524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dirty="0">
                <a:solidFill>
                  <a:srgbClr val="9A9A9A"/>
                </a:solidFill>
                <a:latin typeface="Arial" pitchFamily="34" charset="0"/>
                <a:ea typeface="Arial" pitchFamily="34" charset="-122"/>
                <a:cs typeface="Arial" pitchFamily="34" charset="-120"/>
              </a:rPr>
              <a:t>Guidance on the use of AI in Jersey's financial services sector, JFSC, July 2026</a:t>
            </a:r>
            <a:endParaRPr lang="en-US" sz="2275" dirty="0"/>
          </a:p>
        </p:txBody>
      </p:sp>
      <p:sp>
        <p:nvSpPr>
          <p:cNvPr id="16" name="Shape 14"/>
          <p:cNvSpPr/>
          <p:nvPr/>
        </p:nvSpPr>
        <p:spPr>
          <a:xfrm>
            <a:off x="0" y="9458326"/>
            <a:ext cx="18288001" cy="28575"/>
          </a:xfrm>
          <a:prstGeom prst="rect">
            <a:avLst/>
          </a:prstGeom>
          <a:solidFill>
            <a:srgbClr val="F39200"/>
          </a:solidFill>
          <a:ln/>
        </p:spPr>
        <p:txBody>
          <a:bodyPr/>
          <a:lstStyle/>
          <a:p>
            <a:endParaRPr lang="en-GB"/>
          </a:p>
        </p:txBody>
      </p:sp>
      <p:sp>
        <p:nvSpPr>
          <p:cNvPr id="17" name="Text 15"/>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8" name="Text 16"/>
          <p:cNvSpPr/>
          <p:nvPr/>
        </p:nvSpPr>
        <p:spPr>
          <a:xfrm>
            <a:off x="16960539" y="9715501"/>
            <a:ext cx="336862"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02</a:t>
            </a: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THE FRAMEWORK</a:t>
            </a:r>
            <a:endParaRPr lang="en-US" sz="2350" dirty="0"/>
          </a:p>
        </p:txBody>
      </p:sp>
      <p:sp>
        <p:nvSpPr>
          <p:cNvPr id="3" name="Text 1"/>
          <p:cNvSpPr/>
          <p:nvPr/>
        </p:nvSpPr>
        <p:spPr>
          <a:xfrm>
            <a:off x="1066800" y="1495425"/>
            <a:ext cx="17769841" cy="764977"/>
          </a:xfrm>
          <a:prstGeom prst="rect">
            <a:avLst/>
          </a:prstGeom>
          <a:noFill/>
          <a:ln/>
        </p:spPr>
        <p:txBody>
          <a:bodyPr wrap="square" lIns="25400" tIns="25400" rIns="25400" bIns="25400" rtlCol="0" anchor="t">
            <a:normAutofit lnSpcReduction="10000"/>
          </a:bodyPr>
          <a:lstStyle/>
          <a:p>
            <a:pPr marL="0" indent="0" algn="l">
              <a:lnSpc>
                <a:spcPct val="92110"/>
              </a:lnSpc>
              <a:buNone/>
            </a:pPr>
            <a:r>
              <a:rPr lang="en-US" sz="5500" kern="0" spc="-108" dirty="0">
                <a:solidFill>
                  <a:srgbClr val="000000"/>
                </a:solidFill>
                <a:latin typeface="Arial" pitchFamily="34" charset="0"/>
                <a:ea typeface="Arial" pitchFamily="34" charset="-122"/>
                <a:cs typeface="Arial" pitchFamily="34" charset="-120"/>
              </a:rPr>
              <a:t>Five principles for responsible AI use</a:t>
            </a:r>
            <a:endParaRPr lang="en-US" sz="5500" dirty="0"/>
          </a:p>
        </p:txBody>
      </p:sp>
      <p:sp>
        <p:nvSpPr>
          <p:cNvPr id="4" name="Shape 2"/>
          <p:cNvSpPr/>
          <p:nvPr/>
        </p:nvSpPr>
        <p:spPr>
          <a:xfrm>
            <a:off x="1066800" y="2717602"/>
            <a:ext cx="16154401" cy="9525"/>
          </a:xfrm>
          <a:prstGeom prst="rect">
            <a:avLst/>
          </a:prstGeom>
          <a:solidFill>
            <a:srgbClr val="DEDEDE"/>
          </a:solidFill>
          <a:ln/>
        </p:spPr>
        <p:txBody>
          <a:bodyPr/>
          <a:lstStyle/>
          <a:p>
            <a:endParaRPr lang="en-GB"/>
          </a:p>
        </p:txBody>
      </p:sp>
      <p:sp>
        <p:nvSpPr>
          <p:cNvPr id="5" name="Text 3"/>
          <p:cNvSpPr/>
          <p:nvPr/>
        </p:nvSpPr>
        <p:spPr>
          <a:xfrm>
            <a:off x="1066800" y="3008795"/>
            <a:ext cx="533400" cy="55245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2950" b="1" dirty="0">
                <a:solidFill>
                  <a:srgbClr val="F39200"/>
                </a:solidFill>
                <a:latin typeface="Arial" pitchFamily="34" charset="0"/>
                <a:ea typeface="Arial" pitchFamily="34" charset="-122"/>
                <a:cs typeface="Arial" pitchFamily="34" charset="-120"/>
              </a:rPr>
              <a:t>01</a:t>
            </a:r>
            <a:endParaRPr lang="en-US" sz="2950" dirty="0"/>
          </a:p>
        </p:txBody>
      </p:sp>
      <p:sp>
        <p:nvSpPr>
          <p:cNvPr id="6" name="Text 4"/>
          <p:cNvSpPr/>
          <p:nvPr/>
        </p:nvSpPr>
        <p:spPr>
          <a:xfrm>
            <a:off x="1905000" y="2970695"/>
            <a:ext cx="5754674" cy="60960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3250" b="1" dirty="0">
                <a:solidFill>
                  <a:srgbClr val="000000"/>
                </a:solidFill>
                <a:latin typeface="Arial" pitchFamily="34" charset="0"/>
                <a:ea typeface="Arial" pitchFamily="34" charset="-122"/>
                <a:cs typeface="Arial" pitchFamily="34" charset="-120"/>
              </a:rPr>
              <a:t>Governance and accountability</a:t>
            </a:r>
            <a:endParaRPr lang="en-US" sz="3250" dirty="0"/>
          </a:p>
        </p:txBody>
      </p:sp>
      <p:sp>
        <p:nvSpPr>
          <p:cNvPr id="7" name="Text 5"/>
          <p:cNvSpPr/>
          <p:nvPr/>
        </p:nvSpPr>
        <p:spPr>
          <a:xfrm>
            <a:off x="9645263" y="3095880"/>
            <a:ext cx="7384767" cy="424798"/>
          </a:xfrm>
          <a:prstGeom prst="rect">
            <a:avLst/>
          </a:prstGeom>
          <a:noFill/>
          <a:ln/>
        </p:spPr>
        <p:txBody>
          <a:bodyPr wrap="square" lIns="25400" tIns="25400" rIns="25400" bIns="25400" rtlCol="0" anchor="t">
            <a:normAutofit fontScale="92500" lnSpcReduction="10000"/>
          </a:bodyPr>
          <a:lstStyle/>
          <a:p>
            <a:pPr marL="0" indent="0" algn="l">
              <a:lnSpc>
                <a:spcPct val="120424"/>
              </a:lnSpc>
              <a:buNone/>
            </a:pPr>
            <a:r>
              <a:rPr lang="en-US" sz="2475" dirty="0">
                <a:solidFill>
                  <a:srgbClr val="3D3D3D"/>
                </a:solidFill>
                <a:latin typeface="Arial" pitchFamily="34" charset="0"/>
                <a:ea typeface="Arial" pitchFamily="34" charset="-122"/>
                <a:cs typeface="Arial" pitchFamily="34" charset="-120"/>
              </a:rPr>
              <a:t>Clear ownership and oversight of AI-assisted outcomes.</a:t>
            </a:r>
            <a:endParaRPr lang="en-US" sz="2475" dirty="0"/>
          </a:p>
        </p:txBody>
      </p:sp>
      <p:sp>
        <p:nvSpPr>
          <p:cNvPr id="8" name="Shape 6"/>
          <p:cNvSpPr/>
          <p:nvPr/>
        </p:nvSpPr>
        <p:spPr>
          <a:xfrm>
            <a:off x="1066800" y="3789845"/>
            <a:ext cx="16154401" cy="9525"/>
          </a:xfrm>
          <a:prstGeom prst="rect">
            <a:avLst/>
          </a:prstGeom>
          <a:solidFill>
            <a:srgbClr val="DEDEDE"/>
          </a:solidFill>
          <a:ln/>
        </p:spPr>
        <p:txBody>
          <a:bodyPr/>
          <a:lstStyle/>
          <a:p>
            <a:endParaRPr lang="en-GB"/>
          </a:p>
        </p:txBody>
      </p:sp>
      <p:sp>
        <p:nvSpPr>
          <p:cNvPr id="9" name="Text 7"/>
          <p:cNvSpPr/>
          <p:nvPr/>
        </p:nvSpPr>
        <p:spPr>
          <a:xfrm>
            <a:off x="1066800" y="4081038"/>
            <a:ext cx="533400" cy="55245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2950" b="1" dirty="0">
                <a:solidFill>
                  <a:srgbClr val="F39200"/>
                </a:solidFill>
                <a:latin typeface="Arial" pitchFamily="34" charset="0"/>
                <a:ea typeface="Arial" pitchFamily="34" charset="-122"/>
                <a:cs typeface="Arial" pitchFamily="34" charset="-120"/>
              </a:rPr>
              <a:t>02</a:t>
            </a:r>
            <a:endParaRPr lang="en-US" sz="2950" dirty="0"/>
          </a:p>
        </p:txBody>
      </p:sp>
      <p:sp>
        <p:nvSpPr>
          <p:cNvPr id="10" name="Text 8"/>
          <p:cNvSpPr/>
          <p:nvPr/>
        </p:nvSpPr>
        <p:spPr>
          <a:xfrm>
            <a:off x="1905000" y="4042938"/>
            <a:ext cx="6436553" cy="60960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3250" b="1" dirty="0">
                <a:solidFill>
                  <a:srgbClr val="000000"/>
                </a:solidFill>
                <a:latin typeface="Arial" pitchFamily="34" charset="0"/>
                <a:ea typeface="Arial" pitchFamily="34" charset="-122"/>
                <a:cs typeface="Arial" pitchFamily="34" charset="-120"/>
              </a:rPr>
              <a:t>Cybersecurity, privacy, data quality</a:t>
            </a:r>
            <a:endParaRPr lang="en-US" sz="3250" dirty="0"/>
          </a:p>
        </p:txBody>
      </p:sp>
      <p:sp>
        <p:nvSpPr>
          <p:cNvPr id="11" name="Text 9"/>
          <p:cNvSpPr/>
          <p:nvPr/>
        </p:nvSpPr>
        <p:spPr>
          <a:xfrm>
            <a:off x="9702441" y="4168123"/>
            <a:ext cx="7210485" cy="424798"/>
          </a:xfrm>
          <a:prstGeom prst="rect">
            <a:avLst/>
          </a:prstGeom>
          <a:noFill/>
          <a:ln/>
        </p:spPr>
        <p:txBody>
          <a:bodyPr wrap="square" lIns="25400" tIns="25400" rIns="25400" bIns="25400" rtlCol="0" anchor="t">
            <a:normAutofit fontScale="92500" lnSpcReduction="10000"/>
          </a:bodyPr>
          <a:lstStyle/>
          <a:p>
            <a:pPr marL="0" indent="0" algn="l">
              <a:lnSpc>
                <a:spcPct val="120424"/>
              </a:lnSpc>
              <a:buNone/>
            </a:pPr>
            <a:r>
              <a:rPr lang="en-US" sz="2475" dirty="0">
                <a:solidFill>
                  <a:srgbClr val="3D3D3D"/>
                </a:solidFill>
                <a:latin typeface="Arial" pitchFamily="34" charset="0"/>
                <a:ea typeface="Arial" pitchFamily="34" charset="-122"/>
                <a:cs typeface="Arial" pitchFamily="34" charset="-120"/>
              </a:rPr>
              <a:t>Inside your existing arrangements, not alongside them.</a:t>
            </a:r>
            <a:endParaRPr lang="en-US" sz="2475" dirty="0"/>
          </a:p>
        </p:txBody>
      </p:sp>
      <p:sp>
        <p:nvSpPr>
          <p:cNvPr id="12" name="Shape 10"/>
          <p:cNvSpPr/>
          <p:nvPr/>
        </p:nvSpPr>
        <p:spPr>
          <a:xfrm>
            <a:off x="1066800" y="4862088"/>
            <a:ext cx="16154401" cy="9525"/>
          </a:xfrm>
          <a:prstGeom prst="rect">
            <a:avLst/>
          </a:prstGeom>
          <a:solidFill>
            <a:srgbClr val="DEDEDE"/>
          </a:solidFill>
          <a:ln/>
        </p:spPr>
        <p:txBody>
          <a:bodyPr/>
          <a:lstStyle/>
          <a:p>
            <a:endParaRPr lang="en-GB"/>
          </a:p>
        </p:txBody>
      </p:sp>
      <p:sp>
        <p:nvSpPr>
          <p:cNvPr id="13" name="Text 11"/>
          <p:cNvSpPr/>
          <p:nvPr/>
        </p:nvSpPr>
        <p:spPr>
          <a:xfrm>
            <a:off x="1066800" y="5153280"/>
            <a:ext cx="533400" cy="55245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2950" b="1" dirty="0">
                <a:solidFill>
                  <a:srgbClr val="F39200"/>
                </a:solidFill>
                <a:latin typeface="Arial" pitchFamily="34" charset="0"/>
                <a:ea typeface="Arial" pitchFamily="34" charset="-122"/>
                <a:cs typeface="Arial" pitchFamily="34" charset="-120"/>
              </a:rPr>
              <a:t>03</a:t>
            </a:r>
            <a:endParaRPr lang="en-US" sz="2950" dirty="0"/>
          </a:p>
        </p:txBody>
      </p:sp>
      <p:sp>
        <p:nvSpPr>
          <p:cNvPr id="14" name="Text 12"/>
          <p:cNvSpPr/>
          <p:nvPr/>
        </p:nvSpPr>
        <p:spPr>
          <a:xfrm>
            <a:off x="1905000" y="5115180"/>
            <a:ext cx="5448300" cy="609600"/>
          </a:xfrm>
          <a:prstGeom prst="rect">
            <a:avLst/>
          </a:prstGeom>
          <a:noFill/>
          <a:ln/>
        </p:spPr>
        <p:txBody>
          <a:bodyPr wrap="square" lIns="25400" tIns="25400" rIns="25400" bIns="25400" rtlCol="0" anchor="t">
            <a:normAutofit/>
          </a:bodyPr>
          <a:lstStyle/>
          <a:p>
            <a:pPr marL="0" indent="0" algn="l">
              <a:lnSpc>
                <a:spcPct val="131250"/>
              </a:lnSpc>
              <a:buNone/>
            </a:pPr>
            <a:r>
              <a:rPr lang="en-US" sz="3000" b="1" dirty="0">
                <a:solidFill>
                  <a:srgbClr val="000000"/>
                </a:solidFill>
                <a:latin typeface="Arial" pitchFamily="34" charset="0"/>
                <a:ea typeface="Arial" pitchFamily="34" charset="-122"/>
                <a:cs typeface="Arial" pitchFamily="34" charset="-120"/>
              </a:rPr>
              <a:t>Regulatory compliance</a:t>
            </a:r>
            <a:endParaRPr lang="en-US" sz="3000" dirty="0"/>
          </a:p>
        </p:txBody>
      </p:sp>
      <p:sp>
        <p:nvSpPr>
          <p:cNvPr id="15" name="Text 13"/>
          <p:cNvSpPr/>
          <p:nvPr/>
        </p:nvSpPr>
        <p:spPr>
          <a:xfrm>
            <a:off x="9700848" y="5240366"/>
            <a:ext cx="6219987" cy="424798"/>
          </a:xfrm>
          <a:prstGeom prst="rect">
            <a:avLst/>
          </a:prstGeom>
          <a:noFill/>
          <a:ln/>
        </p:spPr>
        <p:txBody>
          <a:bodyPr wrap="square" lIns="25400" tIns="25400" rIns="25400" bIns="25400" rtlCol="0" anchor="t">
            <a:normAutofit fontScale="92500" lnSpcReduction="10000"/>
          </a:bodyPr>
          <a:lstStyle/>
          <a:p>
            <a:pPr marL="0" indent="0" algn="l">
              <a:lnSpc>
                <a:spcPct val="120424"/>
              </a:lnSpc>
              <a:buNone/>
            </a:pPr>
            <a:r>
              <a:rPr lang="en-US" sz="2475" dirty="0">
                <a:solidFill>
                  <a:srgbClr val="3D3D3D"/>
                </a:solidFill>
                <a:latin typeface="Arial" pitchFamily="34" charset="0"/>
                <a:ea typeface="Arial" pitchFamily="34" charset="-122"/>
                <a:cs typeface="Arial" pitchFamily="34" charset="-120"/>
              </a:rPr>
              <a:t>AI use must not weaken compliance outcomes.</a:t>
            </a:r>
            <a:endParaRPr lang="en-US" sz="2475" dirty="0"/>
          </a:p>
        </p:txBody>
      </p:sp>
      <p:sp>
        <p:nvSpPr>
          <p:cNvPr id="16" name="Shape 14"/>
          <p:cNvSpPr/>
          <p:nvPr/>
        </p:nvSpPr>
        <p:spPr>
          <a:xfrm>
            <a:off x="1066800" y="5934330"/>
            <a:ext cx="16154401" cy="9525"/>
          </a:xfrm>
          <a:prstGeom prst="rect">
            <a:avLst/>
          </a:prstGeom>
          <a:solidFill>
            <a:srgbClr val="DEDEDE"/>
          </a:solidFill>
          <a:ln/>
        </p:spPr>
        <p:txBody>
          <a:bodyPr/>
          <a:lstStyle/>
          <a:p>
            <a:endParaRPr lang="en-GB"/>
          </a:p>
        </p:txBody>
      </p:sp>
      <p:sp>
        <p:nvSpPr>
          <p:cNvPr id="17" name="Text 15"/>
          <p:cNvSpPr/>
          <p:nvPr/>
        </p:nvSpPr>
        <p:spPr>
          <a:xfrm>
            <a:off x="1066800" y="6225523"/>
            <a:ext cx="533400" cy="55245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2950" b="1" dirty="0">
                <a:solidFill>
                  <a:srgbClr val="F39200"/>
                </a:solidFill>
                <a:latin typeface="Arial" pitchFamily="34" charset="0"/>
                <a:ea typeface="Arial" pitchFamily="34" charset="-122"/>
                <a:cs typeface="Arial" pitchFamily="34" charset="-120"/>
              </a:rPr>
              <a:t>04</a:t>
            </a:r>
            <a:endParaRPr lang="en-US" sz="2950" dirty="0"/>
          </a:p>
        </p:txBody>
      </p:sp>
      <p:sp>
        <p:nvSpPr>
          <p:cNvPr id="18" name="Text 16"/>
          <p:cNvSpPr/>
          <p:nvPr/>
        </p:nvSpPr>
        <p:spPr>
          <a:xfrm>
            <a:off x="1905000" y="6187423"/>
            <a:ext cx="7291311" cy="60960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3250" b="1" dirty="0">
                <a:solidFill>
                  <a:srgbClr val="000000"/>
                </a:solidFill>
                <a:latin typeface="Arial" pitchFamily="34" charset="0"/>
                <a:ea typeface="Arial" pitchFamily="34" charset="-122"/>
                <a:cs typeface="Arial" pitchFamily="34" charset="-120"/>
              </a:rPr>
              <a:t>Consumer protection and fair treatment</a:t>
            </a:r>
            <a:endParaRPr lang="en-US" sz="3250" dirty="0"/>
          </a:p>
        </p:txBody>
      </p:sp>
      <p:sp>
        <p:nvSpPr>
          <p:cNvPr id="19" name="Text 17"/>
          <p:cNvSpPr/>
          <p:nvPr/>
        </p:nvSpPr>
        <p:spPr>
          <a:xfrm>
            <a:off x="9670606" y="6312609"/>
            <a:ext cx="5105568" cy="424798"/>
          </a:xfrm>
          <a:prstGeom prst="rect">
            <a:avLst/>
          </a:prstGeom>
          <a:noFill/>
          <a:ln/>
        </p:spPr>
        <p:txBody>
          <a:bodyPr wrap="square" lIns="25400" tIns="25400" rIns="25400" bIns="25400" rtlCol="0" anchor="t">
            <a:noAutofit/>
          </a:bodyPr>
          <a:lstStyle/>
          <a:p>
            <a:pPr marL="0" indent="0" algn="l">
              <a:lnSpc>
                <a:spcPct val="120424"/>
              </a:lnSpc>
              <a:buNone/>
            </a:pPr>
            <a:r>
              <a:rPr lang="en-US" sz="2300" dirty="0">
                <a:solidFill>
                  <a:srgbClr val="3D3D3D"/>
                </a:solidFill>
                <a:latin typeface="Arial" pitchFamily="34" charset="0"/>
                <a:ea typeface="Arial" pitchFamily="34" charset="-122"/>
                <a:cs typeface="Arial" pitchFamily="34" charset="-120"/>
              </a:rPr>
              <a:t>Fair outcomes, no bias, no harm.</a:t>
            </a:r>
            <a:endParaRPr lang="en-US" sz="2300" dirty="0"/>
          </a:p>
        </p:txBody>
      </p:sp>
      <p:sp>
        <p:nvSpPr>
          <p:cNvPr id="20" name="Shape 18"/>
          <p:cNvSpPr/>
          <p:nvPr/>
        </p:nvSpPr>
        <p:spPr>
          <a:xfrm>
            <a:off x="1066800" y="8078816"/>
            <a:ext cx="16154401" cy="9525"/>
          </a:xfrm>
          <a:prstGeom prst="rect">
            <a:avLst/>
          </a:prstGeom>
          <a:solidFill>
            <a:srgbClr val="DEDEDE"/>
          </a:solidFill>
          <a:ln/>
        </p:spPr>
        <p:txBody>
          <a:bodyPr/>
          <a:lstStyle/>
          <a:p>
            <a:endParaRPr lang="en-GB"/>
          </a:p>
        </p:txBody>
      </p:sp>
      <p:sp>
        <p:nvSpPr>
          <p:cNvPr id="21" name="Shape 19"/>
          <p:cNvSpPr/>
          <p:nvPr/>
        </p:nvSpPr>
        <p:spPr>
          <a:xfrm>
            <a:off x="1066800" y="7006573"/>
            <a:ext cx="16154401" cy="9525"/>
          </a:xfrm>
          <a:prstGeom prst="rect">
            <a:avLst/>
          </a:prstGeom>
          <a:solidFill>
            <a:srgbClr val="DEDEDE"/>
          </a:solidFill>
          <a:ln/>
        </p:spPr>
        <p:txBody>
          <a:bodyPr/>
          <a:lstStyle/>
          <a:p>
            <a:endParaRPr lang="en-GB"/>
          </a:p>
        </p:txBody>
      </p:sp>
      <p:sp>
        <p:nvSpPr>
          <p:cNvPr id="22" name="Text 20"/>
          <p:cNvSpPr/>
          <p:nvPr/>
        </p:nvSpPr>
        <p:spPr>
          <a:xfrm>
            <a:off x="1066800" y="7297766"/>
            <a:ext cx="533400" cy="55245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2950" b="1" dirty="0">
                <a:solidFill>
                  <a:srgbClr val="F39200"/>
                </a:solidFill>
                <a:latin typeface="Arial" pitchFamily="34" charset="0"/>
                <a:ea typeface="Arial" pitchFamily="34" charset="-122"/>
                <a:cs typeface="Arial" pitchFamily="34" charset="-120"/>
              </a:rPr>
              <a:t>05</a:t>
            </a:r>
            <a:endParaRPr lang="en-US" sz="2950" dirty="0"/>
          </a:p>
        </p:txBody>
      </p:sp>
      <p:sp>
        <p:nvSpPr>
          <p:cNvPr id="23" name="Text 21"/>
          <p:cNvSpPr/>
          <p:nvPr/>
        </p:nvSpPr>
        <p:spPr>
          <a:xfrm>
            <a:off x="1905000" y="7259666"/>
            <a:ext cx="5878532" cy="609600"/>
          </a:xfrm>
          <a:prstGeom prst="rect">
            <a:avLst/>
          </a:prstGeom>
          <a:noFill/>
          <a:ln/>
        </p:spPr>
        <p:txBody>
          <a:bodyPr wrap="square" lIns="25400" tIns="25400" rIns="25400" bIns="25400" rtlCol="0" anchor="t">
            <a:normAutofit fontScale="92500"/>
          </a:bodyPr>
          <a:lstStyle/>
          <a:p>
            <a:pPr marL="0" indent="0" algn="l">
              <a:lnSpc>
                <a:spcPct val="131250"/>
              </a:lnSpc>
              <a:buNone/>
            </a:pPr>
            <a:r>
              <a:rPr lang="en-US" sz="3250" b="1" dirty="0">
                <a:solidFill>
                  <a:srgbClr val="000000"/>
                </a:solidFill>
                <a:latin typeface="Arial" pitchFamily="34" charset="0"/>
                <a:ea typeface="Arial" pitchFamily="34" charset="-122"/>
                <a:cs typeface="Arial" pitchFamily="34" charset="-120"/>
              </a:rPr>
              <a:t>Transparency and explainability</a:t>
            </a:r>
            <a:endParaRPr lang="en-US" sz="3250" dirty="0"/>
          </a:p>
        </p:txBody>
      </p:sp>
      <p:sp>
        <p:nvSpPr>
          <p:cNvPr id="24" name="Text 22"/>
          <p:cNvSpPr/>
          <p:nvPr/>
        </p:nvSpPr>
        <p:spPr>
          <a:xfrm>
            <a:off x="9687521" y="7384852"/>
            <a:ext cx="6076857" cy="424798"/>
          </a:xfrm>
          <a:prstGeom prst="rect">
            <a:avLst/>
          </a:prstGeom>
          <a:noFill/>
          <a:ln/>
        </p:spPr>
        <p:txBody>
          <a:bodyPr wrap="square" lIns="25400" tIns="25400" rIns="25400" bIns="25400" rtlCol="0" anchor="t">
            <a:normAutofit fontScale="92500" lnSpcReduction="10000"/>
          </a:bodyPr>
          <a:lstStyle/>
          <a:p>
            <a:pPr marL="0" indent="0" algn="l">
              <a:lnSpc>
                <a:spcPct val="120424"/>
              </a:lnSpc>
              <a:buNone/>
            </a:pPr>
            <a:r>
              <a:rPr lang="en-US" sz="2475" dirty="0">
                <a:solidFill>
                  <a:srgbClr val="3D3D3D"/>
                </a:solidFill>
                <a:latin typeface="Arial" pitchFamily="34" charset="0"/>
                <a:ea typeface="Arial" pitchFamily="34" charset="-122"/>
                <a:cs typeface="Arial" pitchFamily="34" charset="-120"/>
              </a:rPr>
              <a:t>Explain the outcome, commensurate with risk.</a:t>
            </a:r>
            <a:endParaRPr lang="en-US" sz="2475" dirty="0"/>
          </a:p>
        </p:txBody>
      </p:sp>
      <p:sp>
        <p:nvSpPr>
          <p:cNvPr id="25" name="Shape 23"/>
          <p:cNvSpPr/>
          <p:nvPr/>
        </p:nvSpPr>
        <p:spPr>
          <a:xfrm>
            <a:off x="0" y="9458326"/>
            <a:ext cx="18288001" cy="28575"/>
          </a:xfrm>
          <a:prstGeom prst="rect">
            <a:avLst/>
          </a:prstGeom>
          <a:solidFill>
            <a:srgbClr val="F39200"/>
          </a:solidFill>
          <a:ln/>
        </p:spPr>
        <p:txBody>
          <a:bodyPr/>
          <a:lstStyle/>
          <a:p>
            <a:endParaRPr lang="en-GB"/>
          </a:p>
        </p:txBody>
      </p:sp>
      <p:sp>
        <p:nvSpPr>
          <p:cNvPr id="26" name="Text 24"/>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27" name="Text 25"/>
          <p:cNvSpPr/>
          <p:nvPr/>
        </p:nvSpPr>
        <p:spPr>
          <a:xfrm>
            <a:off x="16972700" y="9715501"/>
            <a:ext cx="324700" cy="381000"/>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03</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382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APPENDIX 1 · PROPORTIONALITY</a:t>
            </a:r>
            <a:endParaRPr lang="en-US" sz="2350" dirty="0"/>
          </a:p>
        </p:txBody>
      </p:sp>
      <p:sp>
        <p:nvSpPr>
          <p:cNvPr id="3" name="Text 1"/>
          <p:cNvSpPr/>
          <p:nvPr/>
        </p:nvSpPr>
        <p:spPr>
          <a:xfrm>
            <a:off x="1066800" y="1419225"/>
            <a:ext cx="17769841" cy="724580"/>
          </a:xfrm>
          <a:prstGeom prst="rect">
            <a:avLst/>
          </a:prstGeom>
          <a:noFill/>
          <a:ln/>
        </p:spPr>
        <p:txBody>
          <a:bodyPr wrap="square" lIns="25400" tIns="25400" rIns="25400" bIns="25400" rtlCol="0" anchor="t">
            <a:normAutofit lnSpcReduction="10000"/>
          </a:bodyPr>
          <a:lstStyle/>
          <a:p>
            <a:pPr marL="0" indent="0" algn="l">
              <a:lnSpc>
                <a:spcPct val="92073"/>
              </a:lnSpc>
              <a:buNone/>
            </a:pPr>
            <a:r>
              <a:rPr lang="en-US" sz="5200" kern="0" spc="-102" dirty="0">
                <a:solidFill>
                  <a:srgbClr val="000000"/>
                </a:solidFill>
                <a:latin typeface="Arial" pitchFamily="34" charset="0"/>
                <a:ea typeface="Arial" pitchFamily="34" charset="-122"/>
                <a:cs typeface="Arial" pitchFamily="34" charset="-120"/>
              </a:rPr>
              <a:t>The materiality ladder decides how much governance</a:t>
            </a:r>
            <a:endParaRPr lang="en-US" sz="5200" dirty="0"/>
          </a:p>
        </p:txBody>
      </p:sp>
      <p:sp>
        <p:nvSpPr>
          <p:cNvPr id="4" name="Text 2"/>
          <p:cNvSpPr/>
          <p:nvPr/>
        </p:nvSpPr>
        <p:spPr>
          <a:xfrm>
            <a:off x="1066800" y="2277155"/>
            <a:ext cx="13931266"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Eight factors set the level: customer impact, regulatory reporting, financial crime, data sensitivity, autonomy, complexity, reversibility, third-party reliance.</a:t>
            </a:r>
            <a:endParaRPr lang="en-US" sz="2400" dirty="0"/>
          </a:p>
        </p:txBody>
      </p:sp>
      <p:sp>
        <p:nvSpPr>
          <p:cNvPr id="5" name="Shape 3"/>
          <p:cNvSpPr/>
          <p:nvPr/>
        </p:nvSpPr>
        <p:spPr>
          <a:xfrm>
            <a:off x="1066800" y="3507752"/>
            <a:ext cx="5156172" cy="4816841"/>
          </a:xfrm>
          <a:prstGeom prst="rect">
            <a:avLst/>
          </a:prstGeom>
          <a:solidFill>
            <a:srgbClr val="F8F8F8"/>
          </a:solidFill>
          <a:ln/>
        </p:spPr>
        <p:txBody>
          <a:bodyPr/>
          <a:lstStyle/>
          <a:p>
            <a:endParaRPr lang="en-GB"/>
          </a:p>
        </p:txBody>
      </p:sp>
      <p:sp>
        <p:nvSpPr>
          <p:cNvPr id="6" name="Shape 4"/>
          <p:cNvSpPr/>
          <p:nvPr/>
        </p:nvSpPr>
        <p:spPr>
          <a:xfrm>
            <a:off x="1066800" y="3507752"/>
            <a:ext cx="5156172" cy="38100"/>
          </a:xfrm>
          <a:prstGeom prst="rect">
            <a:avLst/>
          </a:prstGeom>
          <a:solidFill>
            <a:srgbClr val="C6C6C6"/>
          </a:solidFill>
          <a:ln/>
        </p:spPr>
        <p:txBody>
          <a:bodyPr/>
          <a:lstStyle/>
          <a:p>
            <a:endParaRPr lang="en-GB"/>
          </a:p>
        </p:txBody>
      </p:sp>
      <p:sp>
        <p:nvSpPr>
          <p:cNvPr id="7" name="Text 5"/>
          <p:cNvSpPr/>
          <p:nvPr/>
        </p:nvSpPr>
        <p:spPr>
          <a:xfrm>
            <a:off x="1409700" y="3888752"/>
            <a:ext cx="4917409"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6E6E6E"/>
                </a:solidFill>
                <a:latin typeface="Arial" pitchFamily="34" charset="0"/>
                <a:ea typeface="Arial" pitchFamily="34" charset="-122"/>
                <a:cs typeface="Arial" pitchFamily="34" charset="-120"/>
              </a:rPr>
              <a:t>LOW IMPACT</a:t>
            </a:r>
            <a:endParaRPr lang="en-US" sz="2275" dirty="0"/>
          </a:p>
        </p:txBody>
      </p:sp>
      <p:sp>
        <p:nvSpPr>
          <p:cNvPr id="8" name="Text 6"/>
          <p:cNvSpPr/>
          <p:nvPr/>
        </p:nvSpPr>
        <p:spPr>
          <a:xfrm>
            <a:off x="1409700" y="4417389"/>
            <a:ext cx="4604483" cy="1198194"/>
          </a:xfrm>
          <a:prstGeom prst="rect">
            <a:avLst/>
          </a:prstGeom>
          <a:noFill/>
          <a:ln/>
        </p:spPr>
        <p:txBody>
          <a:bodyPr wrap="square" lIns="25400" tIns="25400" rIns="25400" bIns="25400" rtlCol="0" anchor="t">
            <a:normAutofit fontScale="92500" lnSpcReduction="20000"/>
          </a:bodyPr>
          <a:lstStyle/>
          <a:p>
            <a:pPr marL="0" indent="0" algn="l">
              <a:lnSpc>
                <a:spcPct val="126875"/>
              </a:lnSpc>
              <a:buNone/>
            </a:pPr>
            <a:r>
              <a:rPr lang="en-US" sz="2400" dirty="0">
                <a:solidFill>
                  <a:srgbClr val="000000"/>
                </a:solidFill>
                <a:latin typeface="Arial" pitchFamily="34" charset="0"/>
                <a:ea typeface="Arial" pitchFamily="34" charset="-122"/>
                <a:cs typeface="Arial" pitchFamily="34" charset="-120"/>
              </a:rPr>
              <a:t>Narrow use, no material consequence if it is wrong. No autonomy, easy to stop.</a:t>
            </a:r>
            <a:endParaRPr lang="en-US" sz="2400" dirty="0"/>
          </a:p>
        </p:txBody>
      </p:sp>
      <p:sp>
        <p:nvSpPr>
          <p:cNvPr id="9" name="Text 7"/>
          <p:cNvSpPr/>
          <p:nvPr/>
        </p:nvSpPr>
        <p:spPr>
          <a:xfrm>
            <a:off x="1342644" y="7320387"/>
            <a:ext cx="4604483" cy="783771"/>
          </a:xfrm>
          <a:prstGeom prst="rect">
            <a:avLst/>
          </a:prstGeom>
          <a:noFill/>
          <a:ln/>
        </p:spPr>
        <p:txBody>
          <a:bodyPr wrap="square" lIns="25400" tIns="25400" rIns="25400" bIns="25400" rtlCol="0" anchor="t">
            <a:normAutofit fontScale="92500" lnSpcReduction="20000"/>
          </a:bodyPr>
          <a:lstStyle/>
          <a:p>
            <a:pPr marL="0" indent="0" algn="l">
              <a:lnSpc>
                <a:spcPct val="124568"/>
              </a:lnSpc>
              <a:buNone/>
            </a:pPr>
            <a:r>
              <a:rPr lang="en-US" sz="2325" dirty="0">
                <a:solidFill>
                  <a:srgbClr val="3D3D3D"/>
                </a:solidFill>
                <a:latin typeface="Arial" pitchFamily="34" charset="0"/>
                <a:ea typeface="Arial" pitchFamily="34" charset="-122"/>
                <a:cs typeface="Arial" pitchFamily="34" charset="-120"/>
              </a:rPr>
              <a:t>Register it, assign an owner, test before use, review periodically.</a:t>
            </a:r>
            <a:endParaRPr lang="en-US" sz="2325" dirty="0"/>
          </a:p>
        </p:txBody>
      </p:sp>
      <p:sp>
        <p:nvSpPr>
          <p:cNvPr id="10" name="Shape 8"/>
          <p:cNvSpPr/>
          <p:nvPr/>
        </p:nvSpPr>
        <p:spPr>
          <a:xfrm>
            <a:off x="6565872" y="3507752"/>
            <a:ext cx="5156172" cy="4816841"/>
          </a:xfrm>
          <a:prstGeom prst="rect">
            <a:avLst/>
          </a:prstGeom>
          <a:solidFill>
            <a:srgbClr val="F8F8F8"/>
          </a:solidFill>
          <a:ln/>
        </p:spPr>
        <p:txBody>
          <a:bodyPr/>
          <a:lstStyle/>
          <a:p>
            <a:endParaRPr lang="en-GB"/>
          </a:p>
        </p:txBody>
      </p:sp>
      <p:sp>
        <p:nvSpPr>
          <p:cNvPr id="11" name="Shape 9"/>
          <p:cNvSpPr/>
          <p:nvPr/>
        </p:nvSpPr>
        <p:spPr>
          <a:xfrm>
            <a:off x="6565872" y="3507752"/>
            <a:ext cx="5156172" cy="38100"/>
          </a:xfrm>
          <a:prstGeom prst="rect">
            <a:avLst/>
          </a:prstGeom>
          <a:solidFill>
            <a:srgbClr val="009FE3"/>
          </a:solidFill>
          <a:ln/>
        </p:spPr>
        <p:txBody>
          <a:bodyPr/>
          <a:lstStyle/>
          <a:p>
            <a:endParaRPr lang="en-GB"/>
          </a:p>
        </p:txBody>
      </p:sp>
      <p:sp>
        <p:nvSpPr>
          <p:cNvPr id="12" name="Text 10"/>
          <p:cNvSpPr/>
          <p:nvPr/>
        </p:nvSpPr>
        <p:spPr>
          <a:xfrm>
            <a:off x="6908772" y="3888752"/>
            <a:ext cx="4917409"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009FE3"/>
                </a:solidFill>
                <a:latin typeface="Arial" pitchFamily="34" charset="0"/>
                <a:ea typeface="Arial" pitchFamily="34" charset="-122"/>
                <a:cs typeface="Arial" pitchFamily="34" charset="-120"/>
              </a:rPr>
              <a:t>MEDIUM IMPACT</a:t>
            </a:r>
            <a:endParaRPr lang="en-US" sz="2275" dirty="0"/>
          </a:p>
        </p:txBody>
      </p:sp>
      <p:sp>
        <p:nvSpPr>
          <p:cNvPr id="13" name="Text 11"/>
          <p:cNvSpPr/>
          <p:nvPr/>
        </p:nvSpPr>
        <p:spPr>
          <a:xfrm>
            <a:off x="6908772" y="4417389"/>
            <a:ext cx="4604483" cy="1198194"/>
          </a:xfrm>
          <a:prstGeom prst="rect">
            <a:avLst/>
          </a:prstGeom>
          <a:noFill/>
          <a:ln/>
        </p:spPr>
        <p:txBody>
          <a:bodyPr wrap="square" lIns="25400" tIns="25400" rIns="25400" bIns="25400" rtlCol="0" anchor="t">
            <a:normAutofit fontScale="92500" lnSpcReduction="20000"/>
          </a:bodyPr>
          <a:lstStyle/>
          <a:p>
            <a:pPr marL="0" indent="0" algn="l">
              <a:lnSpc>
                <a:spcPct val="126875"/>
              </a:lnSpc>
              <a:buNone/>
            </a:pPr>
            <a:r>
              <a:rPr lang="en-US" sz="2400" dirty="0">
                <a:solidFill>
                  <a:srgbClr val="000000"/>
                </a:solidFill>
                <a:latin typeface="Arial" pitchFamily="34" charset="0"/>
                <a:ea typeface="Arial" pitchFamily="34" charset="-122"/>
                <a:cs typeface="Arial" pitchFamily="34" charset="-120"/>
              </a:rPr>
              <a:t>Informs decisions, but determines no material outcome without meaningful human review.</a:t>
            </a:r>
            <a:endParaRPr lang="en-US" sz="2400" dirty="0"/>
          </a:p>
        </p:txBody>
      </p:sp>
      <p:sp>
        <p:nvSpPr>
          <p:cNvPr id="14" name="Text 12"/>
          <p:cNvSpPr/>
          <p:nvPr/>
        </p:nvSpPr>
        <p:spPr>
          <a:xfrm>
            <a:off x="6908772" y="7111431"/>
            <a:ext cx="4604483" cy="1156607"/>
          </a:xfrm>
          <a:prstGeom prst="rect">
            <a:avLst/>
          </a:prstGeom>
          <a:noFill/>
          <a:ln/>
        </p:spPr>
        <p:txBody>
          <a:bodyPr wrap="square" lIns="25400" tIns="25400" rIns="25400" bIns="25400" rtlCol="0" anchor="t">
            <a:normAutofit fontScale="92500" lnSpcReduction="20000"/>
          </a:bodyPr>
          <a:lstStyle/>
          <a:p>
            <a:pPr marL="0" indent="0" algn="l">
              <a:lnSpc>
                <a:spcPct val="124568"/>
              </a:lnSpc>
              <a:buNone/>
            </a:pPr>
            <a:r>
              <a:rPr lang="en-US" sz="2325" dirty="0">
                <a:solidFill>
                  <a:srgbClr val="3D3D3D"/>
                </a:solidFill>
                <a:latin typeface="Arial" pitchFamily="34" charset="0"/>
                <a:ea typeface="Arial" pitchFamily="34" charset="-122"/>
                <a:cs typeface="Arial" pitchFamily="34" charset="-120"/>
              </a:rPr>
              <a:t>Formal approval, documented risk assessment, structured testing, defined oversight and limits of use.</a:t>
            </a:r>
            <a:endParaRPr lang="en-US" sz="2325" dirty="0"/>
          </a:p>
        </p:txBody>
      </p:sp>
      <p:sp>
        <p:nvSpPr>
          <p:cNvPr id="15" name="Shape 13"/>
          <p:cNvSpPr/>
          <p:nvPr/>
        </p:nvSpPr>
        <p:spPr>
          <a:xfrm>
            <a:off x="12064944" y="3507752"/>
            <a:ext cx="5156172" cy="4816841"/>
          </a:xfrm>
          <a:prstGeom prst="rect">
            <a:avLst/>
          </a:prstGeom>
          <a:solidFill>
            <a:srgbClr val="F8F8F8"/>
          </a:solidFill>
          <a:ln/>
        </p:spPr>
        <p:txBody>
          <a:bodyPr/>
          <a:lstStyle/>
          <a:p>
            <a:endParaRPr lang="en-GB"/>
          </a:p>
        </p:txBody>
      </p:sp>
      <p:sp>
        <p:nvSpPr>
          <p:cNvPr id="16" name="Shape 14"/>
          <p:cNvSpPr/>
          <p:nvPr/>
        </p:nvSpPr>
        <p:spPr>
          <a:xfrm>
            <a:off x="12064944" y="3507752"/>
            <a:ext cx="5156172" cy="38100"/>
          </a:xfrm>
          <a:prstGeom prst="rect">
            <a:avLst/>
          </a:prstGeom>
          <a:solidFill>
            <a:srgbClr val="F39200"/>
          </a:solidFill>
          <a:ln/>
        </p:spPr>
        <p:txBody>
          <a:bodyPr/>
          <a:lstStyle/>
          <a:p>
            <a:endParaRPr lang="en-GB"/>
          </a:p>
        </p:txBody>
      </p:sp>
      <p:sp>
        <p:nvSpPr>
          <p:cNvPr id="17" name="Text 15"/>
          <p:cNvSpPr/>
          <p:nvPr/>
        </p:nvSpPr>
        <p:spPr>
          <a:xfrm>
            <a:off x="12407844" y="3888752"/>
            <a:ext cx="4917409"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F39200"/>
                </a:solidFill>
                <a:latin typeface="Arial" pitchFamily="34" charset="0"/>
                <a:ea typeface="Arial" pitchFamily="34" charset="-122"/>
                <a:cs typeface="Arial" pitchFamily="34" charset="-120"/>
              </a:rPr>
              <a:t>HIGHER IMPACT / MATERIAL</a:t>
            </a:r>
            <a:endParaRPr lang="en-US" sz="2275" dirty="0"/>
          </a:p>
        </p:txBody>
      </p:sp>
      <p:sp>
        <p:nvSpPr>
          <p:cNvPr id="18" name="Text 16"/>
          <p:cNvSpPr/>
          <p:nvPr/>
        </p:nvSpPr>
        <p:spPr>
          <a:xfrm>
            <a:off x="12407844" y="4417389"/>
            <a:ext cx="4604483" cy="1198194"/>
          </a:xfrm>
          <a:prstGeom prst="rect">
            <a:avLst/>
          </a:prstGeom>
          <a:noFill/>
          <a:ln/>
        </p:spPr>
        <p:txBody>
          <a:bodyPr wrap="square" lIns="25400" tIns="25400" rIns="25400" bIns="25400" rtlCol="0" anchor="t">
            <a:normAutofit fontScale="92500" lnSpcReduction="20000"/>
          </a:bodyPr>
          <a:lstStyle/>
          <a:p>
            <a:pPr marL="0" indent="0" algn="l">
              <a:lnSpc>
                <a:spcPct val="126875"/>
              </a:lnSpc>
              <a:buNone/>
            </a:pPr>
            <a:r>
              <a:rPr lang="en-US" sz="2400" dirty="0">
                <a:solidFill>
                  <a:srgbClr val="000000"/>
                </a:solidFill>
                <a:latin typeface="Arial" pitchFamily="34" charset="0"/>
                <a:ea typeface="Arial" pitchFamily="34" charset="-122"/>
                <a:cs typeface="Arial" pitchFamily="34" charset="-120"/>
              </a:rPr>
              <a:t>Could materially affect customers, regulated activity or reporting. High autonomy, hard to unwind.</a:t>
            </a:r>
            <a:endParaRPr lang="en-US" sz="2400" dirty="0"/>
          </a:p>
        </p:txBody>
      </p:sp>
      <p:sp>
        <p:nvSpPr>
          <p:cNvPr id="19" name="Text 17"/>
          <p:cNvSpPr/>
          <p:nvPr/>
        </p:nvSpPr>
        <p:spPr>
          <a:xfrm>
            <a:off x="12407844" y="7106330"/>
            <a:ext cx="4604483" cy="1156607"/>
          </a:xfrm>
          <a:prstGeom prst="rect">
            <a:avLst/>
          </a:prstGeom>
          <a:noFill/>
          <a:ln/>
        </p:spPr>
        <p:txBody>
          <a:bodyPr wrap="square" lIns="25400" tIns="25400" rIns="25400" bIns="25400" rtlCol="0" anchor="t">
            <a:normAutofit fontScale="92500" lnSpcReduction="20000"/>
          </a:bodyPr>
          <a:lstStyle/>
          <a:p>
            <a:pPr marL="0" indent="0" algn="l">
              <a:lnSpc>
                <a:spcPct val="124568"/>
              </a:lnSpc>
              <a:buNone/>
            </a:pPr>
            <a:r>
              <a:rPr lang="en-US" sz="2325" dirty="0">
                <a:solidFill>
                  <a:srgbClr val="3D3D3D"/>
                </a:solidFill>
                <a:latin typeface="Arial" pitchFamily="34" charset="0"/>
                <a:ea typeface="Arial" pitchFamily="34" charset="-122"/>
                <a:cs typeface="Arial" pitchFamily="34" charset="-120"/>
              </a:rPr>
              <a:t>Senior approval, independent challenge, stronger monitoring, explicit fallback, ready to evidence.</a:t>
            </a:r>
            <a:endParaRPr lang="en-US" sz="2325" dirty="0"/>
          </a:p>
        </p:txBody>
      </p:sp>
      <p:sp>
        <p:nvSpPr>
          <p:cNvPr id="20" name="Shape 18"/>
          <p:cNvSpPr/>
          <p:nvPr/>
        </p:nvSpPr>
        <p:spPr>
          <a:xfrm>
            <a:off x="0" y="9458326"/>
            <a:ext cx="18288001" cy="28575"/>
          </a:xfrm>
          <a:prstGeom prst="rect">
            <a:avLst/>
          </a:prstGeom>
          <a:solidFill>
            <a:srgbClr val="F39200"/>
          </a:solidFill>
          <a:ln/>
        </p:spPr>
        <p:txBody>
          <a:bodyPr/>
          <a:lstStyle/>
          <a:p>
            <a:endParaRPr lang="en-GB"/>
          </a:p>
        </p:txBody>
      </p:sp>
      <p:sp>
        <p:nvSpPr>
          <p:cNvPr id="21" name="Text 19"/>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22" name="Text 20"/>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04</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THE WORKED EXAMPLE · BOARD MEMORANDUM</a:t>
            </a:r>
            <a:endParaRPr lang="en-US" sz="2350" dirty="0"/>
          </a:p>
        </p:txBody>
      </p:sp>
      <p:sp>
        <p:nvSpPr>
          <p:cNvPr id="3" name="Text 1"/>
          <p:cNvSpPr/>
          <p:nvPr/>
        </p:nvSpPr>
        <p:spPr>
          <a:xfrm>
            <a:off x="1066800" y="1495425"/>
            <a:ext cx="17769841" cy="764977"/>
          </a:xfrm>
          <a:prstGeom prst="rect">
            <a:avLst/>
          </a:prstGeom>
          <a:noFill/>
          <a:ln/>
        </p:spPr>
        <p:txBody>
          <a:bodyPr wrap="square" lIns="25400" tIns="25400" rIns="25400" bIns="25400" rtlCol="0" anchor="t">
            <a:normAutofit lnSpcReduction="10000"/>
          </a:bodyPr>
          <a:lstStyle/>
          <a:p>
            <a:pPr marL="0" indent="0" algn="l">
              <a:lnSpc>
                <a:spcPct val="92110"/>
              </a:lnSpc>
              <a:buNone/>
            </a:pPr>
            <a:r>
              <a:rPr lang="en-US" sz="5500" kern="0" spc="-108" dirty="0">
                <a:solidFill>
                  <a:srgbClr val="000000"/>
                </a:solidFill>
                <a:latin typeface="Arial" pitchFamily="34" charset="0"/>
                <a:ea typeface="Arial" pitchFamily="34" charset="-122"/>
                <a:cs typeface="Arial" pitchFamily="34" charset="-120"/>
              </a:rPr>
              <a:t>What is actually being approved</a:t>
            </a:r>
            <a:endParaRPr lang="en-US" sz="5500" dirty="0"/>
          </a:p>
        </p:txBody>
      </p:sp>
      <p:sp>
        <p:nvSpPr>
          <p:cNvPr id="4" name="Text 2"/>
          <p:cNvSpPr/>
          <p:nvPr/>
        </p:nvSpPr>
        <p:spPr>
          <a:xfrm>
            <a:off x="1066800" y="2717602"/>
            <a:ext cx="8868924" cy="415273"/>
          </a:xfrm>
          <a:prstGeom prst="rect">
            <a:avLst/>
          </a:prstGeom>
          <a:noFill/>
          <a:ln/>
        </p:spPr>
        <p:txBody>
          <a:bodyPr wrap="square" lIns="25400" tIns="25400" rIns="25400" bIns="25400" rtlCol="0" anchor="t">
            <a:normAutofit fontScale="92500" lnSpcReduction="10000"/>
          </a:bodyPr>
          <a:lstStyle/>
          <a:p>
            <a:pPr marL="0" indent="0" algn="l">
              <a:lnSpc>
                <a:spcPct val="96250"/>
              </a:lnSpc>
              <a:buNone/>
            </a:pPr>
            <a:r>
              <a:rPr lang="en-US" sz="2950" b="1" kern="0" spc="-27" dirty="0">
                <a:solidFill>
                  <a:srgbClr val="000000"/>
                </a:solidFill>
                <a:latin typeface="Arial" pitchFamily="34" charset="0"/>
                <a:ea typeface="Arial" pitchFamily="34" charset="-122"/>
                <a:cs typeface="Arial" pitchFamily="34" charset="-120"/>
              </a:rPr>
              <a:t>The tool and the scope</a:t>
            </a:r>
            <a:endParaRPr lang="en-US" sz="2950" dirty="0"/>
          </a:p>
        </p:txBody>
      </p:sp>
      <p:sp>
        <p:nvSpPr>
          <p:cNvPr id="5" name="Text 3"/>
          <p:cNvSpPr/>
          <p:nvPr/>
        </p:nvSpPr>
        <p:spPr>
          <a:xfrm>
            <a:off x="1066800" y="3266225"/>
            <a:ext cx="8304538" cy="866775"/>
          </a:xfrm>
          <a:prstGeom prst="rect">
            <a:avLst/>
          </a:prstGeom>
          <a:noFill/>
          <a:ln/>
        </p:spPr>
        <p:txBody>
          <a:bodyPr wrap="square" lIns="25400" tIns="25400" rIns="25400" bIns="25400" rtlCol="0" anchor="t">
            <a:normAutofit fontScale="92500" lnSpcReduction="10000"/>
          </a:bodyPr>
          <a:lstStyle/>
          <a:p>
            <a:pPr marL="0" indent="0" algn="l">
              <a:lnSpc>
                <a:spcPct val="129025"/>
              </a:lnSpc>
              <a:buNone/>
            </a:pPr>
            <a:r>
              <a:rPr lang="en-US" sz="2475" dirty="0">
                <a:solidFill>
                  <a:srgbClr val="2B2B2B"/>
                </a:solidFill>
                <a:latin typeface="Arial" pitchFamily="34" charset="0"/>
                <a:ea typeface="Arial" pitchFamily="34" charset="-122"/>
                <a:cs typeface="Arial" pitchFamily="34" charset="-120"/>
              </a:rPr>
              <a:t>Claude — large language models developed by Anthropic, used through a chat interface for writing, analysis and coding.</a:t>
            </a:r>
            <a:endParaRPr lang="en-US" sz="2475" dirty="0"/>
          </a:p>
        </p:txBody>
      </p:sp>
      <p:sp>
        <p:nvSpPr>
          <p:cNvPr id="6" name="Text 4"/>
          <p:cNvSpPr/>
          <p:nvPr/>
        </p:nvSpPr>
        <p:spPr>
          <a:xfrm>
            <a:off x="1066800" y="4323500"/>
            <a:ext cx="8304538" cy="866775"/>
          </a:xfrm>
          <a:prstGeom prst="rect">
            <a:avLst/>
          </a:prstGeom>
          <a:noFill/>
          <a:ln/>
        </p:spPr>
        <p:txBody>
          <a:bodyPr wrap="square" lIns="25400" tIns="25400" rIns="25400" bIns="25400" rtlCol="0" anchor="t">
            <a:normAutofit fontScale="92500" lnSpcReduction="10000"/>
          </a:bodyPr>
          <a:lstStyle/>
          <a:p>
            <a:pPr marL="0" indent="0" algn="l">
              <a:lnSpc>
                <a:spcPct val="129025"/>
              </a:lnSpc>
              <a:buNone/>
            </a:pPr>
            <a:r>
              <a:rPr lang="en-US" sz="2475" dirty="0">
                <a:solidFill>
                  <a:srgbClr val="2B2B2B"/>
                </a:solidFill>
                <a:latin typeface="Arial" pitchFamily="34" charset="0"/>
                <a:ea typeface="Arial" pitchFamily="34" charset="-122"/>
                <a:cs typeface="Arial" pitchFamily="34" charset="-120"/>
              </a:rPr>
              <a:t>Proposed for </a:t>
            </a:r>
            <a:r>
              <a:rPr lang="en-US" sz="2475" b="1" dirty="0">
                <a:solidFill>
                  <a:srgbClr val="2B2B2B"/>
                </a:solidFill>
                <a:latin typeface="Arial" pitchFamily="34" charset="0"/>
                <a:ea typeface="Arial" pitchFamily="34" charset="-122"/>
                <a:cs typeface="Arial" pitchFamily="34" charset="-120"/>
              </a:rPr>
              <a:t>all Group personnel</a:t>
            </a:r>
            <a:r>
              <a:rPr lang="en-US" sz="2475" dirty="0">
                <a:solidFill>
                  <a:srgbClr val="2B2B2B"/>
                </a:solidFill>
                <a:latin typeface="Arial" pitchFamily="34" charset="0"/>
                <a:ea typeface="Arial" pitchFamily="34" charset="-122"/>
                <a:cs typeface="Arial" pitchFamily="34" charset="-120"/>
              </a:rPr>
              <a:t>, for </a:t>
            </a:r>
            <a:r>
              <a:rPr lang="en-US" sz="2475" b="1" dirty="0">
                <a:solidFill>
                  <a:srgbClr val="2B2B2B"/>
                </a:solidFill>
                <a:latin typeface="Arial" pitchFamily="34" charset="0"/>
                <a:ea typeface="Arial" pitchFamily="34" charset="-122"/>
                <a:cs typeface="Arial" pitchFamily="34" charset="-120"/>
              </a:rPr>
              <a:t>internal work </a:t>
            </a:r>
            <a:r>
              <a:rPr lang="en-US" sz="2475" dirty="0">
                <a:solidFill>
                  <a:srgbClr val="2B2B2B"/>
                </a:solidFill>
                <a:latin typeface="Arial" pitchFamily="34" charset="0"/>
                <a:ea typeface="Arial" pitchFamily="34" charset="-122"/>
                <a:cs typeface="Arial" pitchFamily="34" charset="-120"/>
              </a:rPr>
              <a:t>. No agentic use without real-time human approval.</a:t>
            </a:r>
            <a:endParaRPr lang="en-US" sz="2475" dirty="0"/>
          </a:p>
        </p:txBody>
      </p:sp>
      <p:sp>
        <p:nvSpPr>
          <p:cNvPr id="7" name="Shape 5"/>
          <p:cNvSpPr/>
          <p:nvPr/>
        </p:nvSpPr>
        <p:spPr>
          <a:xfrm>
            <a:off x="9891458" y="2717602"/>
            <a:ext cx="7329743" cy="3776663"/>
          </a:xfrm>
          <a:prstGeom prst="rect">
            <a:avLst/>
          </a:prstGeom>
          <a:solidFill>
            <a:srgbClr val="F8F8F8"/>
          </a:solidFill>
          <a:ln/>
        </p:spPr>
        <p:txBody>
          <a:bodyPr/>
          <a:lstStyle/>
          <a:p>
            <a:endParaRPr lang="en-GB"/>
          </a:p>
        </p:txBody>
      </p:sp>
      <p:sp>
        <p:nvSpPr>
          <p:cNvPr id="8" name="Shape 6"/>
          <p:cNvSpPr/>
          <p:nvPr/>
        </p:nvSpPr>
        <p:spPr>
          <a:xfrm>
            <a:off x="9891458" y="2717602"/>
            <a:ext cx="7329743" cy="38100"/>
          </a:xfrm>
          <a:prstGeom prst="rect">
            <a:avLst/>
          </a:prstGeom>
          <a:solidFill>
            <a:srgbClr val="F39200"/>
          </a:solidFill>
          <a:ln/>
        </p:spPr>
        <p:txBody>
          <a:bodyPr/>
          <a:lstStyle/>
          <a:p>
            <a:endParaRPr lang="en-GB"/>
          </a:p>
        </p:txBody>
      </p:sp>
      <p:sp>
        <p:nvSpPr>
          <p:cNvPr id="9" name="Text 7"/>
          <p:cNvSpPr/>
          <p:nvPr/>
        </p:nvSpPr>
        <p:spPr>
          <a:xfrm>
            <a:off x="10272458" y="3098602"/>
            <a:ext cx="7224517"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6E6E6E"/>
                </a:solidFill>
                <a:latin typeface="Arial" pitchFamily="34" charset="0"/>
                <a:ea typeface="Arial" pitchFamily="34" charset="-122"/>
                <a:cs typeface="Arial" pitchFamily="34" charset="-120"/>
              </a:rPr>
              <a:t>THE PERIMETER MATTERS</a:t>
            </a:r>
            <a:endParaRPr lang="en-US" sz="2275" dirty="0"/>
          </a:p>
        </p:txBody>
      </p:sp>
      <p:sp>
        <p:nvSpPr>
          <p:cNvPr id="10" name="Text 8"/>
          <p:cNvSpPr/>
          <p:nvPr/>
        </p:nvSpPr>
        <p:spPr>
          <a:xfrm>
            <a:off x="10340085" y="3665339"/>
            <a:ext cx="6689718" cy="1195388"/>
          </a:xfrm>
          <a:prstGeom prst="rect">
            <a:avLst/>
          </a:prstGeom>
          <a:noFill/>
          <a:ln/>
        </p:spPr>
        <p:txBody>
          <a:bodyPr wrap="square" lIns="25400" tIns="25400" rIns="25400" bIns="25400" rtlCol="0" anchor="t">
            <a:normAutofit fontScale="92500" lnSpcReduction="20000"/>
          </a:bodyPr>
          <a:lstStyle/>
          <a:p>
            <a:pPr marL="180023" indent="-180023" algn="l">
              <a:lnSpc>
                <a:spcPct val="128864"/>
              </a:lnSpc>
              <a:buSzPct val="100000"/>
              <a:buChar char="•"/>
            </a:pPr>
            <a:r>
              <a:rPr lang="en-US" sz="2325" b="1" dirty="0">
                <a:solidFill>
                  <a:srgbClr val="000000"/>
                </a:solidFill>
                <a:latin typeface="Arial" pitchFamily="34" charset="0"/>
                <a:ea typeface="Arial" pitchFamily="34" charset="-122"/>
                <a:cs typeface="Arial" pitchFamily="34" charset="-120"/>
              </a:rPr>
              <a:t>Altair Partners Limited </a:t>
            </a:r>
            <a:r>
              <a:rPr lang="en-US" sz="2325" dirty="0">
                <a:solidFill>
                  <a:srgbClr val="2B2B2B"/>
                </a:solidFill>
                <a:latin typeface="Arial" pitchFamily="34" charset="0"/>
                <a:ea typeface="Arial" pitchFamily="34" charset="-122"/>
                <a:cs typeface="Arial" pitchFamily="34" charset="-120"/>
              </a:rPr>
              <a:t>— trust company business regulated by the JFSC, the largest unit. Other units are not regulated, but sit in the same deployment.</a:t>
            </a:r>
            <a:endParaRPr lang="en-US" sz="2325" dirty="0"/>
          </a:p>
        </p:txBody>
      </p:sp>
      <p:sp>
        <p:nvSpPr>
          <p:cNvPr id="11" name="Text 9"/>
          <p:cNvSpPr/>
          <p:nvPr/>
        </p:nvSpPr>
        <p:spPr>
          <a:xfrm>
            <a:off x="10340085" y="4955977"/>
            <a:ext cx="6689718" cy="1195388"/>
          </a:xfrm>
          <a:prstGeom prst="rect">
            <a:avLst/>
          </a:prstGeom>
          <a:noFill/>
          <a:ln/>
        </p:spPr>
        <p:txBody>
          <a:bodyPr wrap="square" lIns="25400" tIns="25400" rIns="25400" bIns="25400" rtlCol="0" anchor="t">
            <a:normAutofit fontScale="92500" lnSpcReduction="20000"/>
          </a:bodyPr>
          <a:lstStyle/>
          <a:p>
            <a:pPr marL="180023" indent="-180023" algn="l">
              <a:lnSpc>
                <a:spcPct val="128864"/>
              </a:lnSpc>
              <a:buSzPct val="100000"/>
              <a:buChar char="•"/>
              <a:tabLst>
                <a:tab pos="180023" algn="l"/>
              </a:tabLst>
            </a:pPr>
            <a:r>
              <a:rPr lang="en-US" sz="2325" dirty="0">
                <a:solidFill>
                  <a:srgbClr val="2B2B2B"/>
                </a:solidFill>
                <a:latin typeface="Arial" pitchFamily="34" charset="0"/>
                <a:ea typeface="Arial" pitchFamily="34" charset="-122"/>
                <a:cs typeface="Arial" pitchFamily="34" charset="-120"/>
              </a:rPr>
              <a:t>Clients in multiple jurisdictions: Jersey, UK and a new New York office — so cross-border transfer is live, not theoretical.</a:t>
            </a:r>
            <a:endParaRPr lang="en-US" sz="2325" dirty="0"/>
          </a:p>
        </p:txBody>
      </p:sp>
      <p:sp>
        <p:nvSpPr>
          <p:cNvPr id="12" name="Shape 10"/>
          <p:cNvSpPr/>
          <p:nvPr/>
        </p:nvSpPr>
        <p:spPr>
          <a:xfrm>
            <a:off x="0" y="9458326"/>
            <a:ext cx="18288001" cy="28575"/>
          </a:xfrm>
          <a:prstGeom prst="rect">
            <a:avLst/>
          </a:prstGeom>
          <a:solidFill>
            <a:srgbClr val="F39200"/>
          </a:solidFill>
          <a:ln/>
        </p:spPr>
        <p:txBody>
          <a:bodyPr/>
          <a:lstStyle/>
          <a:p>
            <a:endParaRPr lang="en-GB"/>
          </a:p>
        </p:txBody>
      </p:sp>
      <p:sp>
        <p:nvSpPr>
          <p:cNvPr id="13" name="Text 11"/>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4" name="Text 12"/>
          <p:cNvSpPr/>
          <p:nvPr/>
        </p:nvSpPr>
        <p:spPr>
          <a:xfrm>
            <a:off x="16958497" y="9715501"/>
            <a:ext cx="338903"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05</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05543"/>
            <a:ext cx="2209162" cy="409575"/>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 01</a:t>
            </a:r>
            <a:endParaRPr lang="en-US" sz="2350" dirty="0"/>
          </a:p>
        </p:txBody>
      </p:sp>
      <p:sp>
        <p:nvSpPr>
          <p:cNvPr id="3" name="Text 1"/>
          <p:cNvSpPr/>
          <p:nvPr/>
        </p:nvSpPr>
        <p:spPr>
          <a:xfrm>
            <a:off x="3303729" y="800100"/>
            <a:ext cx="5608737" cy="409575"/>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350" kern="0" spc="234" dirty="0">
                <a:solidFill>
                  <a:srgbClr val="9A9A9A"/>
                </a:solidFill>
                <a:latin typeface="Arial" pitchFamily="34" charset="0"/>
                <a:ea typeface="Arial" pitchFamily="34" charset="-122"/>
                <a:cs typeface="Arial" pitchFamily="34" charset="-120"/>
              </a:rPr>
              <a:t>GOVERNANCE AND ACCOUNTABILITY</a:t>
            </a:r>
            <a:endParaRPr lang="en-US" sz="2350" dirty="0"/>
          </a:p>
        </p:txBody>
      </p:sp>
      <p:sp>
        <p:nvSpPr>
          <p:cNvPr id="4" name="Text 2"/>
          <p:cNvSpPr/>
          <p:nvPr/>
        </p:nvSpPr>
        <p:spPr>
          <a:xfrm>
            <a:off x="1066800" y="1348468"/>
            <a:ext cx="17769841" cy="684269"/>
          </a:xfrm>
          <a:prstGeom prst="rect">
            <a:avLst/>
          </a:prstGeom>
          <a:noFill/>
          <a:ln/>
        </p:spPr>
        <p:txBody>
          <a:bodyPr wrap="square" lIns="25400" tIns="25400" rIns="25400" bIns="25400" rtlCol="0" anchor="t">
            <a:normAutofit lnSpcReduction="10000"/>
          </a:bodyPr>
          <a:lstStyle/>
          <a:p>
            <a:pPr marL="0" indent="0" algn="l">
              <a:lnSpc>
                <a:spcPct val="92031"/>
              </a:lnSpc>
              <a:buNone/>
            </a:pPr>
            <a:r>
              <a:rPr lang="en-US" sz="4900" kern="0" spc="-96" dirty="0">
                <a:solidFill>
                  <a:srgbClr val="000000"/>
                </a:solidFill>
                <a:latin typeface="Arial" pitchFamily="34" charset="0"/>
                <a:ea typeface="Arial" pitchFamily="34" charset="-122"/>
                <a:cs typeface="Arial" pitchFamily="34" charset="-120"/>
              </a:rPr>
              <a:t>Guidance and response</a:t>
            </a:r>
            <a:endParaRPr lang="en-US" sz="4900" dirty="0"/>
          </a:p>
        </p:txBody>
      </p:sp>
      <p:sp>
        <p:nvSpPr>
          <p:cNvPr id="5" name="Shape 3"/>
          <p:cNvSpPr/>
          <p:nvPr/>
        </p:nvSpPr>
        <p:spPr>
          <a:xfrm>
            <a:off x="1066800" y="2413737"/>
            <a:ext cx="16154401" cy="27214"/>
          </a:xfrm>
          <a:prstGeom prst="rect">
            <a:avLst/>
          </a:prstGeom>
          <a:solidFill>
            <a:srgbClr val="000000"/>
          </a:solidFill>
          <a:ln/>
        </p:spPr>
        <p:txBody>
          <a:bodyPr/>
          <a:lstStyle/>
          <a:p>
            <a:endParaRPr lang="en-GB"/>
          </a:p>
        </p:txBody>
      </p:sp>
      <p:sp>
        <p:nvSpPr>
          <p:cNvPr id="6" name="Text 4"/>
          <p:cNvSpPr/>
          <p:nvPr/>
        </p:nvSpPr>
        <p:spPr>
          <a:xfrm>
            <a:off x="1066800" y="2593352"/>
            <a:ext cx="7483500"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b="1" kern="0" spc="180" dirty="0">
                <a:solidFill>
                  <a:srgbClr val="6E6E6E"/>
                </a:solidFill>
                <a:latin typeface="Arial" pitchFamily="34" charset="0"/>
                <a:ea typeface="Arial" pitchFamily="34" charset="-122"/>
                <a:cs typeface="Arial" pitchFamily="34" charset="-120"/>
              </a:rPr>
              <a:t>JFSC GUIDANCE</a:t>
            </a:r>
            <a:endParaRPr lang="en-US" sz="2200" dirty="0"/>
          </a:p>
        </p:txBody>
      </p:sp>
      <p:sp>
        <p:nvSpPr>
          <p:cNvPr id="7" name="Text 5"/>
          <p:cNvSpPr/>
          <p:nvPr/>
        </p:nvSpPr>
        <p:spPr>
          <a:xfrm>
            <a:off x="8865734" y="2593352"/>
            <a:ext cx="8606043"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b="1" kern="0" spc="180" dirty="0">
                <a:solidFill>
                  <a:srgbClr val="F39200"/>
                </a:solidFill>
                <a:latin typeface="Arial" pitchFamily="34" charset="0"/>
                <a:ea typeface="Arial" pitchFamily="34" charset="-122"/>
                <a:cs typeface="Arial" pitchFamily="34" charset="-120"/>
              </a:rPr>
              <a:t>ALTAIR RESPONSE</a:t>
            </a:r>
            <a:endParaRPr lang="en-US" sz="2200" dirty="0"/>
          </a:p>
        </p:txBody>
      </p:sp>
      <p:sp>
        <p:nvSpPr>
          <p:cNvPr id="8" name="Shape 6"/>
          <p:cNvSpPr/>
          <p:nvPr/>
        </p:nvSpPr>
        <p:spPr>
          <a:xfrm>
            <a:off x="1066800" y="3276429"/>
            <a:ext cx="7265534" cy="9525"/>
          </a:xfrm>
          <a:prstGeom prst="rect">
            <a:avLst/>
          </a:prstGeom>
          <a:solidFill>
            <a:srgbClr val="DEDEDE"/>
          </a:solidFill>
          <a:ln/>
        </p:spPr>
        <p:txBody>
          <a:bodyPr/>
          <a:lstStyle/>
          <a:p>
            <a:endParaRPr lang="en-GB"/>
          </a:p>
        </p:txBody>
      </p:sp>
      <p:sp>
        <p:nvSpPr>
          <p:cNvPr id="9" name="Text 7"/>
          <p:cNvSpPr/>
          <p:nvPr/>
        </p:nvSpPr>
        <p:spPr>
          <a:xfrm>
            <a:off x="1066800" y="3604165"/>
            <a:ext cx="7483500" cy="78479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400" dirty="0">
                <a:solidFill>
                  <a:srgbClr val="000000"/>
                </a:solidFill>
                <a:latin typeface="Arial" pitchFamily="34" charset="0"/>
                <a:ea typeface="Arial" pitchFamily="34" charset="-122"/>
                <a:cs typeface="Arial" pitchFamily="34" charset="-120"/>
              </a:rPr>
              <a:t>Governance arrangements, approval thresholds and escalation routes; an AI register for material use cases</a:t>
            </a:r>
            <a:endParaRPr lang="en-US" sz="2400" dirty="0"/>
          </a:p>
        </p:txBody>
      </p:sp>
      <p:sp>
        <p:nvSpPr>
          <p:cNvPr id="10" name="Shape 8"/>
          <p:cNvSpPr/>
          <p:nvPr/>
        </p:nvSpPr>
        <p:spPr>
          <a:xfrm>
            <a:off x="8865734" y="3276429"/>
            <a:ext cx="8355381" cy="9525"/>
          </a:xfrm>
          <a:prstGeom prst="rect">
            <a:avLst/>
          </a:prstGeom>
          <a:solidFill>
            <a:srgbClr val="DEDEDE"/>
          </a:solidFill>
          <a:ln/>
        </p:spPr>
        <p:txBody>
          <a:bodyPr/>
          <a:lstStyle/>
          <a:p>
            <a:endParaRPr lang="en-GB"/>
          </a:p>
        </p:txBody>
      </p:sp>
      <p:sp>
        <p:nvSpPr>
          <p:cNvPr id="11" name="Text 9"/>
          <p:cNvSpPr/>
          <p:nvPr/>
        </p:nvSpPr>
        <p:spPr>
          <a:xfrm>
            <a:off x="8865734" y="3473540"/>
            <a:ext cx="8606043" cy="784792"/>
          </a:xfrm>
          <a:prstGeom prst="rect">
            <a:avLst/>
          </a:prstGeom>
          <a:noFill/>
          <a:ln/>
        </p:spPr>
        <p:txBody>
          <a:bodyPr wrap="square" lIns="25400" tIns="25400" rIns="25400" bIns="25400" rtlCol="0" anchor="t">
            <a:noAutofit/>
          </a:bodyPr>
          <a:lstStyle/>
          <a:p>
            <a:pPr marL="0" indent="0" algn="l">
              <a:lnSpc>
                <a:spcPct val="122500"/>
              </a:lnSpc>
              <a:buNone/>
            </a:pPr>
            <a:r>
              <a:rPr lang="en-US" sz="2200" dirty="0">
                <a:solidFill>
                  <a:srgbClr val="2B2B2B"/>
                </a:solidFill>
                <a:latin typeface="Arial" pitchFamily="34" charset="0"/>
                <a:ea typeface="Arial" pitchFamily="34" charset="-122"/>
                <a:cs typeface="Arial" pitchFamily="34" charset="-120"/>
              </a:rPr>
              <a:t>A proposed </a:t>
            </a:r>
            <a:r>
              <a:rPr lang="en-US" sz="2200" b="1" dirty="0">
                <a:solidFill>
                  <a:srgbClr val="2B2B2B"/>
                </a:solidFill>
                <a:latin typeface="Arial" pitchFamily="34" charset="0"/>
                <a:ea typeface="Arial" pitchFamily="34" charset="-122"/>
                <a:cs typeface="Arial" pitchFamily="34" charset="-120"/>
              </a:rPr>
              <a:t>AI Policy and Procedure </a:t>
            </a:r>
            <a:r>
              <a:rPr lang="en-US" sz="2200" dirty="0">
                <a:solidFill>
                  <a:srgbClr val="2B2B2B"/>
                </a:solidFill>
                <a:latin typeface="Arial" pitchFamily="34" charset="0"/>
                <a:ea typeface="Arial" pitchFamily="34" charset="-122"/>
                <a:cs typeface="Arial" pitchFamily="34" charset="-120"/>
              </a:rPr>
              <a:t>(including a register), presented for approval with a </a:t>
            </a:r>
            <a:r>
              <a:rPr lang="en-US" sz="2200" b="1" dirty="0">
                <a:solidFill>
                  <a:srgbClr val="2B2B2B"/>
                </a:solidFill>
                <a:latin typeface="Arial" pitchFamily="34" charset="0"/>
                <a:ea typeface="Arial" pitchFamily="34" charset="-122"/>
                <a:cs typeface="Arial" pitchFamily="34" charset="-120"/>
              </a:rPr>
              <a:t>regulatory paper, </a:t>
            </a:r>
            <a:r>
              <a:rPr lang="en-US" sz="2200" dirty="0">
                <a:solidFill>
                  <a:srgbClr val="2B2B2B"/>
                </a:solidFill>
                <a:latin typeface="Arial" pitchFamily="34" charset="0"/>
                <a:ea typeface="Arial" pitchFamily="34" charset="-122"/>
                <a:cs typeface="Arial" pitchFamily="34" charset="-120"/>
              </a:rPr>
              <a:t>a </a:t>
            </a:r>
            <a:r>
              <a:rPr lang="en-US" sz="2200" b="1" dirty="0">
                <a:solidFill>
                  <a:srgbClr val="2B2B2B"/>
                </a:solidFill>
                <a:latin typeface="Arial" pitchFamily="34" charset="0"/>
                <a:ea typeface="Arial" pitchFamily="34" charset="-122"/>
                <a:cs typeface="Arial" pitchFamily="34" charset="-120"/>
              </a:rPr>
              <a:t>technical paper </a:t>
            </a:r>
            <a:r>
              <a:rPr lang="en-US" sz="2200" dirty="0">
                <a:solidFill>
                  <a:srgbClr val="2B2B2B"/>
                </a:solidFill>
                <a:latin typeface="Arial" pitchFamily="34" charset="0"/>
                <a:ea typeface="Arial" pitchFamily="34" charset="-122"/>
                <a:cs typeface="Arial" pitchFamily="34" charset="-120"/>
              </a:rPr>
              <a:t>and a </a:t>
            </a:r>
            <a:r>
              <a:rPr lang="en-US" sz="2200" b="1" dirty="0">
                <a:solidFill>
                  <a:srgbClr val="2B2B2B"/>
                </a:solidFill>
                <a:latin typeface="Arial" pitchFamily="34" charset="0"/>
                <a:ea typeface="Arial" pitchFamily="34" charset="-122"/>
                <a:cs typeface="Arial" pitchFamily="34" charset="-120"/>
              </a:rPr>
              <a:t>DPIA</a:t>
            </a:r>
            <a:r>
              <a:rPr lang="en-US" sz="2200" dirty="0">
                <a:solidFill>
                  <a:srgbClr val="2B2B2B"/>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1066800" y="4971727"/>
            <a:ext cx="7265534" cy="9525"/>
          </a:xfrm>
          <a:prstGeom prst="rect">
            <a:avLst/>
          </a:prstGeom>
          <a:solidFill>
            <a:srgbClr val="DEDEDE"/>
          </a:solidFill>
          <a:ln/>
        </p:spPr>
        <p:txBody>
          <a:bodyPr/>
          <a:lstStyle/>
          <a:p>
            <a:endParaRPr lang="en-GB"/>
          </a:p>
        </p:txBody>
      </p:sp>
      <p:sp>
        <p:nvSpPr>
          <p:cNvPr id="13" name="Text 11"/>
          <p:cNvSpPr/>
          <p:nvPr/>
        </p:nvSpPr>
        <p:spPr>
          <a:xfrm>
            <a:off x="1066800" y="5243487"/>
            <a:ext cx="7483500" cy="784792"/>
          </a:xfrm>
          <a:prstGeom prst="rect">
            <a:avLst/>
          </a:prstGeom>
          <a:noFill/>
          <a:ln/>
        </p:spPr>
        <p:txBody>
          <a:bodyPr wrap="square" lIns="25400" tIns="25400" rIns="25400" bIns="25400" rtlCol="0" anchor="t">
            <a:normAutofit/>
          </a:bodyPr>
          <a:lstStyle/>
          <a:p>
            <a:pPr marL="0" indent="0" algn="l">
              <a:lnSpc>
                <a:spcPct val="122500"/>
              </a:lnSpc>
              <a:buNone/>
            </a:pPr>
            <a:r>
              <a:rPr lang="en-US" sz="2200" dirty="0">
                <a:solidFill>
                  <a:srgbClr val="000000"/>
                </a:solidFill>
                <a:latin typeface="Arial" pitchFamily="34" charset="0"/>
                <a:ea typeface="Arial" pitchFamily="34" charset="-122"/>
                <a:cs typeface="Arial" pitchFamily="34" charset="-120"/>
              </a:rPr>
              <a:t>Test AI systems before and after deployment</a:t>
            </a:r>
            <a:endParaRPr lang="en-US" sz="2200" dirty="0"/>
          </a:p>
        </p:txBody>
      </p:sp>
      <p:sp>
        <p:nvSpPr>
          <p:cNvPr id="14" name="Shape 12"/>
          <p:cNvSpPr/>
          <p:nvPr/>
        </p:nvSpPr>
        <p:spPr>
          <a:xfrm>
            <a:off x="8865734" y="4971727"/>
            <a:ext cx="8355381" cy="9525"/>
          </a:xfrm>
          <a:prstGeom prst="rect">
            <a:avLst/>
          </a:prstGeom>
          <a:solidFill>
            <a:srgbClr val="DEDEDE"/>
          </a:solidFill>
          <a:ln/>
        </p:spPr>
        <p:txBody>
          <a:bodyPr/>
          <a:lstStyle/>
          <a:p>
            <a:endParaRPr lang="en-GB"/>
          </a:p>
        </p:txBody>
      </p:sp>
      <p:sp>
        <p:nvSpPr>
          <p:cNvPr id="15" name="Text 13"/>
          <p:cNvSpPr/>
          <p:nvPr/>
        </p:nvSpPr>
        <p:spPr>
          <a:xfrm>
            <a:off x="8865734" y="5243487"/>
            <a:ext cx="8606043" cy="78479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400" b="1" dirty="0">
                <a:solidFill>
                  <a:srgbClr val="2B2B2B"/>
                </a:solidFill>
                <a:latin typeface="Arial" pitchFamily="34" charset="0"/>
                <a:ea typeface="Arial" pitchFamily="34" charset="-122"/>
                <a:cs typeface="Arial" pitchFamily="34" charset="-120"/>
              </a:rPr>
              <a:t>Pre-deployment testing</a:t>
            </a:r>
            <a:r>
              <a:rPr lang="en-US" sz="2400" dirty="0">
                <a:solidFill>
                  <a:srgbClr val="2B2B2B"/>
                </a:solidFill>
                <a:latin typeface="Arial" pitchFamily="34" charset="0"/>
                <a:ea typeface="Arial" pitchFamily="34" charset="-122"/>
                <a:cs typeface="Arial" pitchFamily="34" charset="-120"/>
              </a:rPr>
              <a:t> completed and documented by Altair Technology; </a:t>
            </a:r>
            <a:r>
              <a:rPr lang="en-US" sz="2400" b="1" dirty="0">
                <a:solidFill>
                  <a:srgbClr val="2B2B2B"/>
                </a:solidFill>
                <a:latin typeface="Arial" pitchFamily="34" charset="0"/>
                <a:ea typeface="Arial" pitchFamily="34" charset="-122"/>
                <a:cs typeface="Arial" pitchFamily="34" charset="-120"/>
              </a:rPr>
              <a:t>ongoing testing</a:t>
            </a:r>
            <a:r>
              <a:rPr lang="en-US" sz="2400" dirty="0">
                <a:solidFill>
                  <a:srgbClr val="2B2B2B"/>
                </a:solidFill>
                <a:latin typeface="Arial" pitchFamily="34" charset="0"/>
                <a:ea typeface="Arial" pitchFamily="34" charset="-122"/>
                <a:cs typeface="Arial" pitchFamily="34" charset="-120"/>
              </a:rPr>
              <a:t> by Compliance under the CMP.</a:t>
            </a:r>
            <a:endParaRPr lang="en-US" sz="2400" dirty="0"/>
          </a:p>
        </p:txBody>
      </p:sp>
      <p:sp>
        <p:nvSpPr>
          <p:cNvPr id="16" name="Shape 14"/>
          <p:cNvSpPr/>
          <p:nvPr/>
        </p:nvSpPr>
        <p:spPr>
          <a:xfrm>
            <a:off x="1066800" y="6237829"/>
            <a:ext cx="7265534" cy="9525"/>
          </a:xfrm>
          <a:prstGeom prst="rect">
            <a:avLst/>
          </a:prstGeom>
          <a:solidFill>
            <a:srgbClr val="DEDEDE"/>
          </a:solidFill>
          <a:ln/>
        </p:spPr>
        <p:txBody>
          <a:bodyPr/>
          <a:lstStyle/>
          <a:p>
            <a:endParaRPr lang="en-GB"/>
          </a:p>
        </p:txBody>
      </p:sp>
      <p:sp>
        <p:nvSpPr>
          <p:cNvPr id="17" name="Text 15"/>
          <p:cNvSpPr/>
          <p:nvPr/>
        </p:nvSpPr>
        <p:spPr>
          <a:xfrm>
            <a:off x="1066800" y="6434933"/>
            <a:ext cx="7483500" cy="78479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400" dirty="0">
                <a:solidFill>
                  <a:srgbClr val="000000"/>
                </a:solidFill>
                <a:latin typeface="Arial" pitchFamily="34" charset="0"/>
                <a:ea typeface="Arial" pitchFamily="34" charset="-122"/>
                <a:cs typeface="Arial" pitchFamily="34" charset="-120"/>
              </a:rPr>
              <a:t>Stronger controls for agentic AI acting without real-time human approval</a:t>
            </a:r>
            <a:endParaRPr lang="en-US" sz="2400" dirty="0"/>
          </a:p>
        </p:txBody>
      </p:sp>
      <p:sp>
        <p:nvSpPr>
          <p:cNvPr id="18" name="Shape 16"/>
          <p:cNvSpPr/>
          <p:nvPr/>
        </p:nvSpPr>
        <p:spPr>
          <a:xfrm>
            <a:off x="8865734" y="6237829"/>
            <a:ext cx="8355381" cy="9525"/>
          </a:xfrm>
          <a:prstGeom prst="rect">
            <a:avLst/>
          </a:prstGeom>
          <a:solidFill>
            <a:srgbClr val="DEDEDE"/>
          </a:solidFill>
          <a:ln/>
        </p:spPr>
        <p:txBody>
          <a:bodyPr/>
          <a:lstStyle/>
          <a:p>
            <a:endParaRPr lang="en-GB"/>
          </a:p>
        </p:txBody>
      </p:sp>
      <p:sp>
        <p:nvSpPr>
          <p:cNvPr id="19" name="Text 17"/>
          <p:cNvSpPr/>
          <p:nvPr/>
        </p:nvSpPr>
        <p:spPr>
          <a:xfrm>
            <a:off x="8865734" y="6434933"/>
            <a:ext cx="8606043" cy="78479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400" b="1" dirty="0">
                <a:solidFill>
                  <a:srgbClr val="000000"/>
                </a:solidFill>
                <a:latin typeface="Arial" pitchFamily="34" charset="0"/>
                <a:ea typeface="Arial" pitchFamily="34" charset="-122"/>
                <a:cs typeface="Arial" pitchFamily="34" charset="-120"/>
              </a:rPr>
              <a:t>No agentic AI</a:t>
            </a:r>
            <a:r>
              <a:rPr lang="en-US" sz="2400" dirty="0">
                <a:solidFill>
                  <a:srgbClr val="000000"/>
                </a:solidFill>
                <a:latin typeface="Arial" pitchFamily="34" charset="0"/>
                <a:ea typeface="Arial" pitchFamily="34" charset="-122"/>
                <a:cs typeface="Arial" pitchFamily="34" charset="-120"/>
              </a:rPr>
              <a:t> is proposed at this stage</a:t>
            </a:r>
            <a:r>
              <a:rPr lang="en-US" sz="2400" b="1" dirty="0">
                <a:solidFill>
                  <a:srgbClr val="000000"/>
                </a:solidFill>
                <a:latin typeface="Arial" pitchFamily="34" charset="0"/>
                <a:ea typeface="Arial" pitchFamily="34" charset="-122"/>
                <a:cs typeface="Arial" pitchFamily="34" charset="-120"/>
              </a:rPr>
              <a:t>. </a:t>
            </a:r>
            <a:r>
              <a:rPr lang="en-US" sz="2400" dirty="0">
                <a:solidFill>
                  <a:srgbClr val="2B2B2B"/>
                </a:solidFill>
                <a:latin typeface="Arial" pitchFamily="34" charset="0"/>
                <a:ea typeface="Arial" pitchFamily="34" charset="-122"/>
                <a:cs typeface="Arial" pitchFamily="34" charset="-120"/>
              </a:rPr>
              <a:t>Any future use goes through the approval process.</a:t>
            </a:r>
            <a:endParaRPr lang="en-US" sz="2400" dirty="0"/>
          </a:p>
        </p:txBody>
      </p:sp>
      <p:sp>
        <p:nvSpPr>
          <p:cNvPr id="20" name="Shape 18"/>
          <p:cNvSpPr/>
          <p:nvPr/>
        </p:nvSpPr>
        <p:spPr>
          <a:xfrm>
            <a:off x="1066800" y="8807337"/>
            <a:ext cx="7265534" cy="9525"/>
          </a:xfrm>
          <a:prstGeom prst="rect">
            <a:avLst/>
          </a:prstGeom>
          <a:solidFill>
            <a:srgbClr val="DEDEDE"/>
          </a:solidFill>
          <a:ln/>
        </p:spPr>
        <p:txBody>
          <a:bodyPr/>
          <a:lstStyle/>
          <a:p>
            <a:endParaRPr lang="en-GB"/>
          </a:p>
        </p:txBody>
      </p:sp>
      <p:sp>
        <p:nvSpPr>
          <p:cNvPr id="21" name="Shape 19"/>
          <p:cNvSpPr/>
          <p:nvPr/>
        </p:nvSpPr>
        <p:spPr>
          <a:xfrm>
            <a:off x="1066800" y="7410615"/>
            <a:ext cx="7265534" cy="9525"/>
          </a:xfrm>
          <a:prstGeom prst="rect">
            <a:avLst/>
          </a:prstGeom>
          <a:solidFill>
            <a:srgbClr val="DEDEDE"/>
          </a:solidFill>
          <a:ln/>
        </p:spPr>
        <p:txBody>
          <a:bodyPr/>
          <a:lstStyle/>
          <a:p>
            <a:endParaRPr lang="en-GB"/>
          </a:p>
        </p:txBody>
      </p:sp>
      <p:sp>
        <p:nvSpPr>
          <p:cNvPr id="22" name="Text 20"/>
          <p:cNvSpPr/>
          <p:nvPr/>
        </p:nvSpPr>
        <p:spPr>
          <a:xfrm>
            <a:off x="1066800" y="7496516"/>
            <a:ext cx="7483500" cy="78479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400" dirty="0">
                <a:solidFill>
                  <a:srgbClr val="000000"/>
                </a:solidFill>
                <a:latin typeface="Arial" pitchFamily="34" charset="0"/>
                <a:ea typeface="Arial" pitchFamily="34" charset="-122"/>
                <a:cs typeface="Arial" pitchFamily="34" charset="-120"/>
              </a:rPr>
              <a:t>Sufficient people with the skills to apply oversight and deliver accountability</a:t>
            </a:r>
            <a:endParaRPr lang="en-US" sz="2400" dirty="0"/>
          </a:p>
        </p:txBody>
      </p:sp>
      <p:sp>
        <p:nvSpPr>
          <p:cNvPr id="23" name="Shape 21"/>
          <p:cNvSpPr/>
          <p:nvPr/>
        </p:nvSpPr>
        <p:spPr>
          <a:xfrm>
            <a:off x="8865734" y="8807337"/>
            <a:ext cx="8355381" cy="9525"/>
          </a:xfrm>
          <a:prstGeom prst="rect">
            <a:avLst/>
          </a:prstGeom>
          <a:solidFill>
            <a:srgbClr val="DEDEDE"/>
          </a:solidFill>
          <a:ln/>
        </p:spPr>
        <p:txBody>
          <a:bodyPr/>
          <a:lstStyle/>
          <a:p>
            <a:endParaRPr lang="en-GB"/>
          </a:p>
        </p:txBody>
      </p:sp>
      <p:sp>
        <p:nvSpPr>
          <p:cNvPr id="24" name="Shape 22"/>
          <p:cNvSpPr/>
          <p:nvPr/>
        </p:nvSpPr>
        <p:spPr>
          <a:xfrm>
            <a:off x="8865734" y="7410615"/>
            <a:ext cx="8355381" cy="9525"/>
          </a:xfrm>
          <a:prstGeom prst="rect">
            <a:avLst/>
          </a:prstGeom>
          <a:solidFill>
            <a:srgbClr val="DEDEDE"/>
          </a:solidFill>
          <a:ln/>
        </p:spPr>
        <p:txBody>
          <a:bodyPr/>
          <a:lstStyle/>
          <a:p>
            <a:endParaRPr lang="en-GB"/>
          </a:p>
        </p:txBody>
      </p:sp>
      <p:sp>
        <p:nvSpPr>
          <p:cNvPr id="25" name="Text 23"/>
          <p:cNvSpPr/>
          <p:nvPr/>
        </p:nvSpPr>
        <p:spPr>
          <a:xfrm>
            <a:off x="8912466" y="7442258"/>
            <a:ext cx="8606043" cy="784792"/>
          </a:xfrm>
          <a:prstGeom prst="rect">
            <a:avLst/>
          </a:prstGeom>
          <a:noFill/>
          <a:ln/>
        </p:spPr>
        <p:txBody>
          <a:bodyPr wrap="square" lIns="25400" tIns="25400" rIns="25400" bIns="25400" rtlCol="0" anchor="t">
            <a:noAutofit/>
          </a:bodyPr>
          <a:lstStyle/>
          <a:p>
            <a:pPr marL="0" indent="0" algn="l">
              <a:lnSpc>
                <a:spcPct val="122500"/>
              </a:lnSpc>
              <a:buNone/>
            </a:pPr>
            <a:r>
              <a:rPr lang="en-US" sz="2200" dirty="0">
                <a:solidFill>
                  <a:srgbClr val="2B2B2B"/>
                </a:solidFill>
                <a:latin typeface="Arial" pitchFamily="34" charset="0"/>
                <a:ea typeface="Arial" pitchFamily="34" charset="-122"/>
                <a:cs typeface="Arial" pitchFamily="34" charset="-120"/>
              </a:rPr>
              <a:t>Personnel can fulfil </a:t>
            </a:r>
            <a:r>
              <a:rPr lang="en-US" sz="2200" b="1" dirty="0">
                <a:solidFill>
                  <a:srgbClr val="2B2B2B"/>
                </a:solidFill>
                <a:latin typeface="Arial" pitchFamily="34" charset="0"/>
                <a:ea typeface="Arial" pitchFamily="34" charset="-122"/>
                <a:cs typeface="Arial" pitchFamily="34" charset="-120"/>
              </a:rPr>
              <a:t>current roles</a:t>
            </a:r>
            <a:r>
              <a:rPr lang="en-US" sz="2200" dirty="0">
                <a:solidFill>
                  <a:srgbClr val="2B2B2B"/>
                </a:solidFill>
                <a:latin typeface="Arial" pitchFamily="34" charset="0"/>
                <a:ea typeface="Arial" pitchFamily="34" charset="-122"/>
                <a:cs typeface="Arial" pitchFamily="34" charset="-120"/>
              </a:rPr>
              <a:t> with reference to AI; </a:t>
            </a:r>
            <a:r>
              <a:rPr lang="en-US" sz="2200" b="1" dirty="0">
                <a:solidFill>
                  <a:srgbClr val="2B2B2B"/>
                </a:solidFill>
                <a:latin typeface="Arial" pitchFamily="34" charset="0"/>
                <a:ea typeface="Arial" pitchFamily="34" charset="-122"/>
                <a:cs typeface="Arial" pitchFamily="34" charset="-120"/>
              </a:rPr>
              <a:t>tailored training on implementation</a:t>
            </a:r>
            <a:r>
              <a:rPr lang="en-US" sz="2200" dirty="0">
                <a:solidFill>
                  <a:srgbClr val="2B2B2B"/>
                </a:solidFill>
                <a:latin typeface="Arial" pitchFamily="34" charset="0"/>
                <a:ea typeface="Arial" pitchFamily="34" charset="-122"/>
                <a:cs typeface="Arial" pitchFamily="34" charset="-120"/>
              </a:rPr>
              <a:t> and </a:t>
            </a:r>
            <a:r>
              <a:rPr lang="en-US" sz="2200" b="1" dirty="0">
                <a:solidFill>
                  <a:srgbClr val="2B2B2B"/>
                </a:solidFill>
                <a:latin typeface="Arial" pitchFamily="34" charset="0"/>
                <a:ea typeface="Arial" pitchFamily="34" charset="-122"/>
                <a:cs typeface="Arial" pitchFamily="34" charset="-120"/>
              </a:rPr>
              <a:t>relevant CPD</a:t>
            </a:r>
            <a:r>
              <a:rPr lang="en-US" sz="2200" dirty="0">
                <a:solidFill>
                  <a:srgbClr val="2B2B2B"/>
                </a:solidFill>
                <a:latin typeface="Arial" pitchFamily="34" charset="0"/>
                <a:ea typeface="Arial" pitchFamily="34" charset="-122"/>
                <a:cs typeface="Arial" pitchFamily="34" charset="-120"/>
              </a:rPr>
              <a:t>, revisited as use evolves.</a:t>
            </a:r>
            <a:endParaRPr lang="en-US" sz="2200" dirty="0"/>
          </a:p>
        </p:txBody>
      </p:sp>
      <p:sp>
        <p:nvSpPr>
          <p:cNvPr id="26" name="Shape 24"/>
          <p:cNvSpPr/>
          <p:nvPr/>
        </p:nvSpPr>
        <p:spPr>
          <a:xfrm>
            <a:off x="0" y="9458326"/>
            <a:ext cx="18288001" cy="28575"/>
          </a:xfrm>
          <a:prstGeom prst="rect">
            <a:avLst/>
          </a:prstGeom>
          <a:solidFill>
            <a:srgbClr val="F39200"/>
          </a:solidFill>
          <a:ln/>
        </p:spPr>
        <p:txBody>
          <a:bodyPr/>
          <a:lstStyle/>
          <a:p>
            <a:endParaRPr lang="en-GB"/>
          </a:p>
        </p:txBody>
      </p:sp>
      <p:sp>
        <p:nvSpPr>
          <p:cNvPr id="27" name="Text 25"/>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28" name="Text 26"/>
          <p:cNvSpPr/>
          <p:nvPr/>
        </p:nvSpPr>
        <p:spPr>
          <a:xfrm>
            <a:off x="16961900" y="9715501"/>
            <a:ext cx="335501"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06</a:t>
            </a:r>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05543"/>
            <a:ext cx="2209162" cy="409575"/>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 02</a:t>
            </a:r>
            <a:endParaRPr lang="en-US" sz="2350" dirty="0"/>
          </a:p>
        </p:txBody>
      </p:sp>
      <p:sp>
        <p:nvSpPr>
          <p:cNvPr id="3" name="Text 1"/>
          <p:cNvSpPr/>
          <p:nvPr/>
        </p:nvSpPr>
        <p:spPr>
          <a:xfrm>
            <a:off x="3303729" y="800100"/>
            <a:ext cx="7022825" cy="409575"/>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350" kern="0" spc="234" dirty="0">
                <a:solidFill>
                  <a:srgbClr val="9A9A9A"/>
                </a:solidFill>
                <a:latin typeface="Arial" pitchFamily="34" charset="0"/>
                <a:ea typeface="Arial" pitchFamily="34" charset="-122"/>
                <a:cs typeface="Arial" pitchFamily="34" charset="-120"/>
              </a:rPr>
              <a:t>CYBERSECURITY, PRIVACY AND DATA QUALITY</a:t>
            </a:r>
            <a:endParaRPr lang="en-US" sz="2350" dirty="0"/>
          </a:p>
        </p:txBody>
      </p:sp>
      <p:sp>
        <p:nvSpPr>
          <p:cNvPr id="4" name="Text 2"/>
          <p:cNvSpPr/>
          <p:nvPr/>
        </p:nvSpPr>
        <p:spPr>
          <a:xfrm>
            <a:off x="1066800" y="1348468"/>
            <a:ext cx="17769841" cy="684269"/>
          </a:xfrm>
          <a:prstGeom prst="rect">
            <a:avLst/>
          </a:prstGeom>
          <a:noFill/>
          <a:ln/>
        </p:spPr>
        <p:txBody>
          <a:bodyPr wrap="square" lIns="25400" tIns="25400" rIns="25400" bIns="25400" rtlCol="0" anchor="t">
            <a:normAutofit lnSpcReduction="10000"/>
          </a:bodyPr>
          <a:lstStyle/>
          <a:p>
            <a:pPr marL="0" indent="0" algn="l">
              <a:lnSpc>
                <a:spcPct val="92031"/>
              </a:lnSpc>
              <a:buNone/>
            </a:pPr>
            <a:r>
              <a:rPr lang="en-US" sz="4900" kern="0" spc="-96" dirty="0">
                <a:solidFill>
                  <a:srgbClr val="000000"/>
                </a:solidFill>
                <a:latin typeface="Arial" pitchFamily="34" charset="0"/>
                <a:ea typeface="Arial" pitchFamily="34" charset="-122"/>
                <a:cs typeface="Arial" pitchFamily="34" charset="-120"/>
              </a:rPr>
              <a:t>Five operational areas, no new framework</a:t>
            </a:r>
            <a:endParaRPr lang="en-US" sz="4900" dirty="0"/>
          </a:p>
        </p:txBody>
      </p:sp>
      <p:sp>
        <p:nvSpPr>
          <p:cNvPr id="5" name="Shape 3"/>
          <p:cNvSpPr/>
          <p:nvPr/>
        </p:nvSpPr>
        <p:spPr>
          <a:xfrm>
            <a:off x="1066800" y="2413737"/>
            <a:ext cx="8593592" cy="9525"/>
          </a:xfrm>
          <a:prstGeom prst="rect">
            <a:avLst/>
          </a:prstGeom>
          <a:solidFill>
            <a:srgbClr val="DEDEDE"/>
          </a:solidFill>
          <a:ln/>
        </p:spPr>
        <p:txBody>
          <a:bodyPr/>
          <a:lstStyle/>
          <a:p>
            <a:endParaRPr lang="en-GB"/>
          </a:p>
        </p:txBody>
      </p:sp>
      <p:sp>
        <p:nvSpPr>
          <p:cNvPr id="6" name="Text 4"/>
          <p:cNvSpPr/>
          <p:nvPr/>
        </p:nvSpPr>
        <p:spPr>
          <a:xfrm>
            <a:off x="1066800" y="2628730"/>
            <a:ext cx="3143250" cy="438150"/>
          </a:xfrm>
          <a:prstGeom prst="rect">
            <a:avLst/>
          </a:prstGeom>
          <a:noFill/>
          <a:ln/>
        </p:spPr>
        <p:txBody>
          <a:bodyPr wrap="square" lIns="25400" tIns="25400" rIns="25400" bIns="25400" rtlCol="0" anchor="t">
            <a:normAutofit fontScale="92500" lnSpcReduction="10000"/>
          </a:bodyPr>
          <a:lstStyle/>
          <a:p>
            <a:pPr marL="0" indent="0" algn="l">
              <a:lnSpc>
                <a:spcPct val="131250"/>
              </a:lnSpc>
              <a:buNone/>
            </a:pPr>
            <a:r>
              <a:rPr lang="en-US" sz="2400" b="1" dirty="0">
                <a:solidFill>
                  <a:srgbClr val="000000"/>
                </a:solidFill>
                <a:latin typeface="Arial" pitchFamily="34" charset="0"/>
                <a:ea typeface="Arial" pitchFamily="34" charset="-122"/>
                <a:cs typeface="Arial" pitchFamily="34" charset="-120"/>
              </a:rPr>
              <a:t>Cybersecurity</a:t>
            </a:r>
            <a:endParaRPr lang="en-US" sz="2400" dirty="0"/>
          </a:p>
        </p:txBody>
      </p:sp>
      <p:sp>
        <p:nvSpPr>
          <p:cNvPr id="7" name="Text 5"/>
          <p:cNvSpPr/>
          <p:nvPr/>
        </p:nvSpPr>
        <p:spPr>
          <a:xfrm>
            <a:off x="4191000" y="2650502"/>
            <a:ext cx="5633473" cy="1118082"/>
          </a:xfrm>
          <a:prstGeom prst="rect">
            <a:avLst/>
          </a:prstGeom>
          <a:noFill/>
          <a:ln/>
        </p:spPr>
        <p:txBody>
          <a:bodyPr wrap="square" lIns="25400" tIns="25400" rIns="25400" bIns="25400" rtlCol="0" anchor="t">
            <a:normAutofit fontScale="92500" lnSpcReduction="20000"/>
          </a:bodyPr>
          <a:lstStyle/>
          <a:p>
            <a:pPr marL="0" indent="0" algn="l">
              <a:lnSpc>
                <a:spcPct val="120273"/>
              </a:lnSpc>
              <a:buNone/>
            </a:pPr>
            <a:r>
              <a:rPr lang="en-US" sz="2325" dirty="0">
                <a:solidFill>
                  <a:srgbClr val="3D3D3D"/>
                </a:solidFill>
                <a:latin typeface="Arial" pitchFamily="34" charset="0"/>
                <a:ea typeface="Arial" pitchFamily="34" charset="-122"/>
                <a:cs typeface="Arial" pitchFamily="34" charset="-120"/>
              </a:rPr>
              <a:t>MFA, encryption in transit and at rest, AI inside incident response — plus prompt injection and data poisoning.</a:t>
            </a:r>
            <a:endParaRPr lang="en-US" sz="2325" dirty="0"/>
          </a:p>
        </p:txBody>
      </p:sp>
      <p:sp>
        <p:nvSpPr>
          <p:cNvPr id="8" name="Shape 6"/>
          <p:cNvSpPr/>
          <p:nvPr/>
        </p:nvSpPr>
        <p:spPr>
          <a:xfrm>
            <a:off x="1066800" y="3959083"/>
            <a:ext cx="8593592" cy="9525"/>
          </a:xfrm>
          <a:prstGeom prst="rect">
            <a:avLst/>
          </a:prstGeom>
          <a:solidFill>
            <a:srgbClr val="DEDEDE"/>
          </a:solidFill>
          <a:ln/>
        </p:spPr>
        <p:txBody>
          <a:bodyPr/>
          <a:lstStyle/>
          <a:p>
            <a:endParaRPr lang="en-GB"/>
          </a:p>
        </p:txBody>
      </p:sp>
      <p:sp>
        <p:nvSpPr>
          <p:cNvPr id="9" name="Text 7"/>
          <p:cNvSpPr/>
          <p:nvPr/>
        </p:nvSpPr>
        <p:spPr>
          <a:xfrm>
            <a:off x="1066800" y="4174076"/>
            <a:ext cx="3143250" cy="438150"/>
          </a:xfrm>
          <a:prstGeom prst="rect">
            <a:avLst/>
          </a:prstGeom>
          <a:noFill/>
          <a:ln/>
        </p:spPr>
        <p:txBody>
          <a:bodyPr wrap="square" lIns="25400" tIns="25400" rIns="25400" bIns="25400" rtlCol="0" anchor="t">
            <a:normAutofit fontScale="92500" lnSpcReduction="10000"/>
          </a:bodyPr>
          <a:lstStyle/>
          <a:p>
            <a:pPr marL="0" indent="0" algn="l">
              <a:lnSpc>
                <a:spcPct val="131250"/>
              </a:lnSpc>
              <a:buNone/>
            </a:pPr>
            <a:r>
              <a:rPr lang="en-US" sz="2400" b="1" dirty="0">
                <a:solidFill>
                  <a:srgbClr val="000000"/>
                </a:solidFill>
                <a:latin typeface="Arial" pitchFamily="34" charset="0"/>
                <a:ea typeface="Arial" pitchFamily="34" charset="-122"/>
                <a:cs typeface="Arial" pitchFamily="34" charset="-120"/>
              </a:rPr>
              <a:t>Data protection</a:t>
            </a:r>
            <a:endParaRPr lang="en-US" sz="2400" dirty="0"/>
          </a:p>
        </p:txBody>
      </p:sp>
      <p:sp>
        <p:nvSpPr>
          <p:cNvPr id="10" name="Text 8"/>
          <p:cNvSpPr/>
          <p:nvPr/>
        </p:nvSpPr>
        <p:spPr>
          <a:xfrm>
            <a:off x="4191000" y="4195848"/>
            <a:ext cx="5633473" cy="1118082"/>
          </a:xfrm>
          <a:prstGeom prst="rect">
            <a:avLst/>
          </a:prstGeom>
          <a:noFill/>
          <a:ln/>
        </p:spPr>
        <p:txBody>
          <a:bodyPr wrap="square" lIns="25400" tIns="25400" rIns="25400" bIns="25400" rtlCol="0" anchor="t">
            <a:normAutofit fontScale="92500" lnSpcReduction="20000"/>
          </a:bodyPr>
          <a:lstStyle/>
          <a:p>
            <a:pPr marL="0" indent="0" algn="l">
              <a:lnSpc>
                <a:spcPct val="120273"/>
              </a:lnSpc>
              <a:buNone/>
            </a:pPr>
            <a:r>
              <a:rPr lang="en-US" sz="2325" dirty="0">
                <a:solidFill>
                  <a:srgbClr val="3D3D3D"/>
                </a:solidFill>
                <a:latin typeface="Arial" pitchFamily="34" charset="0"/>
                <a:ea typeface="Arial" pitchFamily="34" charset="-122"/>
                <a:cs typeface="Arial" pitchFamily="34" charset="-120"/>
              </a:rPr>
              <a:t>Recorded lawful basis, DPIAs, minimisation, lawful cross-border transfers, updated privacy notices.</a:t>
            </a:r>
            <a:endParaRPr lang="en-US" sz="2325" dirty="0"/>
          </a:p>
        </p:txBody>
      </p:sp>
      <p:sp>
        <p:nvSpPr>
          <p:cNvPr id="11" name="Shape 9"/>
          <p:cNvSpPr/>
          <p:nvPr/>
        </p:nvSpPr>
        <p:spPr>
          <a:xfrm>
            <a:off x="1066800" y="5504430"/>
            <a:ext cx="8593592" cy="9525"/>
          </a:xfrm>
          <a:prstGeom prst="rect">
            <a:avLst/>
          </a:prstGeom>
          <a:solidFill>
            <a:srgbClr val="DEDEDE"/>
          </a:solidFill>
          <a:ln/>
        </p:spPr>
        <p:txBody>
          <a:bodyPr/>
          <a:lstStyle/>
          <a:p>
            <a:endParaRPr lang="en-GB"/>
          </a:p>
        </p:txBody>
      </p:sp>
      <p:sp>
        <p:nvSpPr>
          <p:cNvPr id="12" name="Text 10"/>
          <p:cNvSpPr/>
          <p:nvPr/>
        </p:nvSpPr>
        <p:spPr>
          <a:xfrm>
            <a:off x="1066800" y="5719422"/>
            <a:ext cx="3143250" cy="438150"/>
          </a:xfrm>
          <a:prstGeom prst="rect">
            <a:avLst/>
          </a:prstGeom>
          <a:noFill/>
          <a:ln/>
        </p:spPr>
        <p:txBody>
          <a:bodyPr wrap="square" lIns="25400" tIns="25400" rIns="25400" bIns="25400" rtlCol="0" anchor="t">
            <a:normAutofit fontScale="92500" lnSpcReduction="10000"/>
          </a:bodyPr>
          <a:lstStyle/>
          <a:p>
            <a:pPr marL="0" indent="0" algn="l">
              <a:lnSpc>
                <a:spcPct val="131250"/>
              </a:lnSpc>
              <a:buNone/>
            </a:pPr>
            <a:r>
              <a:rPr lang="en-US" sz="2400" b="1" dirty="0">
                <a:solidFill>
                  <a:srgbClr val="000000"/>
                </a:solidFill>
                <a:latin typeface="Arial" pitchFamily="34" charset="0"/>
                <a:ea typeface="Arial" pitchFamily="34" charset="-122"/>
                <a:cs typeface="Arial" pitchFamily="34" charset="-120"/>
              </a:rPr>
              <a:t>Data quality</a:t>
            </a:r>
            <a:endParaRPr lang="en-US" sz="2400" dirty="0"/>
          </a:p>
        </p:txBody>
      </p:sp>
      <p:sp>
        <p:nvSpPr>
          <p:cNvPr id="13" name="Text 11"/>
          <p:cNvSpPr/>
          <p:nvPr/>
        </p:nvSpPr>
        <p:spPr>
          <a:xfrm>
            <a:off x="4191000" y="5741194"/>
            <a:ext cx="5793259" cy="758088"/>
          </a:xfrm>
          <a:prstGeom prst="rect">
            <a:avLst/>
          </a:prstGeom>
          <a:noFill/>
          <a:ln/>
        </p:spPr>
        <p:txBody>
          <a:bodyPr wrap="square" lIns="25400" tIns="25400" rIns="25400" bIns="25400" rtlCol="0" anchor="t">
            <a:noAutofit/>
          </a:bodyPr>
          <a:lstStyle/>
          <a:p>
            <a:pPr marL="0" indent="0" algn="l">
              <a:lnSpc>
                <a:spcPct val="120273"/>
              </a:lnSpc>
              <a:buNone/>
            </a:pPr>
            <a:r>
              <a:rPr lang="en-US" sz="2200" dirty="0">
                <a:solidFill>
                  <a:srgbClr val="3D3D3D"/>
                </a:solidFill>
                <a:latin typeface="Arial" pitchFamily="34" charset="0"/>
                <a:ea typeface="Arial" pitchFamily="34" charset="-122"/>
                <a:cs typeface="Arial" pitchFamily="34" charset="-120"/>
              </a:rPr>
              <a:t>Validate inputs for accuracy and relevance; for CDD, current sanctions and watchlist data.</a:t>
            </a:r>
            <a:endParaRPr lang="en-US" sz="2200" dirty="0"/>
          </a:p>
        </p:txBody>
      </p:sp>
      <p:sp>
        <p:nvSpPr>
          <p:cNvPr id="14" name="Shape 12"/>
          <p:cNvSpPr/>
          <p:nvPr/>
        </p:nvSpPr>
        <p:spPr>
          <a:xfrm>
            <a:off x="1066800" y="6689782"/>
            <a:ext cx="8593592" cy="9525"/>
          </a:xfrm>
          <a:prstGeom prst="rect">
            <a:avLst/>
          </a:prstGeom>
          <a:solidFill>
            <a:srgbClr val="DEDEDE"/>
          </a:solidFill>
          <a:ln/>
        </p:spPr>
        <p:txBody>
          <a:bodyPr/>
          <a:lstStyle/>
          <a:p>
            <a:endParaRPr lang="en-GB"/>
          </a:p>
        </p:txBody>
      </p:sp>
      <p:sp>
        <p:nvSpPr>
          <p:cNvPr id="15" name="Text 13"/>
          <p:cNvSpPr/>
          <p:nvPr/>
        </p:nvSpPr>
        <p:spPr>
          <a:xfrm>
            <a:off x="1066800" y="6904775"/>
            <a:ext cx="3143250" cy="438150"/>
          </a:xfrm>
          <a:prstGeom prst="rect">
            <a:avLst/>
          </a:prstGeom>
          <a:noFill/>
          <a:ln/>
        </p:spPr>
        <p:txBody>
          <a:bodyPr wrap="square" lIns="25400" tIns="25400" rIns="25400" bIns="25400" rtlCol="0" anchor="t">
            <a:normAutofit fontScale="92500" lnSpcReduction="10000"/>
          </a:bodyPr>
          <a:lstStyle/>
          <a:p>
            <a:pPr marL="0" indent="0" algn="l">
              <a:lnSpc>
                <a:spcPct val="131250"/>
              </a:lnSpc>
              <a:buNone/>
            </a:pPr>
            <a:r>
              <a:rPr lang="en-US" sz="2400" b="1" dirty="0">
                <a:solidFill>
                  <a:srgbClr val="000000"/>
                </a:solidFill>
                <a:latin typeface="Arial" pitchFamily="34" charset="0"/>
                <a:ea typeface="Arial" pitchFamily="34" charset="-122"/>
                <a:cs typeface="Arial" pitchFamily="34" charset="-120"/>
              </a:rPr>
              <a:t>Third party</a:t>
            </a:r>
            <a:endParaRPr lang="en-US" sz="2400" dirty="0"/>
          </a:p>
        </p:txBody>
      </p:sp>
      <p:sp>
        <p:nvSpPr>
          <p:cNvPr id="16" name="Text 14"/>
          <p:cNvSpPr/>
          <p:nvPr/>
        </p:nvSpPr>
        <p:spPr>
          <a:xfrm>
            <a:off x="4191000" y="6926546"/>
            <a:ext cx="5633473" cy="1118082"/>
          </a:xfrm>
          <a:prstGeom prst="rect">
            <a:avLst/>
          </a:prstGeom>
          <a:noFill/>
          <a:ln/>
        </p:spPr>
        <p:txBody>
          <a:bodyPr wrap="square" lIns="25400" tIns="25400" rIns="25400" bIns="25400" rtlCol="0" anchor="t">
            <a:normAutofit fontScale="92500" lnSpcReduction="20000"/>
          </a:bodyPr>
          <a:lstStyle/>
          <a:p>
            <a:pPr marL="0" indent="0" algn="l">
              <a:lnSpc>
                <a:spcPct val="120273"/>
              </a:lnSpc>
              <a:buNone/>
            </a:pPr>
            <a:r>
              <a:rPr lang="en-US" sz="2325" dirty="0">
                <a:solidFill>
                  <a:srgbClr val="3D3D3D"/>
                </a:solidFill>
                <a:latin typeface="Arial" pitchFamily="34" charset="0"/>
                <a:ea typeface="Arial" pitchFamily="34" charset="-122"/>
                <a:cs typeface="Arial" pitchFamily="34" charset="-120"/>
              </a:rPr>
              <a:t>The Outsourcing Policy applies: due diligence, contractual oversight, incident notification, fallback plans.</a:t>
            </a:r>
            <a:endParaRPr lang="en-US" sz="2325" dirty="0"/>
          </a:p>
        </p:txBody>
      </p:sp>
      <p:sp>
        <p:nvSpPr>
          <p:cNvPr id="18" name="Shape 16"/>
          <p:cNvSpPr/>
          <p:nvPr/>
        </p:nvSpPr>
        <p:spPr>
          <a:xfrm>
            <a:off x="1066800" y="8235128"/>
            <a:ext cx="8593592" cy="9525"/>
          </a:xfrm>
          <a:prstGeom prst="rect">
            <a:avLst/>
          </a:prstGeom>
          <a:solidFill>
            <a:srgbClr val="DEDEDE"/>
          </a:solidFill>
          <a:ln/>
        </p:spPr>
        <p:txBody>
          <a:bodyPr/>
          <a:lstStyle/>
          <a:p>
            <a:endParaRPr lang="en-GB"/>
          </a:p>
        </p:txBody>
      </p:sp>
      <p:sp>
        <p:nvSpPr>
          <p:cNvPr id="19" name="Text 17"/>
          <p:cNvSpPr/>
          <p:nvPr/>
        </p:nvSpPr>
        <p:spPr>
          <a:xfrm>
            <a:off x="1066800" y="8450121"/>
            <a:ext cx="3143250" cy="438150"/>
          </a:xfrm>
          <a:prstGeom prst="rect">
            <a:avLst/>
          </a:prstGeom>
          <a:noFill/>
          <a:ln/>
        </p:spPr>
        <p:txBody>
          <a:bodyPr wrap="square" lIns="25400" tIns="25400" rIns="25400" bIns="25400" rtlCol="0" anchor="t">
            <a:normAutofit fontScale="92500" lnSpcReduction="10000"/>
          </a:bodyPr>
          <a:lstStyle/>
          <a:p>
            <a:pPr marL="0" indent="0" algn="l">
              <a:lnSpc>
                <a:spcPct val="131250"/>
              </a:lnSpc>
              <a:buNone/>
            </a:pPr>
            <a:r>
              <a:rPr lang="en-US" sz="2400" b="1" dirty="0">
                <a:solidFill>
                  <a:srgbClr val="000000"/>
                </a:solidFill>
                <a:latin typeface="Arial" pitchFamily="34" charset="0"/>
                <a:ea typeface="Arial" pitchFamily="34" charset="-122"/>
                <a:cs typeface="Arial" pitchFamily="34" charset="-120"/>
              </a:rPr>
              <a:t>Logging</a:t>
            </a:r>
            <a:endParaRPr lang="en-US" sz="2400" dirty="0"/>
          </a:p>
        </p:txBody>
      </p:sp>
      <p:sp>
        <p:nvSpPr>
          <p:cNvPr id="20" name="Text 18"/>
          <p:cNvSpPr/>
          <p:nvPr/>
        </p:nvSpPr>
        <p:spPr>
          <a:xfrm>
            <a:off x="4191000" y="8471893"/>
            <a:ext cx="5633473" cy="758088"/>
          </a:xfrm>
          <a:prstGeom prst="rect">
            <a:avLst/>
          </a:prstGeom>
          <a:noFill/>
          <a:ln/>
        </p:spPr>
        <p:txBody>
          <a:bodyPr wrap="square" lIns="25400" tIns="25400" rIns="25400" bIns="25400" rtlCol="0" anchor="t">
            <a:normAutofit fontScale="92500" lnSpcReduction="20000"/>
          </a:bodyPr>
          <a:lstStyle/>
          <a:p>
            <a:pPr marL="0" indent="0" algn="l">
              <a:lnSpc>
                <a:spcPct val="120273"/>
              </a:lnSpc>
              <a:buNone/>
            </a:pPr>
            <a:r>
              <a:rPr lang="en-US" sz="2325" dirty="0">
                <a:solidFill>
                  <a:srgbClr val="3D3D3D"/>
                </a:solidFill>
                <a:latin typeface="Arial" pitchFamily="34" charset="0"/>
                <a:ea typeface="Arial" pitchFamily="34" charset="-122"/>
                <a:cs typeface="Arial" pitchFamily="34" charset="-120"/>
              </a:rPr>
              <a:t>Records sufficient to support auditability and effective challenge.</a:t>
            </a:r>
            <a:endParaRPr lang="en-US" sz="2325" dirty="0"/>
          </a:p>
        </p:txBody>
      </p:sp>
      <p:sp>
        <p:nvSpPr>
          <p:cNvPr id="21" name="Shape 19"/>
          <p:cNvSpPr/>
          <p:nvPr/>
        </p:nvSpPr>
        <p:spPr>
          <a:xfrm>
            <a:off x="10346192" y="2413736"/>
            <a:ext cx="6875009" cy="4683239"/>
          </a:xfrm>
          <a:prstGeom prst="rect">
            <a:avLst/>
          </a:prstGeom>
          <a:solidFill>
            <a:srgbClr val="F8F8F8"/>
          </a:solidFill>
          <a:ln/>
        </p:spPr>
        <p:txBody>
          <a:bodyPr/>
          <a:lstStyle/>
          <a:p>
            <a:endParaRPr lang="en-GB"/>
          </a:p>
        </p:txBody>
      </p:sp>
      <p:sp>
        <p:nvSpPr>
          <p:cNvPr id="22" name="Shape 20"/>
          <p:cNvSpPr/>
          <p:nvPr/>
        </p:nvSpPr>
        <p:spPr>
          <a:xfrm>
            <a:off x="10346192" y="2413737"/>
            <a:ext cx="6875009" cy="38100"/>
          </a:xfrm>
          <a:prstGeom prst="rect">
            <a:avLst/>
          </a:prstGeom>
          <a:solidFill>
            <a:srgbClr val="F39200"/>
          </a:solidFill>
          <a:ln/>
        </p:spPr>
        <p:txBody>
          <a:bodyPr/>
          <a:lstStyle/>
          <a:p>
            <a:endParaRPr lang="en-GB"/>
          </a:p>
        </p:txBody>
      </p:sp>
      <p:sp>
        <p:nvSpPr>
          <p:cNvPr id="23" name="Text 21"/>
          <p:cNvSpPr/>
          <p:nvPr/>
        </p:nvSpPr>
        <p:spPr>
          <a:xfrm>
            <a:off x="10727192" y="2794737"/>
            <a:ext cx="6724310"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F39200"/>
                </a:solidFill>
                <a:latin typeface="Arial" pitchFamily="34" charset="0"/>
                <a:ea typeface="Arial" pitchFamily="34" charset="-122"/>
                <a:cs typeface="Arial" pitchFamily="34" charset="-120"/>
              </a:rPr>
              <a:t>ALTAIR RESPONSE</a:t>
            </a:r>
            <a:endParaRPr lang="en-US" sz="2275" dirty="0"/>
          </a:p>
        </p:txBody>
      </p:sp>
      <p:sp>
        <p:nvSpPr>
          <p:cNvPr id="24" name="Text 22"/>
          <p:cNvSpPr/>
          <p:nvPr/>
        </p:nvSpPr>
        <p:spPr>
          <a:xfrm>
            <a:off x="10727192" y="3361475"/>
            <a:ext cx="6296400"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Each of these featured in pre-implementation testing of Claude by Altair Technology.</a:t>
            </a:r>
            <a:endParaRPr lang="en-US" sz="2400" dirty="0"/>
          </a:p>
        </p:txBody>
      </p:sp>
      <p:sp>
        <p:nvSpPr>
          <p:cNvPr id="25" name="Text 23"/>
          <p:cNvSpPr/>
          <p:nvPr/>
        </p:nvSpPr>
        <p:spPr>
          <a:xfrm>
            <a:off x="10727192" y="4325370"/>
            <a:ext cx="6296400" cy="2373937"/>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The resulting controls were written into the AI Policy and Procedure — not left as findings in a technical report. </a:t>
            </a:r>
          </a:p>
          <a:p>
            <a:pPr marL="0" indent="0" algn="l">
              <a:lnSpc>
                <a:spcPct val="126875"/>
              </a:lnSpc>
              <a:buNone/>
            </a:pPr>
            <a:endParaRPr lang="en-US" sz="1900" dirty="0">
              <a:solidFill>
                <a:srgbClr val="2B2B2B"/>
              </a:solidFill>
              <a:latin typeface="Arial" pitchFamily="34" charset="0"/>
              <a:ea typeface="Arial" pitchFamily="34" charset="-122"/>
              <a:cs typeface="Arial" pitchFamily="34" charset="-120"/>
            </a:endParaRPr>
          </a:p>
          <a:p>
            <a:pPr marL="0" indent="0" algn="l">
              <a:lnSpc>
                <a:spcPct val="126875"/>
              </a:lnSpc>
              <a:buNone/>
            </a:pPr>
            <a:r>
              <a:rPr lang="en-US" sz="2400" b="1" dirty="0">
                <a:solidFill>
                  <a:srgbClr val="2B2B2B"/>
                </a:solidFill>
                <a:latin typeface="Arial" pitchFamily="34" charset="0"/>
                <a:ea typeface="Arial" pitchFamily="34" charset="-122"/>
                <a:cs typeface="Arial" pitchFamily="34" charset="-120"/>
              </a:rPr>
              <a:t>Tested first, documented second, approved third</a:t>
            </a:r>
            <a:r>
              <a:rPr lang="en-US" sz="2400" dirty="0">
                <a:solidFill>
                  <a:srgbClr val="2B2B2B"/>
                </a:solidFill>
                <a:latin typeface="Arial" pitchFamily="34" charset="0"/>
                <a:ea typeface="Arial" pitchFamily="34" charset="-122"/>
                <a:cs typeface="Arial" pitchFamily="34" charset="-120"/>
              </a:rPr>
              <a:t>.</a:t>
            </a:r>
            <a:endParaRPr lang="en-US" sz="2400" dirty="0"/>
          </a:p>
        </p:txBody>
      </p:sp>
      <p:sp>
        <p:nvSpPr>
          <p:cNvPr id="26" name="Shape 24"/>
          <p:cNvSpPr/>
          <p:nvPr/>
        </p:nvSpPr>
        <p:spPr>
          <a:xfrm>
            <a:off x="0" y="9458326"/>
            <a:ext cx="18288001" cy="28575"/>
          </a:xfrm>
          <a:prstGeom prst="rect">
            <a:avLst/>
          </a:prstGeom>
          <a:solidFill>
            <a:srgbClr val="F39200"/>
          </a:solidFill>
          <a:ln/>
        </p:spPr>
        <p:txBody>
          <a:bodyPr/>
          <a:lstStyle/>
          <a:p>
            <a:endParaRPr lang="en-GB"/>
          </a:p>
        </p:txBody>
      </p:sp>
      <p:sp>
        <p:nvSpPr>
          <p:cNvPr id="27" name="Text 25"/>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28" name="Text 26"/>
          <p:cNvSpPr/>
          <p:nvPr/>
        </p:nvSpPr>
        <p:spPr>
          <a:xfrm>
            <a:off x="16962836" y="9715501"/>
            <a:ext cx="334566"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07</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05543"/>
            <a:ext cx="2209162" cy="409575"/>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 03</a:t>
            </a:r>
            <a:endParaRPr lang="en-US" sz="2350" dirty="0"/>
          </a:p>
        </p:txBody>
      </p:sp>
      <p:sp>
        <p:nvSpPr>
          <p:cNvPr id="3" name="Text 1"/>
          <p:cNvSpPr/>
          <p:nvPr/>
        </p:nvSpPr>
        <p:spPr>
          <a:xfrm>
            <a:off x="3303729" y="800100"/>
            <a:ext cx="4102409" cy="409575"/>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350" kern="0" spc="234" dirty="0">
                <a:solidFill>
                  <a:srgbClr val="9A9A9A"/>
                </a:solidFill>
                <a:latin typeface="Arial" pitchFamily="34" charset="0"/>
                <a:ea typeface="Arial" pitchFamily="34" charset="-122"/>
                <a:cs typeface="Arial" pitchFamily="34" charset="-120"/>
              </a:rPr>
              <a:t>REGULATORY COMPLIANCE</a:t>
            </a:r>
            <a:endParaRPr lang="en-US" sz="2350" dirty="0"/>
          </a:p>
        </p:txBody>
      </p:sp>
      <p:sp>
        <p:nvSpPr>
          <p:cNvPr id="4" name="Text 2"/>
          <p:cNvSpPr/>
          <p:nvPr/>
        </p:nvSpPr>
        <p:spPr>
          <a:xfrm>
            <a:off x="1066800" y="1348468"/>
            <a:ext cx="17769841" cy="684269"/>
          </a:xfrm>
          <a:prstGeom prst="rect">
            <a:avLst/>
          </a:prstGeom>
          <a:noFill/>
          <a:ln/>
        </p:spPr>
        <p:txBody>
          <a:bodyPr wrap="square" lIns="25400" tIns="25400" rIns="25400" bIns="25400" rtlCol="0" anchor="t">
            <a:normAutofit lnSpcReduction="10000"/>
          </a:bodyPr>
          <a:lstStyle/>
          <a:p>
            <a:pPr marL="0" indent="0" algn="l">
              <a:lnSpc>
                <a:spcPct val="92031"/>
              </a:lnSpc>
              <a:buNone/>
            </a:pPr>
            <a:r>
              <a:rPr lang="en-US" sz="4900" kern="0" spc="-96" dirty="0">
                <a:solidFill>
                  <a:srgbClr val="000000"/>
                </a:solidFill>
                <a:latin typeface="Arial" pitchFamily="34" charset="0"/>
                <a:ea typeface="Arial" pitchFamily="34" charset="-122"/>
                <a:cs typeface="Arial" pitchFamily="34" charset="-120"/>
              </a:rPr>
              <a:t>Three settings where this bites hardest</a:t>
            </a:r>
            <a:endParaRPr lang="en-US" sz="4900" dirty="0"/>
          </a:p>
        </p:txBody>
      </p:sp>
      <p:sp>
        <p:nvSpPr>
          <p:cNvPr id="5" name="Text 3"/>
          <p:cNvSpPr/>
          <p:nvPr/>
        </p:nvSpPr>
        <p:spPr>
          <a:xfrm>
            <a:off x="1066800" y="2185137"/>
            <a:ext cx="13931266"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Firms remain responsible for AI used in regulated activities, and must be able to check that outcomes are accurate, fair and open to review.</a:t>
            </a:r>
            <a:endParaRPr lang="en-US" sz="2400" dirty="0"/>
          </a:p>
        </p:txBody>
      </p:sp>
      <p:sp>
        <p:nvSpPr>
          <p:cNvPr id="6" name="Shape 4"/>
          <p:cNvSpPr/>
          <p:nvPr/>
        </p:nvSpPr>
        <p:spPr>
          <a:xfrm>
            <a:off x="1066800" y="3415733"/>
            <a:ext cx="5079972" cy="27214"/>
          </a:xfrm>
          <a:prstGeom prst="rect">
            <a:avLst/>
          </a:prstGeom>
          <a:solidFill>
            <a:srgbClr val="F39200"/>
          </a:solidFill>
          <a:ln/>
        </p:spPr>
        <p:txBody>
          <a:bodyPr/>
          <a:lstStyle/>
          <a:p>
            <a:endParaRPr lang="en-GB"/>
          </a:p>
        </p:txBody>
      </p:sp>
      <p:sp>
        <p:nvSpPr>
          <p:cNvPr id="7" name="Text 5"/>
          <p:cNvSpPr/>
          <p:nvPr/>
        </p:nvSpPr>
        <p:spPr>
          <a:xfrm>
            <a:off x="1066800" y="3709647"/>
            <a:ext cx="5587969" cy="432367"/>
          </a:xfrm>
          <a:prstGeom prst="rect">
            <a:avLst/>
          </a:prstGeom>
          <a:noFill/>
          <a:ln/>
        </p:spPr>
        <p:txBody>
          <a:bodyPr wrap="square" lIns="25400" tIns="25400" rIns="25400" bIns="25400" rtlCol="0" anchor="t">
            <a:normAutofit fontScale="92500" lnSpcReduction="10000"/>
          </a:bodyPr>
          <a:lstStyle/>
          <a:p>
            <a:pPr marL="0" indent="0" algn="l">
              <a:lnSpc>
                <a:spcPct val="100625"/>
              </a:lnSpc>
              <a:buNone/>
            </a:pPr>
            <a:r>
              <a:rPr lang="en-US" sz="2950" b="1" kern="0" spc="-27" dirty="0">
                <a:solidFill>
                  <a:srgbClr val="000000"/>
                </a:solidFill>
                <a:latin typeface="Arial" pitchFamily="34" charset="0"/>
                <a:ea typeface="Arial" pitchFamily="34" charset="-122"/>
                <a:cs typeface="Arial" pitchFamily="34" charset="-120"/>
              </a:rPr>
              <a:t>Compliance processes</a:t>
            </a:r>
            <a:endParaRPr lang="en-US" sz="2950" dirty="0"/>
          </a:p>
        </p:txBody>
      </p:sp>
      <p:sp>
        <p:nvSpPr>
          <p:cNvPr id="8" name="Text 6"/>
          <p:cNvSpPr/>
          <p:nvPr/>
        </p:nvSpPr>
        <p:spPr>
          <a:xfrm>
            <a:off x="1066800" y="4218215"/>
            <a:ext cx="5232371" cy="731384"/>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350" dirty="0">
                <a:solidFill>
                  <a:srgbClr val="6E6E6E"/>
                </a:solidFill>
                <a:latin typeface="Arial" pitchFamily="34" charset="0"/>
                <a:ea typeface="Arial" pitchFamily="34" charset="-122"/>
                <a:cs typeface="Arial" pitchFamily="34" charset="-120"/>
              </a:rPr>
              <a:t>CDD, transaction monitoring, sanctions screening</a:t>
            </a:r>
            <a:endParaRPr lang="en-US" sz="2350" dirty="0"/>
          </a:p>
        </p:txBody>
      </p:sp>
      <p:sp>
        <p:nvSpPr>
          <p:cNvPr id="9" name="Text 7"/>
          <p:cNvSpPr/>
          <p:nvPr/>
        </p:nvSpPr>
        <p:spPr>
          <a:xfrm>
            <a:off x="1066800" y="5101998"/>
            <a:ext cx="5232371" cy="2849676"/>
          </a:xfrm>
          <a:prstGeom prst="rect">
            <a:avLst/>
          </a:prstGeom>
          <a:noFill/>
          <a:ln/>
        </p:spPr>
        <p:txBody>
          <a:bodyPr wrap="square" lIns="25400" tIns="25400" rIns="25400" bIns="25400" rtlCol="0" anchor="t">
            <a:normAutofit/>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Calibrate thresholds appropriately. </a:t>
            </a:r>
          </a:p>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A person remains responsible for final decisions in higher-risk cases and for identifying anomalies. </a:t>
            </a:r>
          </a:p>
          <a:p>
            <a:pPr marL="0" indent="0" algn="l">
              <a:lnSpc>
                <a:spcPct val="126875"/>
              </a:lnSpc>
              <a:buNone/>
            </a:pPr>
            <a:endParaRPr lang="en-US" sz="2400" dirty="0">
              <a:solidFill>
                <a:srgbClr val="2B2B2B"/>
              </a:solidFill>
              <a:latin typeface="Arial" pitchFamily="34" charset="0"/>
              <a:ea typeface="Arial" pitchFamily="34" charset="-122"/>
              <a:cs typeface="Arial" pitchFamily="34" charset="-120"/>
            </a:endParaRPr>
          </a:p>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Monitor false positives and negatives.</a:t>
            </a:r>
            <a:endParaRPr lang="en-US" sz="2400" dirty="0"/>
          </a:p>
        </p:txBody>
      </p:sp>
      <p:sp>
        <p:nvSpPr>
          <p:cNvPr id="10" name="Shape 8"/>
          <p:cNvSpPr/>
          <p:nvPr/>
        </p:nvSpPr>
        <p:spPr>
          <a:xfrm>
            <a:off x="6603972" y="3415733"/>
            <a:ext cx="5079972" cy="27214"/>
          </a:xfrm>
          <a:prstGeom prst="rect">
            <a:avLst/>
          </a:prstGeom>
          <a:solidFill>
            <a:srgbClr val="F39200"/>
          </a:solidFill>
          <a:ln/>
        </p:spPr>
        <p:txBody>
          <a:bodyPr/>
          <a:lstStyle/>
          <a:p>
            <a:endParaRPr lang="en-GB"/>
          </a:p>
        </p:txBody>
      </p:sp>
      <p:sp>
        <p:nvSpPr>
          <p:cNvPr id="11" name="Text 9"/>
          <p:cNvSpPr/>
          <p:nvPr/>
        </p:nvSpPr>
        <p:spPr>
          <a:xfrm>
            <a:off x="6603972" y="3709647"/>
            <a:ext cx="5587969" cy="432367"/>
          </a:xfrm>
          <a:prstGeom prst="rect">
            <a:avLst/>
          </a:prstGeom>
          <a:noFill/>
          <a:ln/>
        </p:spPr>
        <p:txBody>
          <a:bodyPr wrap="square" lIns="25400" tIns="25400" rIns="25400" bIns="25400" rtlCol="0" anchor="t">
            <a:normAutofit fontScale="92500" lnSpcReduction="10000"/>
          </a:bodyPr>
          <a:lstStyle/>
          <a:p>
            <a:pPr marL="0" indent="0" algn="l">
              <a:lnSpc>
                <a:spcPct val="100625"/>
              </a:lnSpc>
              <a:buNone/>
            </a:pPr>
            <a:r>
              <a:rPr lang="en-US" sz="2950" b="1" kern="0" spc="-27" dirty="0">
                <a:solidFill>
                  <a:srgbClr val="000000"/>
                </a:solidFill>
                <a:latin typeface="Arial" pitchFamily="34" charset="0"/>
                <a:ea typeface="Arial" pitchFamily="34" charset="-122"/>
                <a:cs typeface="Arial" pitchFamily="34" charset="-120"/>
              </a:rPr>
              <a:t>Customer-facing roles</a:t>
            </a:r>
            <a:endParaRPr lang="en-US" sz="2950" dirty="0"/>
          </a:p>
        </p:txBody>
      </p:sp>
      <p:sp>
        <p:nvSpPr>
          <p:cNvPr id="12" name="Text 10"/>
          <p:cNvSpPr/>
          <p:nvPr/>
        </p:nvSpPr>
        <p:spPr>
          <a:xfrm>
            <a:off x="6603972" y="4218215"/>
            <a:ext cx="5587969" cy="38474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350" dirty="0">
                <a:solidFill>
                  <a:srgbClr val="6E6E6E"/>
                </a:solidFill>
                <a:latin typeface="Arial" pitchFamily="34" charset="0"/>
                <a:ea typeface="Arial" pitchFamily="34" charset="-122"/>
                <a:cs typeface="Arial" pitchFamily="34" charset="-120"/>
              </a:rPr>
              <a:t>Chatbots, investor reporting, drafting</a:t>
            </a:r>
            <a:endParaRPr lang="en-US" sz="2350" dirty="0"/>
          </a:p>
        </p:txBody>
      </p:sp>
      <p:sp>
        <p:nvSpPr>
          <p:cNvPr id="13" name="Text 11"/>
          <p:cNvSpPr/>
          <p:nvPr/>
        </p:nvSpPr>
        <p:spPr>
          <a:xfrm>
            <a:off x="6603972" y="4755357"/>
            <a:ext cx="5232371" cy="2593692"/>
          </a:xfrm>
          <a:prstGeom prst="rect">
            <a:avLst/>
          </a:prstGeom>
          <a:noFill/>
          <a:ln/>
        </p:spPr>
        <p:txBody>
          <a:bodyPr wrap="square" lIns="25400" tIns="25400" rIns="25400" bIns="25400" rtlCol="0" anchor="t">
            <a:normAutofit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Make clear when a customer is dealing with AI, or where AI influences a decision affecting them. </a:t>
            </a:r>
          </a:p>
          <a:p>
            <a:pPr marL="0" indent="0" algn="l">
              <a:lnSpc>
                <a:spcPct val="126875"/>
              </a:lnSpc>
              <a:buNone/>
            </a:pPr>
            <a:endParaRPr lang="en-US" sz="2400" dirty="0">
              <a:solidFill>
                <a:srgbClr val="2B2B2B"/>
              </a:solidFill>
              <a:latin typeface="Arial" pitchFamily="34" charset="0"/>
              <a:ea typeface="Arial" pitchFamily="34" charset="-122"/>
              <a:cs typeface="Arial" pitchFamily="34" charset="-120"/>
            </a:endParaRPr>
          </a:p>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Outputs accurate, fair and not misleading, whoever produced them.</a:t>
            </a:r>
            <a:endParaRPr lang="en-US" sz="2400" dirty="0"/>
          </a:p>
        </p:txBody>
      </p:sp>
      <p:sp>
        <p:nvSpPr>
          <p:cNvPr id="14" name="Shape 12"/>
          <p:cNvSpPr/>
          <p:nvPr/>
        </p:nvSpPr>
        <p:spPr>
          <a:xfrm>
            <a:off x="12141144" y="3415733"/>
            <a:ext cx="5079972" cy="27214"/>
          </a:xfrm>
          <a:prstGeom prst="rect">
            <a:avLst/>
          </a:prstGeom>
          <a:solidFill>
            <a:srgbClr val="F39200"/>
          </a:solidFill>
          <a:ln/>
        </p:spPr>
        <p:txBody>
          <a:bodyPr/>
          <a:lstStyle/>
          <a:p>
            <a:endParaRPr lang="en-GB"/>
          </a:p>
        </p:txBody>
      </p:sp>
      <p:sp>
        <p:nvSpPr>
          <p:cNvPr id="15" name="Text 13"/>
          <p:cNvSpPr/>
          <p:nvPr/>
        </p:nvSpPr>
        <p:spPr>
          <a:xfrm>
            <a:off x="12141144" y="3709647"/>
            <a:ext cx="5587969" cy="432367"/>
          </a:xfrm>
          <a:prstGeom prst="rect">
            <a:avLst/>
          </a:prstGeom>
          <a:noFill/>
          <a:ln/>
        </p:spPr>
        <p:txBody>
          <a:bodyPr wrap="square" lIns="25400" tIns="25400" rIns="25400" bIns="25400" rtlCol="0" anchor="t">
            <a:normAutofit fontScale="92500" lnSpcReduction="10000"/>
          </a:bodyPr>
          <a:lstStyle/>
          <a:p>
            <a:pPr marL="0" indent="0" algn="l">
              <a:lnSpc>
                <a:spcPct val="100625"/>
              </a:lnSpc>
              <a:buNone/>
            </a:pPr>
            <a:r>
              <a:rPr lang="en-US" sz="2950" b="1" kern="0" spc="-27" dirty="0">
                <a:solidFill>
                  <a:srgbClr val="000000"/>
                </a:solidFill>
                <a:latin typeface="Arial" pitchFamily="34" charset="0"/>
                <a:ea typeface="Arial" pitchFamily="34" charset="-122"/>
                <a:cs typeface="Arial" pitchFamily="34" charset="-120"/>
              </a:rPr>
              <a:t>Regulatory reporting</a:t>
            </a:r>
            <a:endParaRPr lang="en-US" sz="2950" dirty="0"/>
          </a:p>
        </p:txBody>
      </p:sp>
      <p:sp>
        <p:nvSpPr>
          <p:cNvPr id="16" name="Text 14"/>
          <p:cNvSpPr/>
          <p:nvPr/>
        </p:nvSpPr>
        <p:spPr>
          <a:xfrm>
            <a:off x="12141144" y="4218215"/>
            <a:ext cx="5587969" cy="38474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350" dirty="0">
                <a:solidFill>
                  <a:srgbClr val="6E6E6E"/>
                </a:solidFill>
                <a:latin typeface="Arial" pitchFamily="34" charset="0"/>
                <a:ea typeface="Arial" pitchFamily="34" charset="-122"/>
                <a:cs typeface="Arial" pitchFamily="34" charset="-120"/>
              </a:rPr>
              <a:t>Submissions and interactions</a:t>
            </a:r>
            <a:endParaRPr lang="en-US" sz="2350" dirty="0"/>
          </a:p>
        </p:txBody>
      </p:sp>
      <p:sp>
        <p:nvSpPr>
          <p:cNvPr id="17" name="Text 15"/>
          <p:cNvSpPr/>
          <p:nvPr/>
        </p:nvSpPr>
        <p:spPr>
          <a:xfrm>
            <a:off x="12141144" y="4755356"/>
            <a:ext cx="5232371" cy="2302667"/>
          </a:xfrm>
          <a:prstGeom prst="rect">
            <a:avLst/>
          </a:prstGeom>
          <a:noFill/>
          <a:ln/>
        </p:spPr>
        <p:txBody>
          <a:bodyPr wrap="square" lIns="25400" tIns="25400" rIns="25400" bIns="25400" rtlCol="0" anchor="t">
            <a:normAutofit fontScale="92500" lnSpcReduction="2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The accuracy requirement stands regardless of how a submission was produced. </a:t>
            </a:r>
          </a:p>
          <a:p>
            <a:pPr marL="0" indent="0" algn="l">
              <a:lnSpc>
                <a:spcPct val="126875"/>
              </a:lnSpc>
              <a:buNone/>
            </a:pPr>
            <a:endParaRPr lang="en-US" sz="2400" dirty="0">
              <a:solidFill>
                <a:srgbClr val="2B2B2B"/>
              </a:solidFill>
              <a:latin typeface="Arial" pitchFamily="34" charset="0"/>
              <a:ea typeface="Arial" pitchFamily="34" charset="-122"/>
              <a:cs typeface="Arial" pitchFamily="34" charset="-120"/>
            </a:endParaRPr>
          </a:p>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Train staff to verify outputs against source data and to spot fabrication.</a:t>
            </a:r>
            <a:endParaRPr lang="en-US" sz="2400" dirty="0"/>
          </a:p>
        </p:txBody>
      </p:sp>
      <p:sp>
        <p:nvSpPr>
          <p:cNvPr id="18" name="Shape 16"/>
          <p:cNvSpPr/>
          <p:nvPr/>
        </p:nvSpPr>
        <p:spPr>
          <a:xfrm>
            <a:off x="0" y="9458326"/>
            <a:ext cx="18288001" cy="28575"/>
          </a:xfrm>
          <a:prstGeom prst="rect">
            <a:avLst/>
          </a:prstGeom>
          <a:solidFill>
            <a:srgbClr val="F39200"/>
          </a:solidFill>
          <a:ln/>
        </p:spPr>
        <p:txBody>
          <a:bodyPr/>
          <a:lstStyle/>
          <a:p>
            <a:endParaRPr lang="en-GB"/>
          </a:p>
        </p:txBody>
      </p:sp>
      <p:sp>
        <p:nvSpPr>
          <p:cNvPr id="19" name="Text 17"/>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20" name="Text 18"/>
          <p:cNvSpPr/>
          <p:nvPr/>
        </p:nvSpPr>
        <p:spPr>
          <a:xfrm>
            <a:off x="16964706" y="9715501"/>
            <a:ext cx="332695" cy="381000"/>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08</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 03 · ALTAIR RESPONSE</a:t>
            </a:r>
            <a:endParaRPr lang="en-US" sz="2350" dirty="0"/>
          </a:p>
        </p:txBody>
      </p:sp>
      <p:sp>
        <p:nvSpPr>
          <p:cNvPr id="3" name="Text 1"/>
          <p:cNvSpPr/>
          <p:nvPr/>
        </p:nvSpPr>
        <p:spPr>
          <a:xfrm>
            <a:off x="1066800" y="1495425"/>
            <a:ext cx="15087601" cy="764977"/>
          </a:xfrm>
          <a:prstGeom prst="rect">
            <a:avLst/>
          </a:prstGeom>
          <a:noFill/>
          <a:ln/>
        </p:spPr>
        <p:txBody>
          <a:bodyPr wrap="square" lIns="25400" tIns="25400" rIns="25400" bIns="25400" rtlCol="0" anchor="t">
            <a:normAutofit lnSpcReduction="10000"/>
          </a:bodyPr>
          <a:lstStyle/>
          <a:p>
            <a:pPr marL="0" indent="0" algn="l">
              <a:lnSpc>
                <a:spcPct val="92110"/>
              </a:lnSpc>
              <a:buNone/>
            </a:pPr>
            <a:r>
              <a:rPr lang="en-US" sz="5500" kern="0" spc="-108" dirty="0">
                <a:solidFill>
                  <a:srgbClr val="000000"/>
                </a:solidFill>
                <a:latin typeface="Arial" pitchFamily="34" charset="0"/>
                <a:ea typeface="Arial" pitchFamily="34" charset="-122"/>
                <a:cs typeface="Arial" pitchFamily="34" charset="-120"/>
              </a:rPr>
              <a:t>The firm-approved uses, not just the tool</a:t>
            </a:r>
            <a:endParaRPr lang="en-US" sz="5500" dirty="0"/>
          </a:p>
        </p:txBody>
      </p:sp>
      <p:sp>
        <p:nvSpPr>
          <p:cNvPr id="4" name="Shape 2"/>
          <p:cNvSpPr/>
          <p:nvPr/>
        </p:nvSpPr>
        <p:spPr>
          <a:xfrm>
            <a:off x="1066800" y="2717602"/>
            <a:ext cx="7848601" cy="5897593"/>
          </a:xfrm>
          <a:prstGeom prst="rect">
            <a:avLst/>
          </a:prstGeom>
          <a:solidFill>
            <a:srgbClr val="F8F8F8"/>
          </a:solidFill>
          <a:ln/>
        </p:spPr>
        <p:txBody>
          <a:bodyPr/>
          <a:lstStyle/>
          <a:p>
            <a:endParaRPr lang="en-GB"/>
          </a:p>
        </p:txBody>
      </p:sp>
      <p:sp>
        <p:nvSpPr>
          <p:cNvPr id="5" name="Shape 3"/>
          <p:cNvSpPr/>
          <p:nvPr/>
        </p:nvSpPr>
        <p:spPr>
          <a:xfrm>
            <a:off x="1066800" y="2717602"/>
            <a:ext cx="7848601" cy="38100"/>
          </a:xfrm>
          <a:prstGeom prst="rect">
            <a:avLst/>
          </a:prstGeom>
          <a:solidFill>
            <a:srgbClr val="F39200"/>
          </a:solidFill>
          <a:ln/>
        </p:spPr>
        <p:txBody>
          <a:bodyPr/>
          <a:lstStyle/>
          <a:p>
            <a:endParaRPr lang="en-GB"/>
          </a:p>
        </p:txBody>
      </p:sp>
      <p:sp>
        <p:nvSpPr>
          <p:cNvPr id="6" name="Text 4"/>
          <p:cNvSpPr/>
          <p:nvPr/>
        </p:nvSpPr>
        <p:spPr>
          <a:xfrm>
            <a:off x="1428750" y="3079552"/>
            <a:ext cx="7837171"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F39200"/>
                </a:solidFill>
                <a:latin typeface="Arial" pitchFamily="34" charset="0"/>
                <a:ea typeface="Arial" pitchFamily="34" charset="-122"/>
                <a:cs typeface="Arial" pitchFamily="34" charset="-120"/>
              </a:rPr>
              <a:t>IN SCOPE</a:t>
            </a:r>
            <a:endParaRPr lang="en-US" sz="2275" dirty="0"/>
          </a:p>
        </p:txBody>
      </p:sp>
      <p:sp>
        <p:nvSpPr>
          <p:cNvPr id="7" name="Text 5"/>
          <p:cNvSpPr/>
          <p:nvPr/>
        </p:nvSpPr>
        <p:spPr>
          <a:xfrm>
            <a:off x="1476375" y="3646289"/>
            <a:ext cx="7153276" cy="4424418"/>
          </a:xfrm>
          <a:prstGeom prst="rect">
            <a:avLst/>
          </a:prstGeom>
          <a:noFill/>
          <a:ln/>
        </p:spPr>
        <p:txBody>
          <a:bodyPr wrap="square" lIns="25400" tIns="25400" rIns="25400" bIns="25400" rtlCol="0" anchor="t">
            <a:normAutofit fontScale="85000" lnSpcReduction="20000"/>
          </a:bodyPr>
          <a:lstStyle/>
          <a:p>
            <a:pPr marL="200025" indent="-200025" algn="l">
              <a:lnSpc>
                <a:spcPct val="129098"/>
              </a:lnSpc>
              <a:buSzPct val="100000"/>
              <a:buChar char="•"/>
              <a:tabLst>
                <a:tab pos="200025" algn="l"/>
              </a:tabLst>
            </a:pPr>
            <a:r>
              <a:rPr lang="en-US" sz="2550" dirty="0">
                <a:solidFill>
                  <a:srgbClr val="2B2B2B"/>
                </a:solidFill>
                <a:latin typeface="Arial" panose="020B0604020202020204" pitchFamily="34" charset="0"/>
                <a:ea typeface="Arial" pitchFamily="34" charset="-122"/>
                <a:cs typeface="Arial" pitchFamily="34" charset="-120"/>
              </a:rPr>
              <a:t>Review of board packs</a:t>
            </a:r>
            <a:endParaRPr lang="en-US" sz="2550" dirty="0">
              <a:latin typeface="Arial" panose="020B0604020202020204" pitchFamily="34" charset="0"/>
              <a:cs typeface="Arial" panose="020B0604020202020204" pitchFamily="34" charset="0"/>
            </a:endParaRPr>
          </a:p>
          <a:p>
            <a:pPr marL="200025" indent="-200025">
              <a:lnSpc>
                <a:spcPct val="129098"/>
              </a:lnSpc>
              <a:buSzPct val="100000"/>
              <a:buChar char="•"/>
              <a:tabLst>
                <a:tab pos="200025" algn="l"/>
              </a:tabLst>
            </a:pPr>
            <a:r>
              <a:rPr lang="en-US" sz="2550" dirty="0">
                <a:solidFill>
                  <a:srgbClr val="2B2B2B"/>
                </a:solidFill>
                <a:latin typeface="Arial" panose="020B0604020202020204" pitchFamily="34" charset="0"/>
                <a:ea typeface="Arial" pitchFamily="34" charset="-122"/>
                <a:cs typeface="Arial" panose="020B0604020202020204" pitchFamily="34" charset="0"/>
              </a:rPr>
              <a:t>Data analysis </a:t>
            </a:r>
            <a:r>
              <a:rPr lang="en-GB" sz="2550" dirty="0">
                <a:latin typeface="Arial" panose="020B0604020202020204" pitchFamily="34" charset="0"/>
                <a:cs typeface="Arial" panose="020B0604020202020204" pitchFamily="34" charset="0"/>
              </a:rPr>
              <a:t>(excluding identifying / sensitive info) </a:t>
            </a:r>
            <a:r>
              <a:rPr lang="en-US" sz="2550" dirty="0">
                <a:solidFill>
                  <a:srgbClr val="2B2B2B"/>
                </a:solidFill>
                <a:latin typeface="Arial" panose="020B0604020202020204" pitchFamily="34" charset="0"/>
                <a:ea typeface="Arial" pitchFamily="34" charset="-122"/>
                <a:cs typeface="Arial" pitchFamily="34" charset="-120"/>
              </a:rPr>
              <a:t>and extraction of data into structured data</a:t>
            </a:r>
            <a:endParaRPr lang="en-US" sz="2550" dirty="0"/>
          </a:p>
          <a:p>
            <a:pPr marL="200025" indent="-200025" algn="l">
              <a:lnSpc>
                <a:spcPct val="129098"/>
              </a:lnSpc>
              <a:buSzPct val="100000"/>
              <a:buChar char="•"/>
              <a:tabLst>
                <a:tab pos="200025" algn="l"/>
              </a:tabLst>
            </a:pPr>
            <a:r>
              <a:rPr lang="en-US" sz="2550" dirty="0">
                <a:solidFill>
                  <a:srgbClr val="2B2B2B"/>
                </a:solidFill>
                <a:latin typeface="Arial" panose="020B0604020202020204" pitchFamily="34" charset="0"/>
                <a:ea typeface="Arial" pitchFamily="34" charset="-122"/>
                <a:cs typeface="Arial" panose="020B0604020202020204" pitchFamily="34" charset="0"/>
              </a:rPr>
              <a:t>Drafting of communications and proposals</a:t>
            </a:r>
          </a:p>
          <a:p>
            <a:pPr marL="200025" indent="-200025">
              <a:lnSpc>
                <a:spcPct val="129098"/>
              </a:lnSpc>
              <a:buSzPct val="100000"/>
              <a:buFontTx/>
              <a:buChar char="•"/>
              <a:tabLst>
                <a:tab pos="200025" algn="l"/>
              </a:tabLst>
            </a:pPr>
            <a:r>
              <a:rPr lang="en-GB" sz="2550" dirty="0">
                <a:latin typeface="Arial" panose="020B0604020202020204" pitchFamily="34" charset="0"/>
                <a:cs typeface="Arial" panose="020B0604020202020204" pitchFamily="34" charset="0"/>
              </a:rPr>
              <a:t>Comparison of documents (e.g. two versions of same document) and summarising of documents (excluding identifying / sensitive info)</a:t>
            </a:r>
          </a:p>
          <a:p>
            <a:pPr marL="200025" indent="-200025" algn="l">
              <a:lnSpc>
                <a:spcPct val="129098"/>
              </a:lnSpc>
              <a:buSzPct val="100000"/>
              <a:buChar char="•"/>
              <a:tabLst>
                <a:tab pos="200025" algn="l"/>
              </a:tabLst>
            </a:pPr>
            <a:r>
              <a:rPr lang="en-GB" sz="2550" dirty="0">
                <a:latin typeface="Arial" panose="020B0604020202020204" pitchFamily="34" charset="0"/>
                <a:cs typeface="Arial" panose="020B0604020202020204" pitchFamily="34" charset="0"/>
              </a:rPr>
              <a:t>Generation of regulatory change summaries</a:t>
            </a:r>
          </a:p>
          <a:p>
            <a:pPr marL="200025" indent="-200025" algn="l">
              <a:lnSpc>
                <a:spcPct val="129098"/>
              </a:lnSpc>
              <a:buSzPct val="100000"/>
              <a:buChar char="•"/>
              <a:tabLst>
                <a:tab pos="200025" algn="l"/>
              </a:tabLst>
            </a:pPr>
            <a:r>
              <a:rPr lang="en-GB" sz="2550" dirty="0">
                <a:latin typeface="Arial" panose="020B0604020202020204" pitchFamily="34" charset="0"/>
                <a:cs typeface="Arial" panose="020B0604020202020204" pitchFamily="34" charset="0"/>
              </a:rPr>
              <a:t>Generation of internal materials such as training materials, management accounts, board/committee papers</a:t>
            </a:r>
          </a:p>
          <a:p>
            <a:pPr marL="200025" indent="-200025">
              <a:lnSpc>
                <a:spcPct val="129098"/>
              </a:lnSpc>
              <a:buSzPct val="100000"/>
              <a:buChar char="•"/>
              <a:tabLst>
                <a:tab pos="200025" algn="l"/>
              </a:tabLst>
            </a:pPr>
            <a:r>
              <a:rPr lang="en-GB" sz="2550" dirty="0">
                <a:latin typeface="Arial" panose="020B0604020202020204" pitchFamily="34" charset="0"/>
                <a:cs typeface="Arial" panose="020B0604020202020204" pitchFamily="34" charset="0"/>
              </a:rPr>
              <a:t>Legal, regulatory or investment research</a:t>
            </a:r>
            <a:endParaRPr lang="en-US" sz="2550" dirty="0">
              <a:latin typeface="Arial" panose="020B0604020202020204" pitchFamily="34" charset="0"/>
              <a:cs typeface="Arial" panose="020B0604020202020204" pitchFamily="34" charset="0"/>
            </a:endParaRPr>
          </a:p>
        </p:txBody>
      </p:sp>
      <p:sp>
        <p:nvSpPr>
          <p:cNvPr id="8" name="Shape 6"/>
          <p:cNvSpPr/>
          <p:nvPr/>
        </p:nvSpPr>
        <p:spPr>
          <a:xfrm>
            <a:off x="9372601" y="2717601"/>
            <a:ext cx="7848601" cy="5897593"/>
          </a:xfrm>
          <a:prstGeom prst="rect">
            <a:avLst/>
          </a:prstGeom>
          <a:solidFill>
            <a:srgbClr val="F8F8F8"/>
          </a:solidFill>
          <a:ln/>
        </p:spPr>
        <p:txBody>
          <a:bodyPr/>
          <a:lstStyle/>
          <a:p>
            <a:endParaRPr lang="en-GB"/>
          </a:p>
        </p:txBody>
      </p:sp>
      <p:sp>
        <p:nvSpPr>
          <p:cNvPr id="9" name="Shape 7"/>
          <p:cNvSpPr/>
          <p:nvPr/>
        </p:nvSpPr>
        <p:spPr>
          <a:xfrm>
            <a:off x="9372601" y="2717602"/>
            <a:ext cx="7848601" cy="38100"/>
          </a:xfrm>
          <a:prstGeom prst="rect">
            <a:avLst/>
          </a:prstGeom>
          <a:solidFill>
            <a:srgbClr val="C6C6C6"/>
          </a:solidFill>
          <a:ln/>
        </p:spPr>
        <p:txBody>
          <a:bodyPr/>
          <a:lstStyle/>
          <a:p>
            <a:endParaRPr lang="en-GB"/>
          </a:p>
        </p:txBody>
      </p:sp>
      <p:sp>
        <p:nvSpPr>
          <p:cNvPr id="10" name="Text 8"/>
          <p:cNvSpPr/>
          <p:nvPr/>
        </p:nvSpPr>
        <p:spPr>
          <a:xfrm>
            <a:off x="9734551" y="3079552"/>
            <a:ext cx="7837171"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6E6E6E"/>
                </a:solidFill>
                <a:latin typeface="Arial" pitchFamily="34" charset="0"/>
                <a:ea typeface="Arial" pitchFamily="34" charset="-122"/>
                <a:cs typeface="Arial" pitchFamily="34" charset="-120"/>
              </a:rPr>
              <a:t>EXPLICITLY OUT OF SCOPE</a:t>
            </a:r>
            <a:endParaRPr lang="en-US" sz="2275" dirty="0"/>
          </a:p>
        </p:txBody>
      </p:sp>
      <p:sp>
        <p:nvSpPr>
          <p:cNvPr id="11" name="Text 9"/>
          <p:cNvSpPr/>
          <p:nvPr/>
        </p:nvSpPr>
        <p:spPr>
          <a:xfrm>
            <a:off x="9782175" y="3646289"/>
            <a:ext cx="7153276" cy="2805113"/>
          </a:xfrm>
          <a:prstGeom prst="rect">
            <a:avLst/>
          </a:prstGeom>
          <a:noFill/>
          <a:ln/>
        </p:spPr>
        <p:txBody>
          <a:bodyPr wrap="square" lIns="25400" tIns="25400" rIns="25400" bIns="25400" rtlCol="0" anchor="t">
            <a:noAutofit/>
          </a:bodyPr>
          <a:lstStyle/>
          <a:p>
            <a:pPr marL="200025" indent="-200025" algn="l">
              <a:lnSpc>
                <a:spcPct val="129098"/>
              </a:lnSpc>
              <a:buSzPct val="100000"/>
              <a:buChar char="•"/>
              <a:tabLst>
                <a:tab pos="200025" algn="l"/>
              </a:tabLst>
            </a:pPr>
            <a:r>
              <a:rPr lang="en-US" sz="2200" dirty="0">
                <a:solidFill>
                  <a:srgbClr val="2B2B2B"/>
                </a:solidFill>
                <a:latin typeface="Arial" pitchFamily="34" charset="0"/>
                <a:ea typeface="Arial" pitchFamily="34" charset="-122"/>
                <a:cs typeface="Arial" pitchFamily="34" charset="-120"/>
              </a:rPr>
              <a:t>Any prompt/documentation with sensitive personal data</a:t>
            </a:r>
          </a:p>
          <a:p>
            <a:pPr marL="200025" indent="-200025" algn="l">
              <a:lnSpc>
                <a:spcPct val="129098"/>
              </a:lnSpc>
              <a:buSzPct val="100000"/>
              <a:buChar char="•"/>
              <a:tabLst>
                <a:tab pos="200025" algn="l"/>
              </a:tabLst>
            </a:pPr>
            <a:r>
              <a:rPr lang="en-US" sz="2200" dirty="0">
                <a:solidFill>
                  <a:srgbClr val="2B2B2B"/>
                </a:solidFill>
                <a:latin typeface="Arial" pitchFamily="34" charset="0"/>
                <a:ea typeface="Arial" pitchFamily="34" charset="-122"/>
                <a:cs typeface="Arial" pitchFamily="34" charset="-120"/>
              </a:rPr>
              <a:t>Legally privileged or market sensitive data</a:t>
            </a:r>
          </a:p>
          <a:p>
            <a:pPr marL="200025" indent="-200025" algn="l">
              <a:lnSpc>
                <a:spcPct val="129098"/>
              </a:lnSpc>
              <a:buSzPct val="100000"/>
              <a:buChar char="•"/>
              <a:tabLst>
                <a:tab pos="200025" algn="l"/>
              </a:tabLst>
            </a:pPr>
            <a:r>
              <a:rPr lang="en-US" sz="2200" dirty="0">
                <a:solidFill>
                  <a:srgbClr val="2B2B2B"/>
                </a:solidFill>
                <a:latin typeface="Arial" pitchFamily="34" charset="0"/>
                <a:ea typeface="Arial" pitchFamily="34" charset="-122"/>
                <a:cs typeface="Arial" pitchFamily="34" charset="-120"/>
              </a:rPr>
              <a:t>Any use of decision-making AI in compliance processes (e.g. CDD and client take-on)</a:t>
            </a:r>
            <a:endParaRPr lang="en-US" sz="2200" dirty="0"/>
          </a:p>
          <a:p>
            <a:pPr marL="200025" indent="-200025" algn="l">
              <a:lnSpc>
                <a:spcPct val="129098"/>
              </a:lnSpc>
              <a:buSzPct val="100000"/>
              <a:buChar char="•"/>
              <a:tabLst>
                <a:tab pos="200025" algn="l"/>
              </a:tabLst>
            </a:pPr>
            <a:r>
              <a:rPr lang="en-US" sz="2200" dirty="0">
                <a:solidFill>
                  <a:srgbClr val="2B2B2B"/>
                </a:solidFill>
                <a:latin typeface="Arial" pitchFamily="34" charset="0"/>
                <a:ea typeface="Arial" pitchFamily="34" charset="-122"/>
                <a:cs typeface="Arial" pitchFamily="34" charset="-120"/>
              </a:rPr>
              <a:t>Regulatory reporting and interactions</a:t>
            </a:r>
            <a:endParaRPr lang="en-US" sz="2200" dirty="0"/>
          </a:p>
          <a:p>
            <a:pPr marL="200025" indent="-200025" algn="l">
              <a:lnSpc>
                <a:spcPct val="129098"/>
              </a:lnSpc>
              <a:buSzPct val="100000"/>
              <a:buChar char="•"/>
              <a:tabLst>
                <a:tab pos="200025" algn="l"/>
              </a:tabLst>
            </a:pPr>
            <a:r>
              <a:rPr lang="en-US" sz="2200" dirty="0">
                <a:solidFill>
                  <a:srgbClr val="2B2B2B"/>
                </a:solidFill>
                <a:latin typeface="Arial" pitchFamily="34" charset="0"/>
                <a:ea typeface="Arial" pitchFamily="34" charset="-122"/>
                <a:cs typeface="Arial" pitchFamily="34" charset="-120"/>
              </a:rPr>
              <a:t>Agentic use without human approval</a:t>
            </a:r>
          </a:p>
          <a:p>
            <a:pPr marL="200025" indent="-200025" algn="l">
              <a:lnSpc>
                <a:spcPct val="129098"/>
              </a:lnSpc>
              <a:buSzPct val="100000"/>
              <a:buChar char="•"/>
              <a:tabLst>
                <a:tab pos="200025" algn="l"/>
              </a:tabLst>
            </a:pPr>
            <a:r>
              <a:rPr lang="en-US" sz="2200" dirty="0">
                <a:solidFill>
                  <a:srgbClr val="2B2B2B"/>
                </a:solidFill>
                <a:latin typeface="Arial" pitchFamily="34" charset="0"/>
                <a:cs typeface="Arial" pitchFamily="34" charset="-120"/>
              </a:rPr>
              <a:t>Claude Connectors such as M365, with full access to SharePoint and Outlook.</a:t>
            </a:r>
          </a:p>
          <a:p>
            <a:pPr marL="200025" indent="-200025" algn="l">
              <a:lnSpc>
                <a:spcPct val="129098"/>
              </a:lnSpc>
              <a:buSzPct val="100000"/>
              <a:buChar char="•"/>
              <a:tabLst>
                <a:tab pos="200025" algn="l"/>
              </a:tabLst>
            </a:pPr>
            <a:r>
              <a:rPr lang="en-US" sz="2200" dirty="0">
                <a:solidFill>
                  <a:srgbClr val="2B2B2B"/>
                </a:solidFill>
                <a:latin typeface="Arial" pitchFamily="34" charset="0"/>
                <a:cs typeface="Arial" pitchFamily="34" charset="-120"/>
              </a:rPr>
              <a:t>Profiling of individuals </a:t>
            </a:r>
            <a:endParaRPr lang="en-US" sz="2200" dirty="0"/>
          </a:p>
        </p:txBody>
      </p:sp>
      <p:sp>
        <p:nvSpPr>
          <p:cNvPr id="12" name="Shape 10"/>
          <p:cNvSpPr/>
          <p:nvPr/>
        </p:nvSpPr>
        <p:spPr>
          <a:xfrm>
            <a:off x="1066801" y="8939051"/>
            <a:ext cx="16154401" cy="9525"/>
          </a:xfrm>
          <a:prstGeom prst="rect">
            <a:avLst/>
          </a:prstGeom>
          <a:solidFill>
            <a:srgbClr val="DEDEDE"/>
          </a:solidFill>
          <a:ln/>
        </p:spPr>
        <p:txBody>
          <a:bodyPr/>
          <a:lstStyle/>
          <a:p>
            <a:endParaRPr lang="en-GB"/>
          </a:p>
        </p:txBody>
      </p:sp>
      <p:sp>
        <p:nvSpPr>
          <p:cNvPr id="15" name="Shape 13"/>
          <p:cNvSpPr/>
          <p:nvPr/>
        </p:nvSpPr>
        <p:spPr>
          <a:xfrm>
            <a:off x="0" y="9458326"/>
            <a:ext cx="18288001" cy="28575"/>
          </a:xfrm>
          <a:prstGeom prst="rect">
            <a:avLst/>
          </a:prstGeom>
          <a:solidFill>
            <a:srgbClr val="F39200"/>
          </a:solidFill>
          <a:ln/>
        </p:spPr>
        <p:txBody>
          <a:bodyPr/>
          <a:lstStyle/>
          <a:p>
            <a:endParaRPr lang="en-GB"/>
          </a:p>
        </p:txBody>
      </p:sp>
      <p:sp>
        <p:nvSpPr>
          <p:cNvPr id="16" name="Text 14"/>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7" name="Text 15"/>
          <p:cNvSpPr/>
          <p:nvPr/>
        </p:nvSpPr>
        <p:spPr>
          <a:xfrm>
            <a:off x="16964706" y="9715501"/>
            <a:ext cx="332695" cy="381000"/>
          </a:xfrm>
          <a:prstGeom prst="rect">
            <a:avLst/>
          </a:prstGeom>
          <a:noFill/>
          <a:ln/>
        </p:spPr>
        <p:txBody>
          <a:bodyPr wrap="square" lIns="25400" tIns="25400" rIns="25400" bIns="25400" rtlCol="0" anchor="t">
            <a:normAutofit fontScale="85000" lnSpcReduction="1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09</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38200"/>
            <a:ext cx="17769841" cy="409575"/>
          </a:xfrm>
          <a:prstGeom prst="rect">
            <a:avLst/>
          </a:prstGeom>
          <a:noFill/>
          <a:ln/>
        </p:spPr>
        <p:txBody>
          <a:bodyPr wrap="square" lIns="25400" tIns="25400" rIns="25400" bIns="25400" rtlCol="0" anchor="t">
            <a:normAutofit fontScale="85000" lnSpcReduction="20000"/>
          </a:bodyPr>
          <a:lstStyle/>
          <a:p>
            <a:pPr>
              <a:lnSpc>
                <a:spcPct val="131250"/>
              </a:lnSpc>
            </a:pPr>
            <a:r>
              <a:rPr lang="en-US" sz="2350" b="1" kern="0" spc="234" dirty="0">
                <a:solidFill>
                  <a:srgbClr val="F39200"/>
                </a:solidFill>
                <a:latin typeface="Arial" pitchFamily="34" charset="0"/>
                <a:ea typeface="Arial" pitchFamily="34" charset="-122"/>
                <a:cs typeface="Arial" pitchFamily="34" charset="-120"/>
              </a:rPr>
              <a:t>PRINCIPLE 03 · ALTAIR RESPONSE</a:t>
            </a:r>
            <a:endParaRPr lang="en-US" sz="2350" dirty="0"/>
          </a:p>
          <a:p>
            <a:pPr marL="0" indent="0" algn="l">
              <a:lnSpc>
                <a:spcPct val="131250"/>
              </a:lnSpc>
              <a:buNone/>
            </a:pPr>
            <a:endParaRPr lang="en-US" sz="2350" dirty="0"/>
          </a:p>
        </p:txBody>
      </p:sp>
      <p:sp>
        <p:nvSpPr>
          <p:cNvPr id="3" name="Text 1"/>
          <p:cNvSpPr/>
          <p:nvPr/>
        </p:nvSpPr>
        <p:spPr>
          <a:xfrm>
            <a:off x="1066800" y="1419225"/>
            <a:ext cx="15716251" cy="704425"/>
          </a:xfrm>
          <a:prstGeom prst="rect">
            <a:avLst/>
          </a:prstGeom>
          <a:noFill/>
          <a:ln/>
        </p:spPr>
        <p:txBody>
          <a:bodyPr wrap="square" lIns="25400" tIns="25400" rIns="25400" bIns="25400" rtlCol="0" anchor="t">
            <a:normAutofit lnSpcReduction="10000"/>
          </a:bodyPr>
          <a:lstStyle/>
          <a:p>
            <a:pPr marL="0" indent="0" algn="l">
              <a:lnSpc>
                <a:spcPct val="92053"/>
              </a:lnSpc>
              <a:buNone/>
            </a:pPr>
            <a:r>
              <a:rPr lang="en-US" sz="5050" kern="0" spc="-99" dirty="0">
                <a:solidFill>
                  <a:srgbClr val="000000"/>
                </a:solidFill>
                <a:latin typeface="Arial" pitchFamily="34" charset="0"/>
                <a:ea typeface="Arial" pitchFamily="34" charset="-122"/>
                <a:cs typeface="Arial" pitchFamily="34" charset="-120"/>
              </a:rPr>
              <a:t>Prohibited use cases</a:t>
            </a:r>
            <a:endParaRPr lang="en-US" sz="5050" dirty="0"/>
          </a:p>
        </p:txBody>
      </p:sp>
      <p:sp>
        <p:nvSpPr>
          <p:cNvPr id="4" name="Text 2"/>
          <p:cNvSpPr/>
          <p:nvPr/>
        </p:nvSpPr>
        <p:spPr>
          <a:xfrm>
            <a:off x="1066801" y="2542750"/>
            <a:ext cx="15969343" cy="607389"/>
          </a:xfrm>
          <a:prstGeom prst="rect">
            <a:avLst/>
          </a:prstGeom>
          <a:noFill/>
          <a:ln/>
        </p:spPr>
        <p:txBody>
          <a:bodyPr wrap="square" lIns="25400" tIns="25400" rIns="25400" bIns="25400" rtlCol="0" anchor="t">
            <a:normAutofit/>
          </a:bodyPr>
          <a:lstStyle/>
          <a:p>
            <a:pPr marL="0" indent="0" algn="l">
              <a:lnSpc>
                <a:spcPct val="96250"/>
              </a:lnSpc>
              <a:buNone/>
            </a:pPr>
            <a:r>
              <a:rPr lang="en-GB" sz="3100" b="1" kern="0" spc="-29" dirty="0">
                <a:solidFill>
                  <a:srgbClr val="000000"/>
                </a:solidFill>
                <a:latin typeface="Arial" pitchFamily="34" charset="0"/>
                <a:ea typeface="Arial" pitchFamily="34" charset="-122"/>
                <a:cs typeface="Arial" pitchFamily="34" charset="-120"/>
              </a:rPr>
              <a:t>Employees must not use any AI tool for the following</a:t>
            </a:r>
            <a:r>
              <a:rPr lang="en-US" sz="3100" b="1" kern="0" spc="-29" dirty="0">
                <a:solidFill>
                  <a:srgbClr val="000000"/>
                </a:solidFill>
                <a:latin typeface="Arial" pitchFamily="34" charset="0"/>
                <a:ea typeface="Arial" pitchFamily="34" charset="-122"/>
                <a:cs typeface="Arial" pitchFamily="34" charset="-120"/>
              </a:rPr>
              <a:t>:</a:t>
            </a:r>
            <a:endParaRPr lang="en-US" sz="3100" dirty="0"/>
          </a:p>
        </p:txBody>
      </p:sp>
      <p:sp>
        <p:nvSpPr>
          <p:cNvPr id="6" name="Shape 4"/>
          <p:cNvSpPr/>
          <p:nvPr/>
        </p:nvSpPr>
        <p:spPr>
          <a:xfrm flipH="1">
            <a:off x="1021080" y="3569239"/>
            <a:ext cx="45720" cy="4635699"/>
          </a:xfrm>
          <a:prstGeom prst="rect">
            <a:avLst/>
          </a:prstGeom>
          <a:solidFill>
            <a:srgbClr val="E6007E"/>
          </a:solidFill>
          <a:ln/>
        </p:spPr>
        <p:txBody>
          <a:bodyPr/>
          <a:lstStyle/>
          <a:p>
            <a:endParaRPr lang="en-GB"/>
          </a:p>
        </p:txBody>
      </p:sp>
      <p:sp>
        <p:nvSpPr>
          <p:cNvPr id="7" name="Text 5"/>
          <p:cNvSpPr/>
          <p:nvPr/>
        </p:nvSpPr>
        <p:spPr>
          <a:xfrm>
            <a:off x="1398814" y="3569239"/>
            <a:ext cx="7624355" cy="4635699"/>
          </a:xfrm>
          <a:prstGeom prst="rect">
            <a:avLst/>
          </a:prstGeom>
          <a:noFill/>
          <a:ln/>
        </p:spPr>
        <p:txBody>
          <a:bodyPr wrap="square" lIns="25400" tIns="25400" rIns="25400" bIns="25400" rtlCol="0" anchor="t">
            <a:normAutofit lnSpcReduction="10000"/>
          </a:bodyPr>
          <a:lstStyle/>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Special category data, children’s data or criminal offence data.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Legally privileged, confidential or commercially sensitive information.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Market sensitive data</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Legal, regulatory or investment advice / recommendations – final advice must come from a professional</a:t>
            </a:r>
          </a:p>
          <a:p>
            <a:pPr marL="457200" indent="-457200">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Passwords, credentials, API keys, security details</a:t>
            </a:r>
          </a:p>
          <a:p>
            <a:pPr marL="457200" indent="-457200">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Agentic AI</a:t>
            </a:r>
          </a:p>
          <a:p>
            <a:pPr marL="457200" indent="-457200" algn="l">
              <a:lnSpc>
                <a:spcPct val="126875"/>
              </a:lnSpc>
              <a:buFont typeface="+mj-lt"/>
              <a:buAutoNum type="arabicPeriod"/>
            </a:pPr>
            <a:endParaRPr lang="en-US" sz="2400" dirty="0"/>
          </a:p>
        </p:txBody>
      </p:sp>
      <p:sp>
        <p:nvSpPr>
          <p:cNvPr id="12" name="Shape 10"/>
          <p:cNvSpPr/>
          <p:nvPr/>
        </p:nvSpPr>
        <p:spPr>
          <a:xfrm flipH="1">
            <a:off x="9441181" y="3569239"/>
            <a:ext cx="45719" cy="4635699"/>
          </a:xfrm>
          <a:prstGeom prst="rect">
            <a:avLst/>
          </a:prstGeom>
          <a:solidFill>
            <a:srgbClr val="F39200"/>
          </a:solidFill>
          <a:ln/>
        </p:spPr>
        <p:txBody>
          <a:bodyPr/>
          <a:lstStyle/>
          <a:p>
            <a:endParaRPr lang="en-GB"/>
          </a:p>
        </p:txBody>
      </p:sp>
      <p:sp>
        <p:nvSpPr>
          <p:cNvPr id="13" name="Text 11"/>
          <p:cNvSpPr/>
          <p:nvPr/>
        </p:nvSpPr>
        <p:spPr>
          <a:xfrm>
            <a:off x="9818915" y="3597816"/>
            <a:ext cx="7624355" cy="3087030"/>
          </a:xfrm>
          <a:prstGeom prst="rect">
            <a:avLst/>
          </a:prstGeom>
          <a:noFill/>
          <a:ln/>
        </p:spPr>
        <p:txBody>
          <a:bodyPr wrap="square" lIns="25400" tIns="25400" rIns="25400" bIns="25400" rtlCol="0" anchor="t">
            <a:normAutofit/>
          </a:bodyPr>
          <a:lstStyle/>
          <a:p>
            <a:pPr marL="457200" indent="-457200">
              <a:lnSpc>
                <a:spcPct val="126875"/>
              </a:lnSpc>
              <a:buFont typeface="+mj-lt"/>
              <a:buAutoNum type="arabicPeriod" startAt="7"/>
            </a:pPr>
            <a:r>
              <a:rPr lang="en-GB" sz="2400" dirty="0">
                <a:solidFill>
                  <a:srgbClr val="000000"/>
                </a:solidFill>
                <a:latin typeface="Arial" pitchFamily="34" charset="0"/>
                <a:ea typeface="Arial" pitchFamily="34" charset="-122"/>
                <a:cs typeface="Arial" pitchFamily="34" charset="-120"/>
              </a:rPr>
              <a:t>Payroll-related Information</a:t>
            </a:r>
          </a:p>
          <a:p>
            <a:pPr marL="457200" indent="-457200" algn="l">
              <a:lnSpc>
                <a:spcPct val="126875"/>
              </a:lnSpc>
              <a:buFont typeface="+mj-lt"/>
              <a:buAutoNum type="arabicPeriod" startAt="7"/>
            </a:pPr>
            <a:r>
              <a:rPr lang="en-GB" sz="2400" dirty="0">
                <a:solidFill>
                  <a:srgbClr val="000000"/>
                </a:solidFill>
                <a:latin typeface="Arial" pitchFamily="34" charset="0"/>
                <a:ea typeface="Arial" pitchFamily="34" charset="-122"/>
                <a:cs typeface="Arial" pitchFamily="34" charset="-120"/>
              </a:rPr>
              <a:t>Recruitment decisions</a:t>
            </a:r>
          </a:p>
          <a:p>
            <a:pPr marL="457200" indent="-457200" algn="l">
              <a:lnSpc>
                <a:spcPct val="126875"/>
              </a:lnSpc>
              <a:buFont typeface="+mj-lt"/>
              <a:buAutoNum type="arabicPeriod" startAt="7"/>
            </a:pPr>
            <a:r>
              <a:rPr lang="en-GB" sz="2400" dirty="0">
                <a:solidFill>
                  <a:srgbClr val="000000"/>
                </a:solidFill>
                <a:latin typeface="Arial" pitchFamily="34" charset="0"/>
                <a:ea typeface="Arial" pitchFamily="34" charset="-122"/>
                <a:cs typeface="Arial" pitchFamily="34" charset="-120"/>
              </a:rPr>
              <a:t>Third-party copyrighted or licensed material unless permitted </a:t>
            </a:r>
          </a:p>
          <a:p>
            <a:pPr marL="457200" indent="-457200" algn="l">
              <a:lnSpc>
                <a:spcPct val="126875"/>
              </a:lnSpc>
              <a:buFont typeface="+mj-lt"/>
              <a:buAutoNum type="arabicPeriod" startAt="7"/>
            </a:pPr>
            <a:r>
              <a:rPr lang="en-GB" sz="2400" dirty="0">
                <a:solidFill>
                  <a:srgbClr val="000000"/>
                </a:solidFill>
                <a:latin typeface="Arial" pitchFamily="34" charset="0"/>
                <a:ea typeface="Arial" pitchFamily="34" charset="-122"/>
                <a:cs typeface="Arial" pitchFamily="34" charset="-120"/>
              </a:rPr>
              <a:t>Profiling of individuals</a:t>
            </a:r>
          </a:p>
          <a:p>
            <a:pPr marL="457200" indent="-457200" algn="l">
              <a:lnSpc>
                <a:spcPct val="126875"/>
              </a:lnSpc>
              <a:buFont typeface="+mj-lt"/>
              <a:buAutoNum type="arabicPeriod" startAt="7"/>
            </a:pPr>
            <a:r>
              <a:rPr lang="en-GB" sz="2400" dirty="0">
                <a:solidFill>
                  <a:srgbClr val="000000"/>
                </a:solidFill>
                <a:latin typeface="Arial" pitchFamily="34" charset="0"/>
                <a:cs typeface="Arial" pitchFamily="34" charset="-120"/>
              </a:rPr>
              <a:t>Unapproved connectors or MCP servers</a:t>
            </a:r>
            <a:endParaRPr lang="en-US" sz="2400" dirty="0"/>
          </a:p>
        </p:txBody>
      </p:sp>
      <p:sp>
        <p:nvSpPr>
          <p:cNvPr id="17" name="Shape 15"/>
          <p:cNvSpPr/>
          <p:nvPr/>
        </p:nvSpPr>
        <p:spPr>
          <a:xfrm>
            <a:off x="0" y="9458326"/>
            <a:ext cx="18288001" cy="28575"/>
          </a:xfrm>
          <a:prstGeom prst="rect">
            <a:avLst/>
          </a:prstGeom>
          <a:solidFill>
            <a:srgbClr val="F39200"/>
          </a:solidFill>
          <a:ln/>
        </p:spPr>
        <p:txBody>
          <a:bodyPr/>
          <a:lstStyle/>
          <a:p>
            <a:endParaRPr lang="en-GB"/>
          </a:p>
        </p:txBody>
      </p:sp>
      <p:sp>
        <p:nvSpPr>
          <p:cNvPr id="18" name="Text 16"/>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9" name="Text 17"/>
          <p:cNvSpPr/>
          <p:nvPr/>
        </p:nvSpPr>
        <p:spPr>
          <a:xfrm>
            <a:off x="17036144" y="9715501"/>
            <a:ext cx="261257" cy="381000"/>
          </a:xfrm>
          <a:prstGeom prst="rect">
            <a:avLst/>
          </a:prstGeom>
          <a:noFill/>
          <a:ln/>
        </p:spPr>
        <p:txBody>
          <a:bodyPr wrap="square" lIns="25400" tIns="25400" rIns="25400" bIns="25400" rtlCol="0" anchor="t">
            <a:normAutofit fontScale="6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10</a:t>
            </a:r>
            <a:endParaRPr lang="en-US" sz="2200" dirty="0"/>
          </a:p>
        </p:txBody>
      </p:sp>
      <p:sp>
        <p:nvSpPr>
          <p:cNvPr id="22" name="Text 11">
            <a:extLst>
              <a:ext uri="{FF2B5EF4-FFF2-40B4-BE49-F238E27FC236}">
                <a16:creationId xmlns:a16="http://schemas.microsoft.com/office/drawing/2014/main" id="{3FA1BFC7-1DBF-C7C5-44CA-AFEFF50135BE}"/>
              </a:ext>
            </a:extLst>
          </p:cNvPr>
          <p:cNvSpPr/>
          <p:nvPr/>
        </p:nvSpPr>
        <p:spPr>
          <a:xfrm>
            <a:off x="9821187" y="7216752"/>
            <a:ext cx="7624355" cy="1703835"/>
          </a:xfrm>
          <a:prstGeom prst="rect">
            <a:avLst/>
          </a:prstGeom>
          <a:solidFill>
            <a:schemeClr val="bg1">
              <a:lumMod val="95000"/>
            </a:schemeClr>
          </a:solidFill>
          <a:ln/>
        </p:spPr>
        <p:txBody>
          <a:bodyPr wrap="square" lIns="25400" tIns="25400" rIns="25400" bIns="25400" rtlCol="0" anchor="t">
            <a:normAutofit fontScale="92500" lnSpcReduction="10000"/>
          </a:bodyPr>
          <a:lstStyle/>
          <a:p>
            <a:pPr algn="l">
              <a:lnSpc>
                <a:spcPct val="126875"/>
              </a:lnSpc>
            </a:pPr>
            <a:r>
              <a:rPr lang="en-GB" sz="2400" b="1" dirty="0">
                <a:solidFill>
                  <a:srgbClr val="000000"/>
                </a:solidFill>
                <a:latin typeface="Arial" pitchFamily="34" charset="0"/>
                <a:ea typeface="Arial" pitchFamily="34" charset="-122"/>
                <a:cs typeface="Arial" pitchFamily="34" charset="-120"/>
              </a:rPr>
              <a:t>Employees must not input corporate or client names, data or connected information into unapproved AI tools.</a:t>
            </a:r>
          </a:p>
          <a:p>
            <a:pPr algn="l">
              <a:lnSpc>
                <a:spcPct val="126875"/>
              </a:lnSpc>
            </a:pPr>
            <a:r>
              <a:rPr lang="en-GB" sz="2400" b="1" dirty="0">
                <a:solidFill>
                  <a:srgbClr val="000000"/>
                </a:solidFill>
                <a:latin typeface="Arial" pitchFamily="34" charset="0"/>
                <a:ea typeface="Arial" pitchFamily="34" charset="-122"/>
                <a:cs typeface="Arial" pitchFamily="34" charset="-120"/>
              </a:rPr>
              <a:t>Anonymisation tools are available and may assist – contact Altair Tech.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4A718E-744A-7DD5-2793-CE2C0E9D083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3A18923-DC6A-372B-2E62-6118A1AB1174}"/>
              </a:ext>
            </a:extLst>
          </p:cNvPr>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 03 · ALTAIR RESPONSE</a:t>
            </a:r>
            <a:endParaRPr lang="en-US" sz="2350" dirty="0"/>
          </a:p>
        </p:txBody>
      </p:sp>
      <p:sp>
        <p:nvSpPr>
          <p:cNvPr id="3" name="Text 1">
            <a:extLst>
              <a:ext uri="{FF2B5EF4-FFF2-40B4-BE49-F238E27FC236}">
                <a16:creationId xmlns:a16="http://schemas.microsoft.com/office/drawing/2014/main" id="{5548E6AD-AE5D-586A-E4AD-F529B841F8EF}"/>
              </a:ext>
            </a:extLst>
          </p:cNvPr>
          <p:cNvSpPr/>
          <p:nvPr/>
        </p:nvSpPr>
        <p:spPr>
          <a:xfrm>
            <a:off x="1066800" y="1495425"/>
            <a:ext cx="15087601" cy="764977"/>
          </a:xfrm>
          <a:prstGeom prst="rect">
            <a:avLst/>
          </a:prstGeom>
          <a:noFill/>
          <a:ln/>
        </p:spPr>
        <p:txBody>
          <a:bodyPr wrap="square" lIns="25400" tIns="25400" rIns="25400" bIns="25400" rtlCol="0" anchor="t">
            <a:normAutofit lnSpcReduction="10000"/>
          </a:bodyPr>
          <a:lstStyle/>
          <a:p>
            <a:pPr marL="0" indent="0" algn="l">
              <a:lnSpc>
                <a:spcPct val="92110"/>
              </a:lnSpc>
              <a:buNone/>
            </a:pPr>
            <a:r>
              <a:rPr lang="en-US" sz="5500" kern="0" spc="-108" dirty="0">
                <a:solidFill>
                  <a:srgbClr val="000000"/>
                </a:solidFill>
                <a:latin typeface="Arial" pitchFamily="34" charset="0"/>
                <a:ea typeface="Arial" pitchFamily="34" charset="-122"/>
                <a:cs typeface="Arial" pitchFamily="34" charset="-120"/>
              </a:rPr>
              <a:t>Approved uses – what follows</a:t>
            </a:r>
            <a:endParaRPr lang="en-US" sz="5500" dirty="0"/>
          </a:p>
        </p:txBody>
      </p:sp>
      <p:sp>
        <p:nvSpPr>
          <p:cNvPr id="4" name="Shape 2">
            <a:extLst>
              <a:ext uri="{FF2B5EF4-FFF2-40B4-BE49-F238E27FC236}">
                <a16:creationId xmlns:a16="http://schemas.microsoft.com/office/drawing/2014/main" id="{FA487D56-B91F-ECC7-976E-20168C2010C5}"/>
              </a:ext>
            </a:extLst>
          </p:cNvPr>
          <p:cNvSpPr/>
          <p:nvPr/>
        </p:nvSpPr>
        <p:spPr>
          <a:xfrm>
            <a:off x="1066800" y="2717603"/>
            <a:ext cx="16154400" cy="5766196"/>
          </a:xfrm>
          <a:prstGeom prst="rect">
            <a:avLst/>
          </a:prstGeom>
          <a:solidFill>
            <a:srgbClr val="F8F8F8"/>
          </a:solidFill>
          <a:ln/>
        </p:spPr>
        <p:txBody>
          <a:bodyPr/>
          <a:lstStyle/>
          <a:p>
            <a:endParaRPr lang="en-GB"/>
          </a:p>
        </p:txBody>
      </p:sp>
      <p:sp>
        <p:nvSpPr>
          <p:cNvPr id="5" name="Shape 3">
            <a:extLst>
              <a:ext uri="{FF2B5EF4-FFF2-40B4-BE49-F238E27FC236}">
                <a16:creationId xmlns:a16="http://schemas.microsoft.com/office/drawing/2014/main" id="{83ECA9C9-AC03-7F9C-85A9-3060468A2AB5}"/>
              </a:ext>
            </a:extLst>
          </p:cNvPr>
          <p:cNvSpPr/>
          <p:nvPr/>
        </p:nvSpPr>
        <p:spPr>
          <a:xfrm flipV="1">
            <a:off x="1066800" y="2671883"/>
            <a:ext cx="16154400" cy="45719"/>
          </a:xfrm>
          <a:prstGeom prst="rect">
            <a:avLst/>
          </a:prstGeom>
          <a:solidFill>
            <a:srgbClr val="F39200"/>
          </a:solidFill>
          <a:ln/>
        </p:spPr>
        <p:txBody>
          <a:bodyPr/>
          <a:lstStyle/>
          <a:p>
            <a:endParaRPr lang="en-GB"/>
          </a:p>
        </p:txBody>
      </p:sp>
      <p:sp>
        <p:nvSpPr>
          <p:cNvPr id="6" name="Text 4">
            <a:extLst>
              <a:ext uri="{FF2B5EF4-FFF2-40B4-BE49-F238E27FC236}">
                <a16:creationId xmlns:a16="http://schemas.microsoft.com/office/drawing/2014/main" id="{FC9E56F8-4AFD-B64C-2BB9-65B1A27D82EA}"/>
              </a:ext>
            </a:extLst>
          </p:cNvPr>
          <p:cNvSpPr/>
          <p:nvPr/>
        </p:nvSpPr>
        <p:spPr>
          <a:xfrm>
            <a:off x="1428750" y="3079552"/>
            <a:ext cx="7837171" cy="395288"/>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75" b="1" kern="0" spc="225" dirty="0">
                <a:solidFill>
                  <a:srgbClr val="F39200"/>
                </a:solidFill>
                <a:latin typeface="Arial" pitchFamily="34" charset="0"/>
                <a:ea typeface="Arial" pitchFamily="34" charset="-122"/>
                <a:cs typeface="Arial" pitchFamily="34" charset="-120"/>
              </a:rPr>
              <a:t>NEXT STEPS</a:t>
            </a:r>
            <a:endParaRPr lang="en-US" sz="2275" dirty="0"/>
          </a:p>
        </p:txBody>
      </p:sp>
      <p:sp>
        <p:nvSpPr>
          <p:cNvPr id="7" name="Text 5">
            <a:extLst>
              <a:ext uri="{FF2B5EF4-FFF2-40B4-BE49-F238E27FC236}">
                <a16:creationId xmlns:a16="http://schemas.microsoft.com/office/drawing/2014/main" id="{FD1DE3D5-81AD-BC75-7DB2-A3CE78989F70}"/>
              </a:ext>
            </a:extLst>
          </p:cNvPr>
          <p:cNvSpPr/>
          <p:nvPr/>
        </p:nvSpPr>
        <p:spPr>
          <a:xfrm>
            <a:off x="1476374" y="3646289"/>
            <a:ext cx="15147417" cy="4424418"/>
          </a:xfrm>
          <a:prstGeom prst="rect">
            <a:avLst/>
          </a:prstGeom>
          <a:noFill/>
          <a:ln/>
        </p:spPr>
        <p:txBody>
          <a:bodyPr wrap="square" lIns="25400" tIns="25400" rIns="25400" bIns="25400" rtlCol="0" anchor="t">
            <a:normAutofit fontScale="92500" lnSpcReduction="10000"/>
          </a:bodyPr>
          <a:lstStyle/>
          <a:p>
            <a:pPr marL="200025" indent="-200025" algn="l">
              <a:lnSpc>
                <a:spcPct val="129098"/>
              </a:lnSpc>
              <a:buSzPct val="100000"/>
              <a:buChar char="•"/>
              <a:tabLst>
                <a:tab pos="200025" algn="l"/>
              </a:tabLst>
            </a:pPr>
            <a:r>
              <a:rPr lang="en-GB" sz="2550" dirty="0">
                <a:solidFill>
                  <a:srgbClr val="2B2B2B"/>
                </a:solidFill>
                <a:latin typeface="Arial" pitchFamily="34" charset="0"/>
                <a:ea typeface="Arial" pitchFamily="34" charset="-122"/>
                <a:cs typeface="Arial" pitchFamily="34" charset="-120"/>
              </a:rPr>
              <a:t>AI </a:t>
            </a:r>
            <a:r>
              <a:rPr lang="en-GB" sz="2550" b="1" dirty="0">
                <a:solidFill>
                  <a:srgbClr val="2B2B2B"/>
                </a:solidFill>
                <a:latin typeface="Arial" pitchFamily="34" charset="0"/>
                <a:ea typeface="Arial" pitchFamily="34" charset="-122"/>
                <a:cs typeface="Arial" pitchFamily="34" charset="-120"/>
              </a:rPr>
              <a:t>Policy and Procedure </a:t>
            </a:r>
            <a:r>
              <a:rPr lang="en-GB" sz="2550" dirty="0">
                <a:solidFill>
                  <a:srgbClr val="2B2B2B"/>
                </a:solidFill>
                <a:latin typeface="Arial" pitchFamily="34" charset="0"/>
                <a:ea typeface="Arial" pitchFamily="34" charset="-122"/>
                <a:cs typeface="Arial" pitchFamily="34" charset="-120"/>
              </a:rPr>
              <a:t>published and Register issued to personnel</a:t>
            </a:r>
          </a:p>
          <a:p>
            <a:pPr marL="200025" indent="-200025" algn="l">
              <a:lnSpc>
                <a:spcPct val="129098"/>
              </a:lnSpc>
              <a:buSzPct val="100000"/>
              <a:buChar char="•"/>
              <a:tabLst>
                <a:tab pos="200025" algn="l"/>
              </a:tabLst>
            </a:pPr>
            <a:r>
              <a:rPr lang="en-GB" sz="2550" b="1" dirty="0">
                <a:solidFill>
                  <a:srgbClr val="2B2B2B"/>
                </a:solidFill>
                <a:latin typeface="Arial" pitchFamily="34" charset="0"/>
                <a:ea typeface="Arial" pitchFamily="34" charset="-122"/>
                <a:cs typeface="Arial" pitchFamily="34" charset="-120"/>
              </a:rPr>
              <a:t>Training</a:t>
            </a:r>
            <a:r>
              <a:rPr lang="en-GB" sz="2550" dirty="0">
                <a:solidFill>
                  <a:srgbClr val="2B2B2B"/>
                </a:solidFill>
                <a:latin typeface="Arial" pitchFamily="34" charset="0"/>
                <a:ea typeface="Arial" pitchFamily="34" charset="-122"/>
                <a:cs typeface="Arial" pitchFamily="34" charset="-120"/>
              </a:rPr>
              <a:t> arranged</a:t>
            </a:r>
          </a:p>
          <a:p>
            <a:pPr marL="200025" indent="-200025" algn="l">
              <a:lnSpc>
                <a:spcPct val="129098"/>
              </a:lnSpc>
              <a:buSzPct val="100000"/>
              <a:buChar char="•"/>
              <a:tabLst>
                <a:tab pos="200025" algn="l"/>
              </a:tabLst>
            </a:pPr>
            <a:r>
              <a:rPr lang="en-GB" sz="2550" b="1" dirty="0">
                <a:solidFill>
                  <a:srgbClr val="2B2B2B"/>
                </a:solidFill>
                <a:latin typeface="Arial" pitchFamily="34" charset="0"/>
                <a:ea typeface="Arial" pitchFamily="34" charset="-122"/>
                <a:cs typeface="Arial" pitchFamily="34" charset="-120"/>
              </a:rPr>
              <a:t>Terms of business </a:t>
            </a:r>
            <a:r>
              <a:rPr lang="en-GB" sz="2550" dirty="0">
                <a:solidFill>
                  <a:srgbClr val="2B2B2B"/>
                </a:solidFill>
                <a:latin typeface="Arial" pitchFamily="34" charset="0"/>
                <a:ea typeface="Arial" pitchFamily="34" charset="-122"/>
                <a:cs typeface="Arial" pitchFamily="34" charset="-120"/>
              </a:rPr>
              <a:t>amended to disclose the use of AI </a:t>
            </a:r>
          </a:p>
          <a:p>
            <a:pPr marL="200025" indent="-200025" algn="l">
              <a:lnSpc>
                <a:spcPct val="129098"/>
              </a:lnSpc>
              <a:buSzPct val="100000"/>
              <a:buChar char="•"/>
              <a:tabLst>
                <a:tab pos="200025" algn="l"/>
              </a:tabLst>
            </a:pPr>
            <a:r>
              <a:rPr lang="en-GB" sz="2550" b="1" dirty="0">
                <a:solidFill>
                  <a:srgbClr val="2B2B2B"/>
                </a:solidFill>
                <a:latin typeface="Arial" pitchFamily="34" charset="0"/>
                <a:ea typeface="Arial" pitchFamily="34" charset="-122"/>
                <a:cs typeface="Arial" pitchFamily="34" charset="-120"/>
              </a:rPr>
              <a:t>Business Risk Assessment </a:t>
            </a:r>
            <a:r>
              <a:rPr lang="en-GB" sz="2550" dirty="0">
                <a:solidFill>
                  <a:srgbClr val="2B2B2B"/>
                </a:solidFill>
                <a:latin typeface="Arial" pitchFamily="34" charset="0"/>
                <a:ea typeface="Arial" pitchFamily="34" charset="-122"/>
                <a:cs typeface="Arial" pitchFamily="34" charset="-120"/>
              </a:rPr>
              <a:t>updated</a:t>
            </a:r>
          </a:p>
          <a:p>
            <a:pPr marL="657225" lvl="1" indent="-200025">
              <a:lnSpc>
                <a:spcPct val="129098"/>
              </a:lnSpc>
              <a:buSzPct val="100000"/>
              <a:buChar char="•"/>
              <a:tabLst>
                <a:tab pos="200025" algn="l"/>
              </a:tabLst>
            </a:pPr>
            <a:r>
              <a:rPr lang="en-GB" sz="2550" dirty="0">
                <a:solidFill>
                  <a:srgbClr val="2B2B2B"/>
                </a:solidFill>
                <a:latin typeface="Arial" pitchFamily="34" charset="0"/>
                <a:ea typeface="Arial" pitchFamily="34" charset="-122"/>
                <a:cs typeface="Arial" pitchFamily="34" charset="-120"/>
              </a:rPr>
              <a:t>AI risks</a:t>
            </a:r>
          </a:p>
          <a:p>
            <a:pPr marL="657225" lvl="1" indent="-200025">
              <a:lnSpc>
                <a:spcPct val="129098"/>
              </a:lnSpc>
              <a:buSzPct val="100000"/>
              <a:buChar char="•"/>
              <a:tabLst>
                <a:tab pos="200025" algn="l"/>
              </a:tabLst>
            </a:pPr>
            <a:r>
              <a:rPr lang="en-GB" sz="2550" dirty="0">
                <a:solidFill>
                  <a:srgbClr val="2B2B2B"/>
                </a:solidFill>
                <a:latin typeface="Arial" pitchFamily="34" charset="0"/>
                <a:ea typeface="Arial" pitchFamily="34" charset="-122"/>
                <a:cs typeface="Arial" pitchFamily="34" charset="-120"/>
              </a:rPr>
              <a:t>Data protection risks</a:t>
            </a:r>
          </a:p>
          <a:p>
            <a:pPr marL="200025" indent="-200025" algn="l">
              <a:lnSpc>
                <a:spcPct val="129098"/>
              </a:lnSpc>
              <a:buSzPct val="100000"/>
              <a:buChar char="•"/>
              <a:tabLst>
                <a:tab pos="200025" algn="l"/>
              </a:tabLst>
            </a:pPr>
            <a:r>
              <a:rPr lang="en-GB" sz="2550" b="1" dirty="0">
                <a:solidFill>
                  <a:srgbClr val="2B2B2B"/>
                </a:solidFill>
                <a:latin typeface="Arial" pitchFamily="34" charset="0"/>
                <a:ea typeface="Arial" pitchFamily="34" charset="-122"/>
                <a:cs typeface="Arial" pitchFamily="34" charset="-120"/>
              </a:rPr>
              <a:t>Compliance monitoring </a:t>
            </a:r>
            <a:r>
              <a:rPr lang="en-GB" sz="2550" dirty="0">
                <a:solidFill>
                  <a:srgbClr val="2B2B2B"/>
                </a:solidFill>
                <a:latin typeface="Arial" pitchFamily="34" charset="0"/>
                <a:ea typeface="Arial" pitchFamily="34" charset="-122"/>
                <a:cs typeface="Arial" pitchFamily="34" charset="-120"/>
              </a:rPr>
              <a:t>tests scheduled</a:t>
            </a:r>
          </a:p>
          <a:p>
            <a:pPr marL="200025" indent="-200025" algn="l">
              <a:lnSpc>
                <a:spcPct val="129098"/>
              </a:lnSpc>
              <a:buSzPct val="100000"/>
              <a:buChar char="•"/>
              <a:tabLst>
                <a:tab pos="200025" algn="l"/>
              </a:tabLst>
            </a:pPr>
            <a:r>
              <a:rPr lang="en-GB" sz="2550" b="1" dirty="0">
                <a:solidFill>
                  <a:srgbClr val="2B2B2B"/>
                </a:solidFill>
                <a:latin typeface="Arial" pitchFamily="34" charset="0"/>
                <a:ea typeface="Arial" pitchFamily="34" charset="-122"/>
                <a:cs typeface="Arial" pitchFamily="34" charset="-120"/>
              </a:rPr>
              <a:t>Automated monitoring</a:t>
            </a:r>
            <a:r>
              <a:rPr lang="en-GB" sz="2550" dirty="0">
                <a:solidFill>
                  <a:srgbClr val="2B2B2B"/>
                </a:solidFill>
                <a:latin typeface="Arial" pitchFamily="34" charset="0"/>
                <a:ea typeface="Arial" pitchFamily="34" charset="-122"/>
                <a:cs typeface="Arial" pitchFamily="34" charset="-120"/>
              </a:rPr>
              <a:t> of prompts &amp; responses for flagging data relating to prohibited use cases</a:t>
            </a:r>
          </a:p>
          <a:p>
            <a:pPr marL="200025" indent="-200025" algn="l">
              <a:lnSpc>
                <a:spcPct val="129098"/>
              </a:lnSpc>
              <a:buSzPct val="100000"/>
              <a:buChar char="•"/>
              <a:tabLst>
                <a:tab pos="200025" algn="l"/>
              </a:tabLst>
            </a:pPr>
            <a:r>
              <a:rPr lang="en-GB" sz="2550" dirty="0">
                <a:solidFill>
                  <a:srgbClr val="2B2B2B"/>
                </a:solidFill>
                <a:latin typeface="Arial" pitchFamily="34" charset="0"/>
                <a:ea typeface="Arial" pitchFamily="34" charset="-122"/>
                <a:cs typeface="Arial" pitchFamily="34" charset="-120"/>
              </a:rPr>
              <a:t>Use cases, approved connectors and scope </a:t>
            </a:r>
            <a:r>
              <a:rPr lang="en-GB" sz="2550" b="1" dirty="0">
                <a:solidFill>
                  <a:srgbClr val="2B2B2B"/>
                </a:solidFill>
                <a:latin typeface="Arial" pitchFamily="34" charset="0"/>
                <a:ea typeface="Arial" pitchFamily="34" charset="-122"/>
                <a:cs typeface="Arial" pitchFamily="34" charset="-120"/>
              </a:rPr>
              <a:t>stay under review </a:t>
            </a:r>
            <a:r>
              <a:rPr lang="en-GB" sz="2550" dirty="0">
                <a:solidFill>
                  <a:srgbClr val="2B2B2B"/>
                </a:solidFill>
                <a:latin typeface="Arial" pitchFamily="34" charset="0"/>
                <a:ea typeface="Arial" pitchFamily="34" charset="-122"/>
                <a:cs typeface="Arial" pitchFamily="34" charset="-120"/>
              </a:rPr>
              <a:t>— a standing agenda item, not a one-off approval.</a:t>
            </a:r>
          </a:p>
          <a:p>
            <a:pPr>
              <a:lnSpc>
                <a:spcPct val="129098"/>
              </a:lnSpc>
              <a:buSzPct val="100000"/>
              <a:tabLst>
                <a:tab pos="200025" algn="l"/>
              </a:tabLst>
            </a:pPr>
            <a:endParaRPr lang="en-US" sz="2550" dirty="0">
              <a:latin typeface="Arial" panose="020B0604020202020204" pitchFamily="34" charset="0"/>
              <a:cs typeface="Arial" panose="020B0604020202020204" pitchFamily="34" charset="0"/>
            </a:endParaRPr>
          </a:p>
        </p:txBody>
      </p:sp>
      <p:sp>
        <p:nvSpPr>
          <p:cNvPr id="15" name="Shape 13">
            <a:extLst>
              <a:ext uri="{FF2B5EF4-FFF2-40B4-BE49-F238E27FC236}">
                <a16:creationId xmlns:a16="http://schemas.microsoft.com/office/drawing/2014/main" id="{1AF48123-5D98-7100-581B-F4C2B5328905}"/>
              </a:ext>
            </a:extLst>
          </p:cNvPr>
          <p:cNvSpPr/>
          <p:nvPr/>
        </p:nvSpPr>
        <p:spPr>
          <a:xfrm>
            <a:off x="0" y="9458326"/>
            <a:ext cx="18288001" cy="28575"/>
          </a:xfrm>
          <a:prstGeom prst="rect">
            <a:avLst/>
          </a:prstGeom>
          <a:solidFill>
            <a:srgbClr val="F39200"/>
          </a:solidFill>
          <a:ln/>
        </p:spPr>
        <p:txBody>
          <a:bodyPr/>
          <a:lstStyle/>
          <a:p>
            <a:endParaRPr lang="en-GB"/>
          </a:p>
        </p:txBody>
      </p:sp>
      <p:sp>
        <p:nvSpPr>
          <p:cNvPr id="16" name="Text 14">
            <a:extLst>
              <a:ext uri="{FF2B5EF4-FFF2-40B4-BE49-F238E27FC236}">
                <a16:creationId xmlns:a16="http://schemas.microsoft.com/office/drawing/2014/main" id="{6F8CCD6E-8041-9569-45D0-5F174357E066}"/>
              </a:ext>
            </a:extLst>
          </p:cNvPr>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7" name="Text 15">
            <a:extLst>
              <a:ext uri="{FF2B5EF4-FFF2-40B4-BE49-F238E27FC236}">
                <a16:creationId xmlns:a16="http://schemas.microsoft.com/office/drawing/2014/main" id="{26BE9F73-A6D1-D875-1103-4970730418C6}"/>
              </a:ext>
            </a:extLst>
          </p:cNvPr>
          <p:cNvSpPr/>
          <p:nvPr/>
        </p:nvSpPr>
        <p:spPr>
          <a:xfrm>
            <a:off x="16964706" y="9715501"/>
            <a:ext cx="332695"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11</a:t>
            </a:r>
            <a:endParaRPr lang="en-US" sz="2200" dirty="0"/>
          </a:p>
        </p:txBody>
      </p:sp>
    </p:spTree>
    <p:extLst>
      <p:ext uri="{BB962C8B-B14F-4D97-AF65-F5344CB8AC3E}">
        <p14:creationId xmlns:p14="http://schemas.microsoft.com/office/powerpoint/2010/main" val="3382087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001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PRINCIPLES 04 AND 05</a:t>
            </a:r>
            <a:endParaRPr lang="en-US" sz="2350" dirty="0"/>
          </a:p>
        </p:txBody>
      </p:sp>
      <p:sp>
        <p:nvSpPr>
          <p:cNvPr id="3" name="Text 1"/>
          <p:cNvSpPr/>
          <p:nvPr/>
        </p:nvSpPr>
        <p:spPr>
          <a:xfrm>
            <a:off x="1066800" y="1381125"/>
            <a:ext cx="15297151" cy="684269"/>
          </a:xfrm>
          <a:prstGeom prst="rect">
            <a:avLst/>
          </a:prstGeom>
          <a:noFill/>
          <a:ln/>
        </p:spPr>
        <p:txBody>
          <a:bodyPr wrap="square" lIns="25400" tIns="25400" rIns="25400" bIns="25400" rtlCol="0" anchor="t">
            <a:normAutofit lnSpcReduction="10000"/>
          </a:bodyPr>
          <a:lstStyle/>
          <a:p>
            <a:pPr marL="0" indent="0" algn="l">
              <a:lnSpc>
                <a:spcPct val="92031"/>
              </a:lnSpc>
              <a:buNone/>
            </a:pPr>
            <a:r>
              <a:rPr lang="en-US" sz="4900" kern="0" spc="-96" dirty="0">
                <a:solidFill>
                  <a:srgbClr val="000000"/>
                </a:solidFill>
                <a:latin typeface="Arial" pitchFamily="34" charset="0"/>
                <a:ea typeface="Arial" pitchFamily="34" charset="-122"/>
                <a:cs typeface="Arial" pitchFamily="34" charset="-120"/>
              </a:rPr>
              <a:t>Fair treatment, and explaining the outcome</a:t>
            </a:r>
            <a:endParaRPr lang="en-US" sz="4900" dirty="0"/>
          </a:p>
        </p:txBody>
      </p:sp>
      <p:sp>
        <p:nvSpPr>
          <p:cNvPr id="4" name="Text 2"/>
          <p:cNvSpPr/>
          <p:nvPr/>
        </p:nvSpPr>
        <p:spPr>
          <a:xfrm>
            <a:off x="1066800" y="2484494"/>
            <a:ext cx="8507731" cy="436194"/>
          </a:xfrm>
          <a:prstGeom prst="rect">
            <a:avLst/>
          </a:prstGeom>
          <a:noFill/>
          <a:ln/>
        </p:spPr>
        <p:txBody>
          <a:bodyPr wrap="square" lIns="25400" tIns="25400" rIns="25400" bIns="25400" rtlCol="0" anchor="t">
            <a:normAutofit fontScale="92500" lnSpcReduction="10000"/>
          </a:bodyPr>
          <a:lstStyle/>
          <a:p>
            <a:pPr marL="0" indent="0" algn="l">
              <a:lnSpc>
                <a:spcPct val="96250"/>
              </a:lnSpc>
              <a:buNone/>
            </a:pPr>
            <a:r>
              <a:rPr lang="en-US" sz="3100" b="1" kern="0" spc="-29" dirty="0">
                <a:solidFill>
                  <a:srgbClr val="000000"/>
                </a:solidFill>
                <a:latin typeface="Arial" pitchFamily="34" charset="0"/>
                <a:ea typeface="Arial" pitchFamily="34" charset="-122"/>
                <a:cs typeface="Arial" pitchFamily="34" charset="-120"/>
              </a:rPr>
              <a:t>Consumer protection and fair treatment</a:t>
            </a:r>
            <a:endParaRPr lang="en-US" sz="3100" dirty="0"/>
          </a:p>
        </p:txBody>
      </p:sp>
      <p:sp>
        <p:nvSpPr>
          <p:cNvPr id="5" name="Text 3"/>
          <p:cNvSpPr/>
          <p:nvPr/>
        </p:nvSpPr>
        <p:spPr>
          <a:xfrm>
            <a:off x="1066800" y="3092138"/>
            <a:ext cx="7966330"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The memo concludes there is no material risk. Three facts carry that conclusion:</a:t>
            </a:r>
            <a:endParaRPr lang="en-US" sz="2400" dirty="0"/>
          </a:p>
        </p:txBody>
      </p:sp>
      <p:sp>
        <p:nvSpPr>
          <p:cNvPr id="6" name="Shape 4"/>
          <p:cNvSpPr/>
          <p:nvPr/>
        </p:nvSpPr>
        <p:spPr>
          <a:xfrm>
            <a:off x="1066800" y="4113184"/>
            <a:ext cx="27214" cy="1927792"/>
          </a:xfrm>
          <a:prstGeom prst="rect">
            <a:avLst/>
          </a:prstGeom>
          <a:solidFill>
            <a:srgbClr val="F39200"/>
          </a:solidFill>
          <a:ln/>
        </p:spPr>
        <p:txBody>
          <a:bodyPr/>
          <a:lstStyle/>
          <a:p>
            <a:endParaRPr lang="en-GB"/>
          </a:p>
        </p:txBody>
      </p:sp>
      <p:sp>
        <p:nvSpPr>
          <p:cNvPr id="7" name="Text 5"/>
          <p:cNvSpPr/>
          <p:nvPr/>
        </p:nvSpPr>
        <p:spPr>
          <a:xfrm>
            <a:off x="1398814" y="4113184"/>
            <a:ext cx="8142515" cy="424798"/>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No decisions directly affecting clients are made by AI.</a:t>
            </a:r>
            <a:endParaRPr lang="en-US" sz="2400" dirty="0"/>
          </a:p>
        </p:txBody>
      </p:sp>
      <p:sp>
        <p:nvSpPr>
          <p:cNvPr id="8" name="Text 6"/>
          <p:cNvSpPr/>
          <p:nvPr/>
        </p:nvSpPr>
        <p:spPr>
          <a:xfrm>
            <a:off x="1398814" y="4690382"/>
            <a:ext cx="8142515" cy="424798"/>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Personnel do not control client assets, with few exceptions.</a:t>
            </a:r>
            <a:endParaRPr lang="en-US" sz="2400" dirty="0"/>
          </a:p>
        </p:txBody>
      </p:sp>
      <p:sp>
        <p:nvSpPr>
          <p:cNvPr id="9" name="Text 7"/>
          <p:cNvSpPr/>
          <p:nvPr/>
        </p:nvSpPr>
        <p:spPr>
          <a:xfrm>
            <a:off x="1398814" y="5267580"/>
            <a:ext cx="7624355"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All client work involving AI is reviewed by a person before it is issued or used in decision-making.</a:t>
            </a:r>
            <a:endParaRPr lang="en-US" sz="2400" dirty="0"/>
          </a:p>
        </p:txBody>
      </p:sp>
      <p:sp>
        <p:nvSpPr>
          <p:cNvPr id="10" name="Text 8"/>
          <p:cNvSpPr/>
          <p:nvPr/>
        </p:nvSpPr>
        <p:spPr>
          <a:xfrm>
            <a:off x="9486901" y="2484494"/>
            <a:ext cx="8507731" cy="436194"/>
          </a:xfrm>
          <a:prstGeom prst="rect">
            <a:avLst/>
          </a:prstGeom>
          <a:noFill/>
          <a:ln/>
        </p:spPr>
        <p:txBody>
          <a:bodyPr wrap="square" lIns="25400" tIns="25400" rIns="25400" bIns="25400" rtlCol="0" anchor="t">
            <a:normAutofit fontScale="92500" lnSpcReduction="10000"/>
          </a:bodyPr>
          <a:lstStyle/>
          <a:p>
            <a:pPr marL="0" indent="0" algn="l">
              <a:lnSpc>
                <a:spcPct val="96250"/>
              </a:lnSpc>
              <a:buNone/>
            </a:pPr>
            <a:r>
              <a:rPr lang="en-US" sz="3100" b="1" kern="0" spc="-29" dirty="0">
                <a:solidFill>
                  <a:srgbClr val="000000"/>
                </a:solidFill>
                <a:latin typeface="Arial" pitchFamily="34" charset="0"/>
                <a:ea typeface="Arial" pitchFamily="34" charset="-122"/>
                <a:cs typeface="Arial" pitchFamily="34" charset="-120"/>
              </a:rPr>
              <a:t>Transparency and explainability</a:t>
            </a:r>
            <a:endParaRPr lang="en-US" sz="3100" dirty="0"/>
          </a:p>
        </p:txBody>
      </p:sp>
      <p:sp>
        <p:nvSpPr>
          <p:cNvPr id="11" name="Text 9"/>
          <p:cNvSpPr/>
          <p:nvPr/>
        </p:nvSpPr>
        <p:spPr>
          <a:xfrm>
            <a:off x="9486901" y="3092138"/>
            <a:ext cx="7966330"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You do not need to explain every technical detail of the model. You need to explain the main factors that drove the outcome.</a:t>
            </a:r>
            <a:endParaRPr lang="en-US" sz="2400" dirty="0"/>
          </a:p>
        </p:txBody>
      </p:sp>
      <p:sp>
        <p:nvSpPr>
          <p:cNvPr id="12" name="Shape 10"/>
          <p:cNvSpPr/>
          <p:nvPr/>
        </p:nvSpPr>
        <p:spPr>
          <a:xfrm>
            <a:off x="9486901" y="4113184"/>
            <a:ext cx="27214" cy="2712074"/>
          </a:xfrm>
          <a:prstGeom prst="rect">
            <a:avLst/>
          </a:prstGeom>
          <a:solidFill>
            <a:srgbClr val="DEDEDE"/>
          </a:solidFill>
          <a:ln/>
        </p:spPr>
        <p:txBody>
          <a:bodyPr/>
          <a:lstStyle/>
          <a:p>
            <a:endParaRPr lang="en-GB"/>
          </a:p>
        </p:txBody>
      </p:sp>
      <p:sp>
        <p:nvSpPr>
          <p:cNvPr id="13" name="Text 11"/>
          <p:cNvSpPr/>
          <p:nvPr/>
        </p:nvSpPr>
        <p:spPr>
          <a:xfrm>
            <a:off x="9818915" y="4113184"/>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Auditability </a:t>
            </a:r>
            <a:r>
              <a:rPr lang="en-US" sz="2400" dirty="0">
                <a:solidFill>
                  <a:srgbClr val="2B2B2B"/>
                </a:solidFill>
                <a:latin typeface="Arial" pitchFamily="34" charset="0"/>
                <a:ea typeface="Arial" pitchFamily="34" charset="-122"/>
                <a:cs typeface="Arial" pitchFamily="34" charset="-120"/>
              </a:rPr>
              <a:t>— reconstructing what happened: inputs, version, output, human review or override.</a:t>
            </a:r>
            <a:endParaRPr lang="en-US" sz="2400" dirty="0"/>
          </a:p>
        </p:txBody>
      </p:sp>
      <p:sp>
        <p:nvSpPr>
          <p:cNvPr id="14" name="Text 12"/>
          <p:cNvSpPr/>
          <p:nvPr/>
        </p:nvSpPr>
        <p:spPr>
          <a:xfrm>
            <a:off x="9818915" y="5082523"/>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Explainability </a:t>
            </a:r>
            <a:r>
              <a:rPr lang="en-US" sz="2400" dirty="0">
                <a:solidFill>
                  <a:srgbClr val="2B2B2B"/>
                </a:solidFill>
                <a:latin typeface="Arial" pitchFamily="34" charset="0"/>
                <a:ea typeface="Arial" pitchFamily="34" charset="-122"/>
                <a:cs typeface="Arial" pitchFamily="34" charset="-120"/>
              </a:rPr>
              <a:t>— why the result was reached, in terms suited to the audience.</a:t>
            </a:r>
            <a:endParaRPr lang="en-US" sz="2400" dirty="0"/>
          </a:p>
        </p:txBody>
      </p:sp>
      <p:sp>
        <p:nvSpPr>
          <p:cNvPr id="15" name="Text 13"/>
          <p:cNvSpPr/>
          <p:nvPr/>
        </p:nvSpPr>
        <p:spPr>
          <a:xfrm>
            <a:off x="9818915" y="6051862"/>
            <a:ext cx="7624355"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2B2B2B"/>
                </a:solidFill>
                <a:latin typeface="Arial" pitchFamily="34" charset="0"/>
                <a:ea typeface="Arial" pitchFamily="34" charset="-122"/>
                <a:cs typeface="Arial" pitchFamily="34" charset="-120"/>
              </a:rPr>
              <a:t>Supported by the register, the risk assessment of each use, and the board pack itself as evidence of governance.</a:t>
            </a:r>
            <a:endParaRPr lang="en-US" sz="2400" dirty="0"/>
          </a:p>
        </p:txBody>
      </p:sp>
      <p:sp>
        <p:nvSpPr>
          <p:cNvPr id="16" name="Shape 14"/>
          <p:cNvSpPr/>
          <p:nvPr/>
        </p:nvSpPr>
        <p:spPr>
          <a:xfrm>
            <a:off x="0" y="9458326"/>
            <a:ext cx="18288001" cy="28575"/>
          </a:xfrm>
          <a:prstGeom prst="rect">
            <a:avLst/>
          </a:prstGeom>
          <a:solidFill>
            <a:srgbClr val="F39200"/>
          </a:solidFill>
          <a:ln/>
        </p:spPr>
        <p:txBody>
          <a:bodyPr/>
          <a:lstStyle/>
          <a:p>
            <a:endParaRPr lang="en-GB"/>
          </a:p>
        </p:txBody>
      </p:sp>
      <p:sp>
        <p:nvSpPr>
          <p:cNvPr id="17" name="Text 15"/>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8" name="Text 16"/>
          <p:cNvSpPr/>
          <p:nvPr/>
        </p:nvSpPr>
        <p:spPr>
          <a:xfrm>
            <a:off x="17024407" y="9715501"/>
            <a:ext cx="272993" cy="381000"/>
          </a:xfrm>
          <a:prstGeom prst="rect">
            <a:avLst/>
          </a:prstGeom>
          <a:noFill/>
          <a:ln/>
        </p:spPr>
        <p:txBody>
          <a:bodyPr wrap="square" lIns="25400" tIns="25400" rIns="25400" bIns="25400" rtlCol="0" anchor="t">
            <a:normAutofit fontScale="700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12</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66800" y="8382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THE AI REGISTER · ILLUSTRATIVE ENTRY</a:t>
            </a:r>
            <a:endParaRPr lang="en-US" sz="2350" dirty="0"/>
          </a:p>
        </p:txBody>
      </p:sp>
      <p:sp>
        <p:nvSpPr>
          <p:cNvPr id="3" name="Text 1"/>
          <p:cNvSpPr/>
          <p:nvPr/>
        </p:nvSpPr>
        <p:spPr>
          <a:xfrm>
            <a:off x="1066800" y="1419225"/>
            <a:ext cx="17769841" cy="704425"/>
          </a:xfrm>
          <a:prstGeom prst="rect">
            <a:avLst/>
          </a:prstGeom>
          <a:noFill/>
          <a:ln/>
        </p:spPr>
        <p:txBody>
          <a:bodyPr wrap="square" lIns="25400" tIns="25400" rIns="25400" bIns="25400" rtlCol="0" anchor="t">
            <a:normAutofit lnSpcReduction="10000"/>
          </a:bodyPr>
          <a:lstStyle/>
          <a:p>
            <a:pPr marL="0" indent="0" algn="l">
              <a:lnSpc>
                <a:spcPct val="92053"/>
              </a:lnSpc>
              <a:buNone/>
            </a:pPr>
            <a:r>
              <a:rPr lang="en-US" sz="5050" kern="0" spc="-99" dirty="0">
                <a:solidFill>
                  <a:srgbClr val="000000"/>
                </a:solidFill>
                <a:latin typeface="Arial" pitchFamily="34" charset="0"/>
                <a:ea typeface="Arial" pitchFamily="34" charset="-122"/>
                <a:cs typeface="Arial" pitchFamily="34" charset="-120"/>
              </a:rPr>
              <a:t>What the register entry looks like</a:t>
            </a:r>
            <a:endParaRPr lang="en-US" sz="5050" dirty="0"/>
          </a:p>
        </p:txBody>
      </p:sp>
      <p:sp>
        <p:nvSpPr>
          <p:cNvPr id="4" name="Text 2"/>
          <p:cNvSpPr/>
          <p:nvPr/>
        </p:nvSpPr>
        <p:spPr>
          <a:xfrm>
            <a:off x="1066800" y="2257000"/>
            <a:ext cx="14668501" cy="384742"/>
          </a:xfrm>
          <a:prstGeom prst="rect">
            <a:avLst/>
          </a:prstGeom>
          <a:noFill/>
          <a:ln/>
        </p:spPr>
        <p:txBody>
          <a:bodyPr wrap="square" lIns="25400" tIns="25400" rIns="25400" bIns="25400" rtlCol="0" anchor="t">
            <a:normAutofit fontScale="92500" lnSpcReduction="20000"/>
          </a:bodyPr>
          <a:lstStyle/>
          <a:p>
            <a:pPr marL="0" indent="0" algn="l">
              <a:lnSpc>
                <a:spcPct val="122500"/>
              </a:lnSpc>
              <a:buNone/>
            </a:pPr>
            <a:r>
              <a:rPr lang="en-US" sz="2350" dirty="0">
                <a:solidFill>
                  <a:srgbClr val="6E6E6E"/>
                </a:solidFill>
                <a:latin typeface="Arial" pitchFamily="34" charset="0"/>
                <a:ea typeface="Arial" pitchFamily="34" charset="-122"/>
                <a:cs typeface="Arial" pitchFamily="34" charset="-120"/>
              </a:rPr>
              <a:t>Fields from the guidance; content built from the agreed Policy and Procedure.</a:t>
            </a:r>
            <a:endParaRPr lang="en-US" sz="2350" dirty="0"/>
          </a:p>
        </p:txBody>
      </p:sp>
      <p:sp>
        <p:nvSpPr>
          <p:cNvPr id="5" name="Shape 3"/>
          <p:cNvSpPr/>
          <p:nvPr/>
        </p:nvSpPr>
        <p:spPr>
          <a:xfrm>
            <a:off x="1066800" y="2984642"/>
            <a:ext cx="16154401" cy="27214"/>
          </a:xfrm>
          <a:prstGeom prst="rect">
            <a:avLst/>
          </a:prstGeom>
          <a:solidFill>
            <a:srgbClr val="000000"/>
          </a:solidFill>
          <a:ln/>
        </p:spPr>
        <p:txBody>
          <a:bodyPr/>
          <a:lstStyle/>
          <a:p>
            <a:endParaRPr lang="en-GB"/>
          </a:p>
        </p:txBody>
      </p:sp>
      <p:sp>
        <p:nvSpPr>
          <p:cNvPr id="6" name="Shape 4"/>
          <p:cNvSpPr/>
          <p:nvPr/>
        </p:nvSpPr>
        <p:spPr>
          <a:xfrm>
            <a:off x="1066801" y="3816719"/>
            <a:ext cx="3600734" cy="45719"/>
          </a:xfrm>
          <a:prstGeom prst="rect">
            <a:avLst/>
          </a:prstGeom>
          <a:solidFill>
            <a:srgbClr val="DEDEDE"/>
          </a:solidFill>
          <a:ln/>
        </p:spPr>
        <p:txBody>
          <a:bodyPr/>
          <a:lstStyle/>
          <a:p>
            <a:endParaRPr lang="en-GB"/>
          </a:p>
        </p:txBody>
      </p:sp>
      <p:sp>
        <p:nvSpPr>
          <p:cNvPr id="7" name="Text 5"/>
          <p:cNvSpPr/>
          <p:nvPr/>
        </p:nvSpPr>
        <p:spPr>
          <a:xfrm>
            <a:off x="1066800" y="3221406"/>
            <a:ext cx="3764507" cy="564058"/>
          </a:xfrm>
          <a:prstGeom prst="rect">
            <a:avLst/>
          </a:prstGeom>
          <a:noFill/>
          <a:ln/>
        </p:spPr>
        <p:txBody>
          <a:bodyPr wrap="square" lIns="25400" tIns="25400" rIns="25400" bIns="25400" rtlCol="0" anchor="t">
            <a:normAutofit/>
          </a:bodyPr>
          <a:lstStyle/>
          <a:p>
            <a:pPr marL="0" indent="0" algn="l">
              <a:lnSpc>
                <a:spcPct val="128864"/>
              </a:lnSpc>
              <a:buNone/>
            </a:pPr>
            <a:r>
              <a:rPr lang="en-US" sz="2325" b="1" dirty="0">
                <a:solidFill>
                  <a:srgbClr val="000000"/>
                </a:solidFill>
                <a:latin typeface="Arial" pitchFamily="34" charset="0"/>
                <a:cs typeface="Arial" pitchFamily="34" charset="-120"/>
              </a:rPr>
              <a:t>AI Tool and Provider</a:t>
            </a:r>
            <a:endParaRPr lang="en-US" sz="2325" dirty="0"/>
          </a:p>
        </p:txBody>
      </p:sp>
      <p:sp>
        <p:nvSpPr>
          <p:cNvPr id="8" name="Shape 6"/>
          <p:cNvSpPr/>
          <p:nvPr/>
        </p:nvSpPr>
        <p:spPr>
          <a:xfrm>
            <a:off x="4881964" y="3816719"/>
            <a:ext cx="10988108" cy="9525"/>
          </a:xfrm>
          <a:prstGeom prst="rect">
            <a:avLst/>
          </a:prstGeom>
          <a:solidFill>
            <a:srgbClr val="DEDEDE"/>
          </a:solidFill>
          <a:ln/>
        </p:spPr>
        <p:txBody>
          <a:bodyPr/>
          <a:lstStyle/>
          <a:p>
            <a:endParaRPr lang="en-GB"/>
          </a:p>
        </p:txBody>
      </p:sp>
      <p:sp>
        <p:nvSpPr>
          <p:cNvPr id="9" name="Text 7"/>
          <p:cNvSpPr/>
          <p:nvPr/>
        </p:nvSpPr>
        <p:spPr>
          <a:xfrm>
            <a:off x="4881964" y="3221406"/>
            <a:ext cx="11317752" cy="423863"/>
          </a:xfrm>
          <a:prstGeom prst="rect">
            <a:avLst/>
          </a:prstGeom>
          <a:noFill/>
          <a:ln/>
        </p:spPr>
        <p:txBody>
          <a:bodyPr wrap="square" lIns="25400" tIns="25400" rIns="25400" bIns="25400" rtlCol="0" anchor="t">
            <a:normAutofit lnSpcReduction="10000"/>
          </a:bodyPr>
          <a:lstStyle/>
          <a:p>
            <a:pPr marL="0" indent="0" algn="l">
              <a:lnSpc>
                <a:spcPct val="120273"/>
              </a:lnSpc>
              <a:buNone/>
            </a:pPr>
            <a:r>
              <a:rPr lang="en-US" sz="2325" dirty="0">
                <a:solidFill>
                  <a:srgbClr val="2B2B2B"/>
                </a:solidFill>
                <a:latin typeface="Arial" pitchFamily="34" charset="0"/>
                <a:ea typeface="Arial" pitchFamily="34" charset="-122"/>
                <a:cs typeface="Arial" pitchFamily="34" charset="-120"/>
              </a:rPr>
              <a:t>Claude, Anthropic</a:t>
            </a:r>
            <a:endParaRPr lang="en-US" sz="2325" dirty="0"/>
          </a:p>
        </p:txBody>
      </p:sp>
      <p:sp>
        <p:nvSpPr>
          <p:cNvPr id="14" name="Shape 12"/>
          <p:cNvSpPr/>
          <p:nvPr/>
        </p:nvSpPr>
        <p:spPr>
          <a:xfrm flipV="1">
            <a:off x="1066800" y="4435968"/>
            <a:ext cx="3600735" cy="45719"/>
          </a:xfrm>
          <a:prstGeom prst="rect">
            <a:avLst/>
          </a:prstGeom>
          <a:solidFill>
            <a:srgbClr val="DEDEDE"/>
          </a:solidFill>
          <a:ln/>
        </p:spPr>
        <p:txBody>
          <a:bodyPr/>
          <a:lstStyle/>
          <a:p>
            <a:endParaRPr lang="en-GB"/>
          </a:p>
        </p:txBody>
      </p:sp>
      <p:sp>
        <p:nvSpPr>
          <p:cNvPr id="15" name="Text 13"/>
          <p:cNvSpPr/>
          <p:nvPr/>
        </p:nvSpPr>
        <p:spPr>
          <a:xfrm>
            <a:off x="1066800" y="3906992"/>
            <a:ext cx="3764507" cy="483050"/>
          </a:xfrm>
          <a:prstGeom prst="rect">
            <a:avLst/>
          </a:prstGeom>
          <a:noFill/>
          <a:ln/>
        </p:spPr>
        <p:txBody>
          <a:bodyPr wrap="square" lIns="25400" tIns="25400" rIns="25400" bIns="25400" rtlCol="0" anchor="t">
            <a:normAutofit/>
          </a:bodyPr>
          <a:lstStyle/>
          <a:p>
            <a:pPr marL="0" indent="0" algn="l">
              <a:lnSpc>
                <a:spcPct val="128864"/>
              </a:lnSpc>
              <a:buNone/>
            </a:pPr>
            <a:r>
              <a:rPr lang="en-US" sz="2325" b="1" dirty="0">
                <a:solidFill>
                  <a:srgbClr val="000000"/>
                </a:solidFill>
                <a:latin typeface="Arial" pitchFamily="34" charset="0"/>
                <a:cs typeface="Arial" pitchFamily="34" charset="-120"/>
              </a:rPr>
              <a:t>Approved Users / Teams</a:t>
            </a:r>
            <a:endParaRPr lang="en-US" sz="2325" dirty="0"/>
          </a:p>
        </p:txBody>
      </p:sp>
      <p:sp>
        <p:nvSpPr>
          <p:cNvPr id="16" name="Shape 14"/>
          <p:cNvSpPr/>
          <p:nvPr/>
        </p:nvSpPr>
        <p:spPr>
          <a:xfrm>
            <a:off x="4881964" y="4481688"/>
            <a:ext cx="10988108" cy="9525"/>
          </a:xfrm>
          <a:prstGeom prst="rect">
            <a:avLst/>
          </a:prstGeom>
          <a:solidFill>
            <a:srgbClr val="DEDEDE"/>
          </a:solidFill>
          <a:ln/>
        </p:spPr>
        <p:txBody>
          <a:bodyPr/>
          <a:lstStyle/>
          <a:p>
            <a:endParaRPr lang="en-GB"/>
          </a:p>
        </p:txBody>
      </p:sp>
      <p:sp>
        <p:nvSpPr>
          <p:cNvPr id="17" name="Text 15"/>
          <p:cNvSpPr/>
          <p:nvPr/>
        </p:nvSpPr>
        <p:spPr>
          <a:xfrm>
            <a:off x="4881964" y="3906992"/>
            <a:ext cx="11317752" cy="413910"/>
          </a:xfrm>
          <a:prstGeom prst="rect">
            <a:avLst/>
          </a:prstGeom>
          <a:noFill/>
          <a:ln/>
        </p:spPr>
        <p:txBody>
          <a:bodyPr wrap="square" lIns="25400" tIns="25400" rIns="25400" bIns="25400" rtlCol="0" anchor="t">
            <a:normAutofit lnSpcReduction="10000"/>
          </a:bodyPr>
          <a:lstStyle/>
          <a:p>
            <a:pPr marL="0" indent="0" algn="l">
              <a:lnSpc>
                <a:spcPct val="120273"/>
              </a:lnSpc>
              <a:buNone/>
            </a:pPr>
            <a:r>
              <a:rPr lang="en-US" sz="2325" dirty="0">
                <a:solidFill>
                  <a:srgbClr val="2B2B2B"/>
                </a:solidFill>
                <a:latin typeface="Arial" pitchFamily="34" charset="0"/>
                <a:ea typeface="Arial" pitchFamily="34" charset="-122"/>
                <a:cs typeface="Arial" pitchFamily="34" charset="-120"/>
              </a:rPr>
              <a:t>All personnel who have completed training</a:t>
            </a:r>
          </a:p>
        </p:txBody>
      </p:sp>
      <p:sp>
        <p:nvSpPr>
          <p:cNvPr id="18" name="Shape 16"/>
          <p:cNvSpPr/>
          <p:nvPr/>
        </p:nvSpPr>
        <p:spPr>
          <a:xfrm>
            <a:off x="1066801" y="5083468"/>
            <a:ext cx="3495930" cy="45719"/>
          </a:xfrm>
          <a:prstGeom prst="rect">
            <a:avLst/>
          </a:prstGeom>
          <a:solidFill>
            <a:srgbClr val="DEDEDE"/>
          </a:solidFill>
          <a:ln/>
        </p:spPr>
        <p:txBody>
          <a:bodyPr/>
          <a:lstStyle/>
          <a:p>
            <a:endParaRPr lang="en-GB"/>
          </a:p>
        </p:txBody>
      </p:sp>
      <p:sp>
        <p:nvSpPr>
          <p:cNvPr id="19" name="Text 17"/>
          <p:cNvSpPr/>
          <p:nvPr/>
        </p:nvSpPr>
        <p:spPr>
          <a:xfrm>
            <a:off x="1066800" y="4546556"/>
            <a:ext cx="3600735" cy="425110"/>
          </a:xfrm>
          <a:prstGeom prst="rect">
            <a:avLst/>
          </a:prstGeom>
          <a:noFill/>
          <a:ln/>
        </p:spPr>
        <p:txBody>
          <a:bodyPr wrap="square" lIns="25400" tIns="25400" rIns="25400" bIns="25400" rtlCol="0" anchor="t">
            <a:normAutofit fontScale="92500" lnSpcReduction="10000"/>
          </a:bodyPr>
          <a:lstStyle/>
          <a:p>
            <a:pPr marL="0" indent="0" algn="l">
              <a:lnSpc>
                <a:spcPct val="128864"/>
              </a:lnSpc>
              <a:buNone/>
            </a:pPr>
            <a:r>
              <a:rPr lang="en-US" sz="2325" b="1" dirty="0">
                <a:solidFill>
                  <a:srgbClr val="000000"/>
                </a:solidFill>
                <a:latin typeface="Arial" pitchFamily="34" charset="0"/>
                <a:cs typeface="Arial" pitchFamily="34" charset="-120"/>
              </a:rPr>
              <a:t>Risk Classification</a:t>
            </a:r>
            <a:endParaRPr lang="en-US" sz="2325" dirty="0"/>
          </a:p>
        </p:txBody>
      </p:sp>
      <p:sp>
        <p:nvSpPr>
          <p:cNvPr id="20" name="Shape 18"/>
          <p:cNvSpPr/>
          <p:nvPr/>
        </p:nvSpPr>
        <p:spPr>
          <a:xfrm>
            <a:off x="4881964" y="5140053"/>
            <a:ext cx="10988108" cy="9525"/>
          </a:xfrm>
          <a:prstGeom prst="rect">
            <a:avLst/>
          </a:prstGeom>
          <a:solidFill>
            <a:srgbClr val="DEDEDE"/>
          </a:solidFill>
          <a:ln/>
        </p:spPr>
        <p:txBody>
          <a:bodyPr/>
          <a:lstStyle/>
          <a:p>
            <a:endParaRPr lang="en-GB"/>
          </a:p>
        </p:txBody>
      </p:sp>
      <p:sp>
        <p:nvSpPr>
          <p:cNvPr id="21" name="Text 19"/>
          <p:cNvSpPr/>
          <p:nvPr/>
        </p:nvSpPr>
        <p:spPr>
          <a:xfrm>
            <a:off x="7528382" y="4642088"/>
            <a:ext cx="8671333" cy="331596"/>
          </a:xfrm>
          <a:prstGeom prst="rect">
            <a:avLst/>
          </a:prstGeom>
          <a:noFill/>
          <a:ln/>
        </p:spPr>
        <p:txBody>
          <a:bodyPr wrap="square" lIns="25400" tIns="25400" rIns="25400" bIns="25400" rtlCol="0" anchor="t">
            <a:noAutofit/>
          </a:bodyPr>
          <a:lstStyle/>
          <a:p>
            <a:pPr>
              <a:lnSpc>
                <a:spcPct val="120273"/>
              </a:lnSpc>
            </a:pPr>
            <a:r>
              <a:rPr lang="en-US" sz="2330" dirty="0">
                <a:solidFill>
                  <a:srgbClr val="2B2B2B"/>
                </a:solidFill>
                <a:latin typeface="Arial" pitchFamily="34" charset="0"/>
                <a:ea typeface="Arial" pitchFamily="34" charset="-122"/>
                <a:cs typeface="Arial" pitchFamily="34" charset="-120"/>
              </a:rPr>
              <a:t>Decision = support only; no financial crime or reporting use</a:t>
            </a:r>
            <a:endParaRPr lang="en-US" sz="2330" dirty="0"/>
          </a:p>
        </p:txBody>
      </p:sp>
      <p:sp>
        <p:nvSpPr>
          <p:cNvPr id="22" name="Shape 20"/>
          <p:cNvSpPr/>
          <p:nvPr/>
        </p:nvSpPr>
        <p:spPr>
          <a:xfrm>
            <a:off x="1066800" y="7315488"/>
            <a:ext cx="3495930" cy="45719"/>
          </a:xfrm>
          <a:prstGeom prst="rect">
            <a:avLst/>
          </a:prstGeom>
          <a:solidFill>
            <a:srgbClr val="DEDEDE"/>
          </a:solidFill>
          <a:ln/>
        </p:spPr>
        <p:txBody>
          <a:bodyPr/>
          <a:lstStyle/>
          <a:p>
            <a:endParaRPr lang="en-GB"/>
          </a:p>
        </p:txBody>
      </p:sp>
      <p:sp>
        <p:nvSpPr>
          <p:cNvPr id="23" name="Text 21"/>
          <p:cNvSpPr/>
          <p:nvPr/>
        </p:nvSpPr>
        <p:spPr>
          <a:xfrm>
            <a:off x="1066800" y="5286803"/>
            <a:ext cx="3764507" cy="425110"/>
          </a:xfrm>
          <a:prstGeom prst="rect">
            <a:avLst/>
          </a:prstGeom>
          <a:noFill/>
          <a:ln/>
        </p:spPr>
        <p:txBody>
          <a:bodyPr wrap="square" lIns="25400" tIns="25400" rIns="25400" bIns="25400" rtlCol="0" anchor="t">
            <a:normAutofit fontScale="92500" lnSpcReduction="10000"/>
          </a:bodyPr>
          <a:lstStyle/>
          <a:p>
            <a:pPr marL="0" indent="0" algn="l">
              <a:lnSpc>
                <a:spcPct val="128864"/>
              </a:lnSpc>
              <a:buNone/>
            </a:pPr>
            <a:r>
              <a:rPr lang="en-US" sz="2325" b="1" dirty="0">
                <a:solidFill>
                  <a:srgbClr val="000000"/>
                </a:solidFill>
                <a:latin typeface="Arial" pitchFamily="34" charset="0"/>
                <a:ea typeface="Arial" pitchFamily="34" charset="-122"/>
                <a:cs typeface="Arial" pitchFamily="34" charset="-120"/>
              </a:rPr>
              <a:t>Approved Purposes</a:t>
            </a:r>
            <a:endParaRPr lang="en-US" sz="2325" dirty="0"/>
          </a:p>
        </p:txBody>
      </p:sp>
      <p:sp>
        <p:nvSpPr>
          <p:cNvPr id="24" name="Shape 22"/>
          <p:cNvSpPr/>
          <p:nvPr/>
        </p:nvSpPr>
        <p:spPr>
          <a:xfrm>
            <a:off x="4881964" y="7342785"/>
            <a:ext cx="10988108" cy="9525"/>
          </a:xfrm>
          <a:prstGeom prst="rect">
            <a:avLst/>
          </a:prstGeom>
          <a:solidFill>
            <a:srgbClr val="DEDEDE"/>
          </a:solidFill>
          <a:ln/>
        </p:spPr>
        <p:txBody>
          <a:bodyPr/>
          <a:lstStyle/>
          <a:p>
            <a:endParaRPr lang="en-GB"/>
          </a:p>
        </p:txBody>
      </p:sp>
      <p:sp>
        <p:nvSpPr>
          <p:cNvPr id="25" name="Shape 23"/>
          <p:cNvSpPr/>
          <p:nvPr/>
        </p:nvSpPr>
        <p:spPr>
          <a:xfrm>
            <a:off x="4881964" y="4596364"/>
            <a:ext cx="2455919" cy="495300"/>
          </a:xfrm>
          <a:prstGeom prst="roundRect">
            <a:avLst>
              <a:gd name="adj" fmla="val 50000"/>
            </a:avLst>
          </a:prstGeom>
          <a:solidFill>
            <a:schemeClr val="accent2"/>
          </a:solidFill>
          <a:ln/>
        </p:spPr>
        <p:txBody>
          <a:bodyPr/>
          <a:lstStyle/>
          <a:p>
            <a:endParaRPr lang="en-GB"/>
          </a:p>
        </p:txBody>
      </p:sp>
      <p:sp>
        <p:nvSpPr>
          <p:cNvPr id="26" name="Text 24"/>
          <p:cNvSpPr/>
          <p:nvPr/>
        </p:nvSpPr>
        <p:spPr>
          <a:xfrm>
            <a:off x="5072464" y="4635988"/>
            <a:ext cx="2151119"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b="1" kern="0" spc="144" dirty="0">
                <a:solidFill>
                  <a:srgbClr val="FFFFFF"/>
                </a:solidFill>
                <a:latin typeface="Arial" pitchFamily="34" charset="0"/>
                <a:ea typeface="Arial" pitchFamily="34" charset="-122"/>
                <a:cs typeface="Arial" pitchFamily="34" charset="-120"/>
              </a:rPr>
              <a:t>MEDIUM IMPACT</a:t>
            </a:r>
            <a:endParaRPr lang="en-US" sz="2200" dirty="0"/>
          </a:p>
        </p:txBody>
      </p:sp>
      <p:sp>
        <p:nvSpPr>
          <p:cNvPr id="27" name="Text 25"/>
          <p:cNvSpPr/>
          <p:nvPr/>
        </p:nvSpPr>
        <p:spPr>
          <a:xfrm>
            <a:off x="4881964" y="5314100"/>
            <a:ext cx="12339236" cy="1870388"/>
          </a:xfrm>
          <a:prstGeom prst="rect">
            <a:avLst/>
          </a:prstGeom>
          <a:noFill/>
          <a:ln/>
        </p:spPr>
        <p:txBody>
          <a:bodyPr wrap="square" lIns="25400" tIns="25400" rIns="25400" bIns="25400" rtlCol="0" anchor="t">
            <a:normAutofit fontScale="85000" lnSpcReduction="10000"/>
          </a:bodyPr>
          <a:lstStyle/>
          <a:p>
            <a:pPr marL="0" indent="0" algn="l">
              <a:lnSpc>
                <a:spcPct val="120273"/>
              </a:lnSpc>
              <a:buNone/>
            </a:pPr>
            <a:r>
              <a:rPr lang="en-GB" sz="2325" dirty="0">
                <a:solidFill>
                  <a:srgbClr val="2B2B2B"/>
                </a:solidFill>
                <a:latin typeface="Arial" pitchFamily="34" charset="0"/>
                <a:ea typeface="Arial" pitchFamily="34" charset="-122"/>
                <a:cs typeface="Arial" pitchFamily="34" charset="-120"/>
              </a:rPr>
              <a:t>Review of board packs; data analysis (excluding identifying / sensitive info) and extraction of data into structured data; drafting of communications and proposals; comparison of documents (e.g. two versions of same document) and summarising of documents (excluding identifying / sensitive info); generation of regulatory change summaries; generation of internal materials such as training materials; management accounts, board/committee papers; legal, regulatory or investment research</a:t>
            </a:r>
          </a:p>
        </p:txBody>
      </p:sp>
      <p:sp>
        <p:nvSpPr>
          <p:cNvPr id="28" name="Shape 26"/>
          <p:cNvSpPr/>
          <p:nvPr/>
        </p:nvSpPr>
        <p:spPr>
          <a:xfrm>
            <a:off x="1066800" y="9674679"/>
            <a:ext cx="4709092" cy="9525"/>
          </a:xfrm>
          <a:prstGeom prst="rect">
            <a:avLst/>
          </a:prstGeom>
          <a:solidFill>
            <a:srgbClr val="DEDEDE"/>
          </a:solidFill>
          <a:ln/>
        </p:spPr>
        <p:txBody>
          <a:bodyPr/>
          <a:lstStyle/>
          <a:p>
            <a:endParaRPr lang="en-GB"/>
          </a:p>
        </p:txBody>
      </p:sp>
      <p:sp>
        <p:nvSpPr>
          <p:cNvPr id="29" name="Text 27"/>
          <p:cNvSpPr/>
          <p:nvPr/>
        </p:nvSpPr>
        <p:spPr>
          <a:xfrm>
            <a:off x="1066800" y="7421300"/>
            <a:ext cx="3764507" cy="484848"/>
          </a:xfrm>
          <a:prstGeom prst="rect">
            <a:avLst/>
          </a:prstGeom>
          <a:noFill/>
          <a:ln/>
        </p:spPr>
        <p:txBody>
          <a:bodyPr wrap="square" lIns="25400" tIns="25400" rIns="25400" bIns="25400" rtlCol="0" anchor="t">
            <a:normAutofit/>
          </a:bodyPr>
          <a:lstStyle/>
          <a:p>
            <a:pPr marL="0" indent="0" algn="l">
              <a:lnSpc>
                <a:spcPct val="128864"/>
              </a:lnSpc>
              <a:buNone/>
            </a:pPr>
            <a:r>
              <a:rPr lang="en-US" sz="2325" b="1" dirty="0">
                <a:solidFill>
                  <a:srgbClr val="000000"/>
                </a:solidFill>
                <a:latin typeface="Arial" pitchFamily="34" charset="0"/>
                <a:ea typeface="Arial" pitchFamily="34" charset="-122"/>
                <a:cs typeface="Arial" pitchFamily="34" charset="-120"/>
              </a:rPr>
              <a:t>Conditions / Controls</a:t>
            </a:r>
          </a:p>
        </p:txBody>
      </p:sp>
      <p:sp>
        <p:nvSpPr>
          <p:cNvPr id="30" name="Shape 28"/>
          <p:cNvSpPr/>
          <p:nvPr/>
        </p:nvSpPr>
        <p:spPr>
          <a:xfrm>
            <a:off x="6233092" y="9674679"/>
            <a:ext cx="10988108" cy="9525"/>
          </a:xfrm>
          <a:prstGeom prst="rect">
            <a:avLst/>
          </a:prstGeom>
          <a:solidFill>
            <a:srgbClr val="DEDEDE"/>
          </a:solidFill>
          <a:ln/>
        </p:spPr>
        <p:txBody>
          <a:bodyPr/>
          <a:lstStyle/>
          <a:p>
            <a:endParaRPr lang="en-GB"/>
          </a:p>
        </p:txBody>
      </p:sp>
      <p:sp>
        <p:nvSpPr>
          <p:cNvPr id="31" name="Text 29"/>
          <p:cNvSpPr/>
          <p:nvPr/>
        </p:nvSpPr>
        <p:spPr>
          <a:xfrm>
            <a:off x="4881964" y="7434946"/>
            <a:ext cx="12339236" cy="491433"/>
          </a:xfrm>
          <a:prstGeom prst="rect">
            <a:avLst/>
          </a:prstGeom>
          <a:noFill/>
          <a:ln/>
        </p:spPr>
        <p:txBody>
          <a:bodyPr wrap="square" lIns="25400" tIns="25400" rIns="25400" bIns="25400" rtlCol="0" anchor="t">
            <a:normAutofit/>
          </a:bodyPr>
          <a:lstStyle/>
          <a:p>
            <a:pPr marL="0" indent="0" algn="l">
              <a:lnSpc>
                <a:spcPct val="120273"/>
              </a:lnSpc>
              <a:buNone/>
            </a:pPr>
            <a:r>
              <a:rPr lang="en-US" sz="2325" dirty="0">
                <a:solidFill>
                  <a:srgbClr val="2B2B2B"/>
                </a:solidFill>
                <a:latin typeface="Arial" pitchFamily="34" charset="0"/>
                <a:ea typeface="Arial" pitchFamily="34" charset="-122"/>
                <a:cs typeface="Arial" pitchFamily="34" charset="-120"/>
              </a:rPr>
              <a:t>Standard list of Prohibited Use Cases. Employee Checklist.</a:t>
            </a:r>
            <a:endParaRPr lang="en-US" sz="2325" dirty="0"/>
          </a:p>
        </p:txBody>
      </p:sp>
      <p:sp>
        <p:nvSpPr>
          <p:cNvPr id="32" name="Shape 30"/>
          <p:cNvSpPr/>
          <p:nvPr/>
        </p:nvSpPr>
        <p:spPr>
          <a:xfrm>
            <a:off x="0" y="9680122"/>
            <a:ext cx="18288001" cy="20921"/>
          </a:xfrm>
          <a:prstGeom prst="rect">
            <a:avLst/>
          </a:prstGeom>
          <a:solidFill>
            <a:srgbClr val="F39200"/>
          </a:solidFill>
          <a:ln/>
        </p:spPr>
        <p:txBody>
          <a:bodyPr/>
          <a:lstStyle/>
          <a:p>
            <a:endParaRPr lang="en-GB"/>
          </a:p>
        </p:txBody>
      </p:sp>
      <p:sp>
        <p:nvSpPr>
          <p:cNvPr id="33" name="Text 31"/>
          <p:cNvSpPr/>
          <p:nvPr/>
        </p:nvSpPr>
        <p:spPr>
          <a:xfrm>
            <a:off x="1066800" y="982257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34" name="Text 32"/>
          <p:cNvSpPr/>
          <p:nvPr/>
        </p:nvSpPr>
        <p:spPr>
          <a:xfrm>
            <a:off x="17100012" y="9822571"/>
            <a:ext cx="197389" cy="381000"/>
          </a:xfrm>
          <a:prstGeom prst="rect">
            <a:avLst/>
          </a:prstGeom>
          <a:noFill/>
          <a:ln/>
        </p:spPr>
        <p:txBody>
          <a:bodyPr wrap="square" lIns="25400" tIns="25400" rIns="25400" bIns="25400" rtlCol="0" anchor="t">
            <a:normAutofit fontScale="4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13</a:t>
            </a:r>
            <a:endParaRPr lang="en-US" sz="2200" dirty="0"/>
          </a:p>
        </p:txBody>
      </p:sp>
      <p:sp>
        <p:nvSpPr>
          <p:cNvPr id="35" name="Shape 20">
            <a:extLst>
              <a:ext uri="{FF2B5EF4-FFF2-40B4-BE49-F238E27FC236}">
                <a16:creationId xmlns:a16="http://schemas.microsoft.com/office/drawing/2014/main" id="{230F0443-CB84-2C47-8B53-2EFEA51F632A}"/>
              </a:ext>
            </a:extLst>
          </p:cNvPr>
          <p:cNvSpPr/>
          <p:nvPr/>
        </p:nvSpPr>
        <p:spPr>
          <a:xfrm>
            <a:off x="1069072" y="8013798"/>
            <a:ext cx="3495930" cy="45719"/>
          </a:xfrm>
          <a:prstGeom prst="rect">
            <a:avLst/>
          </a:prstGeom>
          <a:solidFill>
            <a:srgbClr val="DEDEDE"/>
          </a:solidFill>
          <a:ln/>
        </p:spPr>
        <p:txBody>
          <a:bodyPr/>
          <a:lstStyle/>
          <a:p>
            <a:endParaRPr lang="en-GB"/>
          </a:p>
        </p:txBody>
      </p:sp>
      <p:sp>
        <p:nvSpPr>
          <p:cNvPr id="36" name="Shape 22">
            <a:extLst>
              <a:ext uri="{FF2B5EF4-FFF2-40B4-BE49-F238E27FC236}">
                <a16:creationId xmlns:a16="http://schemas.microsoft.com/office/drawing/2014/main" id="{113B1FC1-0E30-BBF5-645E-DE99623B873A}"/>
              </a:ext>
            </a:extLst>
          </p:cNvPr>
          <p:cNvSpPr/>
          <p:nvPr/>
        </p:nvSpPr>
        <p:spPr>
          <a:xfrm>
            <a:off x="4884236" y="8041095"/>
            <a:ext cx="10988108" cy="9525"/>
          </a:xfrm>
          <a:prstGeom prst="rect">
            <a:avLst/>
          </a:prstGeom>
          <a:solidFill>
            <a:srgbClr val="DEDEDE"/>
          </a:solidFill>
          <a:ln/>
        </p:spPr>
        <p:txBody>
          <a:bodyPr/>
          <a:lstStyle/>
          <a:p>
            <a:endParaRPr lang="en-GB"/>
          </a:p>
        </p:txBody>
      </p:sp>
      <p:sp>
        <p:nvSpPr>
          <p:cNvPr id="37" name="Text 27">
            <a:extLst>
              <a:ext uri="{FF2B5EF4-FFF2-40B4-BE49-F238E27FC236}">
                <a16:creationId xmlns:a16="http://schemas.microsoft.com/office/drawing/2014/main" id="{B379FD58-BB43-4B82-BF63-4B7C81CF5CBE}"/>
              </a:ext>
            </a:extLst>
          </p:cNvPr>
          <p:cNvSpPr/>
          <p:nvPr/>
        </p:nvSpPr>
        <p:spPr>
          <a:xfrm>
            <a:off x="1069072" y="8119610"/>
            <a:ext cx="5164020" cy="491432"/>
          </a:xfrm>
          <a:prstGeom prst="rect">
            <a:avLst/>
          </a:prstGeom>
          <a:noFill/>
          <a:ln/>
        </p:spPr>
        <p:txBody>
          <a:bodyPr wrap="square" lIns="25400" tIns="25400" rIns="25400" bIns="25400" rtlCol="0" anchor="t">
            <a:normAutofit fontScale="77500" lnSpcReduction="20000"/>
          </a:bodyPr>
          <a:lstStyle/>
          <a:p>
            <a:pPr marL="0" indent="0" algn="l">
              <a:lnSpc>
                <a:spcPct val="128864"/>
              </a:lnSpc>
              <a:buNone/>
            </a:pPr>
            <a:r>
              <a:rPr lang="en-US" sz="2325" b="1" dirty="0">
                <a:solidFill>
                  <a:srgbClr val="000000"/>
                </a:solidFill>
                <a:latin typeface="Arial" pitchFamily="34" charset="0"/>
                <a:ea typeface="Arial" pitchFamily="34" charset="-122"/>
                <a:cs typeface="Arial" pitchFamily="34" charset="-120"/>
              </a:rPr>
              <a:t>Owner, Approval Date, Next Review Date </a:t>
            </a:r>
            <a:r>
              <a:rPr lang="en-US" sz="2325" b="1" dirty="0" err="1">
                <a:solidFill>
                  <a:srgbClr val="000000"/>
                </a:solidFill>
                <a:latin typeface="Arial" pitchFamily="34" charset="0"/>
                <a:ea typeface="Arial" pitchFamily="34" charset="-122"/>
                <a:cs typeface="Arial" pitchFamily="34" charset="-120"/>
              </a:rPr>
              <a:t>etc</a:t>
            </a:r>
            <a:endParaRPr lang="en-US" sz="2325" b="1" dirty="0">
              <a:solidFill>
                <a:srgbClr val="000000"/>
              </a:solidFill>
              <a:latin typeface="Arial" pitchFamily="34" charset="0"/>
              <a:ea typeface="Arial" pitchFamily="34" charset="-122"/>
              <a:cs typeface="Arial" pitchFamily="34" charset="-12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3CA8BEC-3F58-EF76-B91E-3DEDD6D8AC2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DEB33CE-1CBB-5CA8-D92A-8CA650A2F19B}"/>
              </a:ext>
            </a:extLst>
          </p:cNvPr>
          <p:cNvSpPr/>
          <p:nvPr/>
        </p:nvSpPr>
        <p:spPr>
          <a:xfrm>
            <a:off x="1066800" y="838200"/>
            <a:ext cx="17769841" cy="409575"/>
          </a:xfrm>
          <a:prstGeom prst="rect">
            <a:avLst/>
          </a:prstGeom>
          <a:noFill/>
          <a:ln/>
        </p:spPr>
        <p:txBody>
          <a:bodyPr wrap="square" lIns="25400" tIns="25400" rIns="25400" bIns="25400" rtlCol="0" anchor="t">
            <a:normAutofit fontScale="85000" lnSpcReduction="20000"/>
          </a:bodyPr>
          <a:lstStyle/>
          <a:p>
            <a:pPr>
              <a:lnSpc>
                <a:spcPct val="131250"/>
              </a:lnSpc>
            </a:pPr>
            <a:r>
              <a:rPr lang="en-US" sz="2350" b="1" kern="0" spc="234" dirty="0">
                <a:solidFill>
                  <a:srgbClr val="F39200"/>
                </a:solidFill>
                <a:latin typeface="Arial" pitchFamily="34" charset="0"/>
                <a:ea typeface="Arial" pitchFamily="34" charset="-122"/>
                <a:cs typeface="Arial" pitchFamily="34" charset="-120"/>
              </a:rPr>
              <a:t>CHECKLIST – ILLUSTRATIVE EXAMPLE</a:t>
            </a:r>
            <a:endParaRPr lang="en-US" sz="2350" dirty="0"/>
          </a:p>
          <a:p>
            <a:pPr marL="0" indent="0" algn="l">
              <a:lnSpc>
                <a:spcPct val="131250"/>
              </a:lnSpc>
              <a:buNone/>
            </a:pPr>
            <a:endParaRPr lang="en-US" sz="2350" dirty="0"/>
          </a:p>
        </p:txBody>
      </p:sp>
      <p:sp>
        <p:nvSpPr>
          <p:cNvPr id="3" name="Text 1">
            <a:extLst>
              <a:ext uri="{FF2B5EF4-FFF2-40B4-BE49-F238E27FC236}">
                <a16:creationId xmlns:a16="http://schemas.microsoft.com/office/drawing/2014/main" id="{5BA473DC-F64B-809A-0CF1-19DAABF6A430}"/>
              </a:ext>
            </a:extLst>
          </p:cNvPr>
          <p:cNvSpPr/>
          <p:nvPr/>
        </p:nvSpPr>
        <p:spPr>
          <a:xfrm>
            <a:off x="1066800" y="1419225"/>
            <a:ext cx="15716251" cy="704425"/>
          </a:xfrm>
          <a:prstGeom prst="rect">
            <a:avLst/>
          </a:prstGeom>
          <a:noFill/>
          <a:ln/>
        </p:spPr>
        <p:txBody>
          <a:bodyPr wrap="square" lIns="25400" tIns="25400" rIns="25400" bIns="25400" rtlCol="0" anchor="t">
            <a:normAutofit lnSpcReduction="10000"/>
          </a:bodyPr>
          <a:lstStyle/>
          <a:p>
            <a:pPr marL="0" indent="0" algn="l">
              <a:lnSpc>
                <a:spcPct val="92053"/>
              </a:lnSpc>
              <a:buNone/>
            </a:pPr>
            <a:r>
              <a:rPr lang="en-US" sz="5050" kern="0" spc="-99" dirty="0">
                <a:solidFill>
                  <a:srgbClr val="000000"/>
                </a:solidFill>
                <a:latin typeface="Arial" pitchFamily="34" charset="0"/>
                <a:ea typeface="Arial" pitchFamily="34" charset="-122"/>
                <a:cs typeface="Arial" pitchFamily="34" charset="-120"/>
              </a:rPr>
              <a:t>Employee checklist before using AI</a:t>
            </a:r>
            <a:endParaRPr lang="en-US" sz="5050" dirty="0"/>
          </a:p>
        </p:txBody>
      </p:sp>
      <p:sp>
        <p:nvSpPr>
          <p:cNvPr id="4" name="Text 2">
            <a:extLst>
              <a:ext uri="{FF2B5EF4-FFF2-40B4-BE49-F238E27FC236}">
                <a16:creationId xmlns:a16="http://schemas.microsoft.com/office/drawing/2014/main" id="{32E6E918-0B81-3A8E-C796-97EE6DEFD8F1}"/>
              </a:ext>
            </a:extLst>
          </p:cNvPr>
          <p:cNvSpPr/>
          <p:nvPr/>
        </p:nvSpPr>
        <p:spPr>
          <a:xfrm>
            <a:off x="1066801" y="2542750"/>
            <a:ext cx="15969343" cy="607389"/>
          </a:xfrm>
          <a:prstGeom prst="rect">
            <a:avLst/>
          </a:prstGeom>
          <a:noFill/>
          <a:ln/>
        </p:spPr>
        <p:txBody>
          <a:bodyPr wrap="square" lIns="25400" tIns="25400" rIns="25400" bIns="25400" rtlCol="0" anchor="t">
            <a:normAutofit/>
          </a:bodyPr>
          <a:lstStyle/>
          <a:p>
            <a:pPr marL="0" indent="0" algn="l">
              <a:lnSpc>
                <a:spcPct val="96250"/>
              </a:lnSpc>
              <a:buNone/>
            </a:pPr>
            <a:r>
              <a:rPr lang="en-GB" sz="3100" b="1" kern="0" spc="-29" dirty="0">
                <a:solidFill>
                  <a:srgbClr val="000000"/>
                </a:solidFill>
                <a:latin typeface="Arial" pitchFamily="34" charset="0"/>
                <a:ea typeface="Arial" pitchFamily="34" charset="-122"/>
                <a:cs typeface="Arial" pitchFamily="34" charset="-120"/>
              </a:rPr>
              <a:t>Before using an AI tool, employees should check</a:t>
            </a:r>
            <a:r>
              <a:rPr lang="en-US" sz="3100" b="1" kern="0" spc="-29" dirty="0">
                <a:solidFill>
                  <a:srgbClr val="000000"/>
                </a:solidFill>
                <a:latin typeface="Arial" pitchFamily="34" charset="0"/>
                <a:ea typeface="Arial" pitchFamily="34" charset="-122"/>
                <a:cs typeface="Arial" pitchFamily="34" charset="-120"/>
              </a:rPr>
              <a:t>:</a:t>
            </a:r>
            <a:endParaRPr lang="en-US" sz="3100" dirty="0"/>
          </a:p>
        </p:txBody>
      </p:sp>
      <p:sp>
        <p:nvSpPr>
          <p:cNvPr id="6" name="Shape 4">
            <a:extLst>
              <a:ext uri="{FF2B5EF4-FFF2-40B4-BE49-F238E27FC236}">
                <a16:creationId xmlns:a16="http://schemas.microsoft.com/office/drawing/2014/main" id="{5F9ECC31-5C65-B1C1-9D2C-09C9327695B4}"/>
              </a:ext>
            </a:extLst>
          </p:cNvPr>
          <p:cNvSpPr/>
          <p:nvPr/>
        </p:nvSpPr>
        <p:spPr>
          <a:xfrm flipH="1">
            <a:off x="1021080" y="3569239"/>
            <a:ext cx="45720" cy="4635699"/>
          </a:xfrm>
          <a:prstGeom prst="rect">
            <a:avLst/>
          </a:prstGeom>
          <a:solidFill>
            <a:srgbClr val="E6007E"/>
          </a:solidFill>
          <a:ln/>
        </p:spPr>
        <p:txBody>
          <a:bodyPr/>
          <a:lstStyle/>
          <a:p>
            <a:endParaRPr lang="en-GB"/>
          </a:p>
        </p:txBody>
      </p:sp>
      <p:sp>
        <p:nvSpPr>
          <p:cNvPr id="7" name="Text 5">
            <a:extLst>
              <a:ext uri="{FF2B5EF4-FFF2-40B4-BE49-F238E27FC236}">
                <a16:creationId xmlns:a16="http://schemas.microsoft.com/office/drawing/2014/main" id="{04D7D9B7-EF1B-6512-1354-8920989D611E}"/>
              </a:ext>
            </a:extLst>
          </p:cNvPr>
          <p:cNvSpPr/>
          <p:nvPr/>
        </p:nvSpPr>
        <p:spPr>
          <a:xfrm>
            <a:off x="1398814" y="3569239"/>
            <a:ext cx="15384237" cy="4635699"/>
          </a:xfrm>
          <a:prstGeom prst="rect">
            <a:avLst/>
          </a:prstGeom>
          <a:noFill/>
          <a:ln/>
        </p:spPr>
        <p:txBody>
          <a:bodyPr wrap="square" lIns="25400" tIns="25400" rIns="25400" bIns="25400" rtlCol="0" anchor="t">
            <a:normAutofit/>
          </a:bodyPr>
          <a:lstStyle/>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Is this </a:t>
            </a:r>
            <a:r>
              <a:rPr lang="en-GB" sz="2400" b="1" dirty="0">
                <a:solidFill>
                  <a:srgbClr val="000000"/>
                </a:solidFill>
                <a:latin typeface="Arial" pitchFamily="34" charset="0"/>
                <a:ea typeface="Arial" pitchFamily="34" charset="-122"/>
                <a:cs typeface="Arial" pitchFamily="34" charset="-120"/>
              </a:rPr>
              <a:t>tool approved </a:t>
            </a:r>
            <a:r>
              <a:rPr lang="en-GB" sz="2400" dirty="0">
                <a:solidFill>
                  <a:srgbClr val="000000"/>
                </a:solidFill>
                <a:latin typeface="Arial" pitchFamily="34" charset="0"/>
                <a:ea typeface="Arial" pitchFamily="34" charset="-122"/>
                <a:cs typeface="Arial" pitchFamily="34" charset="-120"/>
              </a:rPr>
              <a:t>by the company for this purpose and recorded in the Approved AI Tools Register?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Is the </a:t>
            </a:r>
            <a:r>
              <a:rPr lang="en-GB" sz="2400" b="1" dirty="0">
                <a:solidFill>
                  <a:srgbClr val="000000"/>
                </a:solidFill>
                <a:latin typeface="Arial" pitchFamily="34" charset="0"/>
                <a:ea typeface="Arial" pitchFamily="34" charset="-122"/>
                <a:cs typeface="Arial" pitchFamily="34" charset="-120"/>
              </a:rPr>
              <a:t>use case approved </a:t>
            </a:r>
            <a:r>
              <a:rPr lang="en-GB" sz="2400" dirty="0">
                <a:solidFill>
                  <a:srgbClr val="000000"/>
                </a:solidFill>
                <a:latin typeface="Arial" pitchFamily="34" charset="0"/>
                <a:ea typeface="Arial" pitchFamily="34" charset="-122"/>
                <a:cs typeface="Arial" pitchFamily="34" charset="-120"/>
              </a:rPr>
              <a:t>and recorded?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Am I entering any </a:t>
            </a:r>
            <a:r>
              <a:rPr lang="en-GB" sz="2400" b="1" dirty="0">
                <a:solidFill>
                  <a:srgbClr val="000000"/>
                </a:solidFill>
                <a:latin typeface="Arial" pitchFamily="34" charset="0"/>
                <a:ea typeface="Arial" pitchFamily="34" charset="-122"/>
                <a:cs typeface="Arial" pitchFamily="34" charset="-120"/>
              </a:rPr>
              <a:t>client, personal, confidential or sensitive information</a:t>
            </a:r>
            <a:r>
              <a:rPr lang="en-GB" sz="2400" dirty="0">
                <a:solidFill>
                  <a:srgbClr val="000000"/>
                </a:solidFill>
                <a:latin typeface="Arial" pitchFamily="34" charset="0"/>
                <a:ea typeface="Arial" pitchFamily="34" charset="-122"/>
                <a:cs typeface="Arial" pitchFamily="34" charset="-120"/>
              </a:rPr>
              <a:t>?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Is the </a:t>
            </a:r>
            <a:r>
              <a:rPr lang="en-GB" sz="2400" b="1" dirty="0">
                <a:solidFill>
                  <a:srgbClr val="000000"/>
                </a:solidFill>
                <a:latin typeface="Arial" pitchFamily="34" charset="0"/>
                <a:ea typeface="Arial" pitchFamily="34" charset="-122"/>
                <a:cs typeface="Arial" pitchFamily="34" charset="-120"/>
              </a:rPr>
              <a:t>minimum amount of information </a:t>
            </a:r>
            <a:r>
              <a:rPr lang="en-GB" sz="2400" dirty="0">
                <a:solidFill>
                  <a:srgbClr val="000000"/>
                </a:solidFill>
                <a:latin typeface="Arial" pitchFamily="34" charset="0"/>
                <a:ea typeface="Arial" pitchFamily="34" charset="-122"/>
                <a:cs typeface="Arial" pitchFamily="34" charset="-120"/>
              </a:rPr>
              <a:t>being used?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Could the output </a:t>
            </a:r>
            <a:r>
              <a:rPr lang="en-GB" sz="2400" b="1" dirty="0">
                <a:solidFill>
                  <a:srgbClr val="000000"/>
                </a:solidFill>
                <a:latin typeface="Arial" pitchFamily="34" charset="0"/>
                <a:ea typeface="Arial" pitchFamily="34" charset="-122"/>
                <a:cs typeface="Arial" pitchFamily="34" charset="-120"/>
              </a:rPr>
              <a:t>adversely affect </a:t>
            </a:r>
            <a:r>
              <a:rPr lang="en-GB" sz="2400" dirty="0">
                <a:solidFill>
                  <a:srgbClr val="000000"/>
                </a:solidFill>
                <a:latin typeface="Arial" pitchFamily="34" charset="0"/>
                <a:ea typeface="Arial" pitchFamily="34" charset="-122"/>
                <a:cs typeface="Arial" pitchFamily="34" charset="-120"/>
              </a:rPr>
              <a:t>a client, employee or other individual?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Does the use require a </a:t>
            </a:r>
            <a:r>
              <a:rPr lang="en-GB" sz="2400" b="1" dirty="0">
                <a:solidFill>
                  <a:srgbClr val="000000"/>
                </a:solidFill>
                <a:latin typeface="Arial" pitchFamily="34" charset="0"/>
                <a:ea typeface="Arial" pitchFamily="34" charset="-122"/>
                <a:cs typeface="Arial" pitchFamily="34" charset="-120"/>
              </a:rPr>
              <a:t>DPIA, approval or additional controls</a:t>
            </a:r>
            <a:r>
              <a:rPr lang="en-GB" sz="2400" dirty="0">
                <a:solidFill>
                  <a:srgbClr val="000000"/>
                </a:solidFill>
                <a:latin typeface="Arial" pitchFamily="34" charset="0"/>
                <a:ea typeface="Arial" pitchFamily="34" charset="-122"/>
                <a:cs typeface="Arial" pitchFamily="34" charset="-120"/>
              </a:rPr>
              <a:t>?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Have I checked the output for </a:t>
            </a:r>
            <a:r>
              <a:rPr lang="en-GB" sz="2400" b="1" dirty="0">
                <a:solidFill>
                  <a:srgbClr val="000000"/>
                </a:solidFill>
                <a:latin typeface="Arial" pitchFamily="34" charset="0"/>
                <a:ea typeface="Arial" pitchFamily="34" charset="-122"/>
                <a:cs typeface="Arial" pitchFamily="34" charset="-120"/>
              </a:rPr>
              <a:t>accuracy, bias, tone and suitability</a:t>
            </a:r>
            <a:r>
              <a:rPr lang="en-GB" sz="2400" dirty="0">
                <a:solidFill>
                  <a:srgbClr val="000000"/>
                </a:solidFill>
                <a:latin typeface="Arial" pitchFamily="34" charset="0"/>
                <a:ea typeface="Arial" pitchFamily="34" charset="-122"/>
                <a:cs typeface="Arial" pitchFamily="34" charset="-120"/>
              </a:rPr>
              <a:t>?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Have I checked whether the output could create </a:t>
            </a:r>
            <a:r>
              <a:rPr lang="en-GB" sz="2400" b="1" dirty="0">
                <a:solidFill>
                  <a:srgbClr val="000000"/>
                </a:solidFill>
                <a:latin typeface="Arial" pitchFamily="34" charset="0"/>
                <a:ea typeface="Arial" pitchFamily="34" charset="-122"/>
                <a:cs typeface="Arial" pitchFamily="34" charset="-120"/>
              </a:rPr>
              <a:t>confidentiality, IP or regulatory issues</a:t>
            </a:r>
            <a:r>
              <a:rPr lang="en-GB" sz="2400" dirty="0">
                <a:solidFill>
                  <a:srgbClr val="000000"/>
                </a:solidFill>
                <a:latin typeface="Arial" pitchFamily="34" charset="0"/>
                <a:ea typeface="Arial" pitchFamily="34" charset="-122"/>
                <a:cs typeface="Arial" pitchFamily="34" charset="-120"/>
              </a:rPr>
              <a:t>? </a:t>
            </a:r>
          </a:p>
          <a:p>
            <a:pPr marL="457200" indent="-457200" algn="l">
              <a:lnSpc>
                <a:spcPct val="126875"/>
              </a:lnSpc>
              <a:buFont typeface="+mj-lt"/>
              <a:buAutoNum type="arabicPeriod"/>
            </a:pPr>
            <a:r>
              <a:rPr lang="en-GB" sz="2400" dirty="0">
                <a:solidFill>
                  <a:srgbClr val="000000"/>
                </a:solidFill>
                <a:latin typeface="Arial" pitchFamily="34" charset="0"/>
                <a:ea typeface="Arial" pitchFamily="34" charset="-122"/>
                <a:cs typeface="Arial" pitchFamily="34" charset="-120"/>
              </a:rPr>
              <a:t>Would I be </a:t>
            </a:r>
            <a:r>
              <a:rPr lang="en-GB" sz="2400" b="1" dirty="0">
                <a:solidFill>
                  <a:srgbClr val="000000"/>
                </a:solidFill>
                <a:latin typeface="Arial" pitchFamily="34" charset="0"/>
                <a:ea typeface="Arial" pitchFamily="34" charset="-122"/>
                <a:cs typeface="Arial" pitchFamily="34" charset="-120"/>
              </a:rPr>
              <a:t>comfortable explaining this AI use </a:t>
            </a:r>
            <a:r>
              <a:rPr lang="en-GB" sz="2400" dirty="0">
                <a:solidFill>
                  <a:srgbClr val="000000"/>
                </a:solidFill>
                <a:latin typeface="Arial" pitchFamily="34" charset="0"/>
                <a:ea typeface="Arial" pitchFamily="34" charset="-122"/>
                <a:cs typeface="Arial" pitchFamily="34" charset="-120"/>
              </a:rPr>
              <a:t>to a client, the JFSC or the JOIC?</a:t>
            </a:r>
            <a:endParaRPr lang="en-US" sz="2400" dirty="0"/>
          </a:p>
        </p:txBody>
      </p:sp>
      <p:sp>
        <p:nvSpPr>
          <p:cNvPr id="12" name="Shape 10">
            <a:extLst>
              <a:ext uri="{FF2B5EF4-FFF2-40B4-BE49-F238E27FC236}">
                <a16:creationId xmlns:a16="http://schemas.microsoft.com/office/drawing/2014/main" id="{F077F372-CC83-D9E5-5BE7-736398AD66EC}"/>
              </a:ext>
            </a:extLst>
          </p:cNvPr>
          <p:cNvSpPr/>
          <p:nvPr/>
        </p:nvSpPr>
        <p:spPr>
          <a:xfrm flipH="1">
            <a:off x="17165838" y="3569239"/>
            <a:ext cx="45719" cy="4635699"/>
          </a:xfrm>
          <a:prstGeom prst="rect">
            <a:avLst/>
          </a:prstGeom>
          <a:solidFill>
            <a:srgbClr val="F39200"/>
          </a:solidFill>
          <a:ln/>
        </p:spPr>
        <p:txBody>
          <a:bodyPr/>
          <a:lstStyle/>
          <a:p>
            <a:endParaRPr lang="en-GB"/>
          </a:p>
        </p:txBody>
      </p:sp>
      <p:sp>
        <p:nvSpPr>
          <p:cNvPr id="17" name="Shape 15">
            <a:extLst>
              <a:ext uri="{FF2B5EF4-FFF2-40B4-BE49-F238E27FC236}">
                <a16:creationId xmlns:a16="http://schemas.microsoft.com/office/drawing/2014/main" id="{92707A0B-9243-A60B-E061-B2316632ADA6}"/>
              </a:ext>
            </a:extLst>
          </p:cNvPr>
          <p:cNvSpPr/>
          <p:nvPr/>
        </p:nvSpPr>
        <p:spPr>
          <a:xfrm>
            <a:off x="0" y="9458326"/>
            <a:ext cx="18288001" cy="28575"/>
          </a:xfrm>
          <a:prstGeom prst="rect">
            <a:avLst/>
          </a:prstGeom>
          <a:solidFill>
            <a:srgbClr val="F39200"/>
          </a:solidFill>
          <a:ln/>
        </p:spPr>
        <p:txBody>
          <a:bodyPr/>
          <a:lstStyle/>
          <a:p>
            <a:endParaRPr lang="en-GB"/>
          </a:p>
        </p:txBody>
      </p:sp>
      <p:sp>
        <p:nvSpPr>
          <p:cNvPr id="18" name="Text 16">
            <a:extLst>
              <a:ext uri="{FF2B5EF4-FFF2-40B4-BE49-F238E27FC236}">
                <a16:creationId xmlns:a16="http://schemas.microsoft.com/office/drawing/2014/main" id="{17C78128-58E1-6A1D-28E0-185578699C79}"/>
              </a:ext>
            </a:extLst>
          </p:cNvPr>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9" name="Text 17">
            <a:extLst>
              <a:ext uri="{FF2B5EF4-FFF2-40B4-BE49-F238E27FC236}">
                <a16:creationId xmlns:a16="http://schemas.microsoft.com/office/drawing/2014/main" id="{2E197926-78EA-3844-78D7-25BF4F9C8703}"/>
              </a:ext>
            </a:extLst>
          </p:cNvPr>
          <p:cNvSpPr/>
          <p:nvPr/>
        </p:nvSpPr>
        <p:spPr>
          <a:xfrm>
            <a:off x="17036144" y="9715501"/>
            <a:ext cx="261257" cy="381000"/>
          </a:xfrm>
          <a:prstGeom prst="rect">
            <a:avLst/>
          </a:prstGeom>
          <a:noFill/>
          <a:ln/>
        </p:spPr>
        <p:txBody>
          <a:bodyPr wrap="square" lIns="25400" tIns="25400" rIns="25400" bIns="25400" rtlCol="0" anchor="t">
            <a:normAutofit fontScale="6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14</a:t>
            </a:r>
            <a:endParaRPr lang="en-US" sz="2200" dirty="0"/>
          </a:p>
        </p:txBody>
      </p:sp>
    </p:spTree>
    <p:extLst>
      <p:ext uri="{BB962C8B-B14F-4D97-AF65-F5344CB8AC3E}">
        <p14:creationId xmlns:p14="http://schemas.microsoft.com/office/powerpoint/2010/main" val="4154443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0252AD-A238-8546-A7DA-7357ADDEBD0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73E748C-A893-833E-298E-22C9D9863733}"/>
              </a:ext>
            </a:extLst>
          </p:cNvPr>
          <p:cNvSpPr/>
          <p:nvPr/>
        </p:nvSpPr>
        <p:spPr>
          <a:xfrm>
            <a:off x="1066800" y="8382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CONSEQUENCES</a:t>
            </a:r>
            <a:endParaRPr lang="en-US" sz="2350" dirty="0"/>
          </a:p>
        </p:txBody>
      </p:sp>
      <p:sp>
        <p:nvSpPr>
          <p:cNvPr id="3" name="Text 1">
            <a:extLst>
              <a:ext uri="{FF2B5EF4-FFF2-40B4-BE49-F238E27FC236}">
                <a16:creationId xmlns:a16="http://schemas.microsoft.com/office/drawing/2014/main" id="{23E04473-46BC-DFE9-ABD3-43CB145A04CA}"/>
              </a:ext>
            </a:extLst>
          </p:cNvPr>
          <p:cNvSpPr/>
          <p:nvPr/>
        </p:nvSpPr>
        <p:spPr>
          <a:xfrm>
            <a:off x="1066800" y="1419225"/>
            <a:ext cx="15716251" cy="704425"/>
          </a:xfrm>
          <a:prstGeom prst="rect">
            <a:avLst/>
          </a:prstGeom>
          <a:noFill/>
          <a:ln/>
        </p:spPr>
        <p:txBody>
          <a:bodyPr wrap="square" lIns="25400" tIns="25400" rIns="25400" bIns="25400" rtlCol="0" anchor="t">
            <a:normAutofit lnSpcReduction="10000"/>
          </a:bodyPr>
          <a:lstStyle/>
          <a:p>
            <a:pPr marL="0" indent="0" algn="l">
              <a:lnSpc>
                <a:spcPct val="92053"/>
              </a:lnSpc>
              <a:buNone/>
            </a:pPr>
            <a:r>
              <a:rPr lang="en-US" sz="5050" kern="0" spc="-99" dirty="0">
                <a:solidFill>
                  <a:srgbClr val="000000"/>
                </a:solidFill>
                <a:latin typeface="Arial" pitchFamily="34" charset="0"/>
                <a:ea typeface="Arial" pitchFamily="34" charset="-122"/>
                <a:cs typeface="Arial" pitchFamily="34" charset="-120"/>
              </a:rPr>
              <a:t>What could go wrong, and which controls change</a:t>
            </a:r>
            <a:endParaRPr lang="en-US" sz="5050" dirty="0"/>
          </a:p>
        </p:txBody>
      </p:sp>
      <p:sp>
        <p:nvSpPr>
          <p:cNvPr id="4" name="Text 2">
            <a:extLst>
              <a:ext uri="{FF2B5EF4-FFF2-40B4-BE49-F238E27FC236}">
                <a16:creationId xmlns:a16="http://schemas.microsoft.com/office/drawing/2014/main" id="{757B23ED-A3C4-E867-3BBE-2A17CA97EC63}"/>
              </a:ext>
            </a:extLst>
          </p:cNvPr>
          <p:cNvSpPr/>
          <p:nvPr/>
        </p:nvSpPr>
        <p:spPr>
          <a:xfrm>
            <a:off x="1066801" y="2542750"/>
            <a:ext cx="7734299" cy="1005738"/>
          </a:xfrm>
          <a:prstGeom prst="rect">
            <a:avLst/>
          </a:prstGeom>
          <a:noFill/>
          <a:ln/>
        </p:spPr>
        <p:txBody>
          <a:bodyPr wrap="square" lIns="25400" tIns="25400" rIns="25400" bIns="25400" rtlCol="0" anchor="t">
            <a:normAutofit/>
          </a:bodyPr>
          <a:lstStyle/>
          <a:p>
            <a:pPr marL="0" indent="0" algn="l">
              <a:lnSpc>
                <a:spcPct val="96250"/>
              </a:lnSpc>
              <a:buNone/>
            </a:pPr>
            <a:r>
              <a:rPr lang="en-US" sz="3100" b="1" kern="0" spc="-29" dirty="0">
                <a:solidFill>
                  <a:srgbClr val="000000"/>
                </a:solidFill>
                <a:latin typeface="Arial" pitchFamily="34" charset="0"/>
                <a:ea typeface="Arial" pitchFamily="34" charset="-122"/>
                <a:cs typeface="Arial" pitchFamily="34" charset="-120"/>
              </a:rPr>
              <a:t>Every potential failure comes down to the same thing:</a:t>
            </a:r>
            <a:endParaRPr lang="en-US" sz="3100" dirty="0"/>
          </a:p>
        </p:txBody>
      </p:sp>
      <p:sp>
        <p:nvSpPr>
          <p:cNvPr id="5" name="Text 3">
            <a:extLst>
              <a:ext uri="{FF2B5EF4-FFF2-40B4-BE49-F238E27FC236}">
                <a16:creationId xmlns:a16="http://schemas.microsoft.com/office/drawing/2014/main" id="{A8C5D558-28BC-90D4-599F-D5C1CA6C8D13}"/>
              </a:ext>
            </a:extLst>
          </p:cNvPr>
          <p:cNvSpPr/>
          <p:nvPr/>
        </p:nvSpPr>
        <p:spPr>
          <a:xfrm>
            <a:off x="1066800" y="3546181"/>
            <a:ext cx="7966330" cy="811496"/>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A control everyone assumed was working, that nobody was monitoring.</a:t>
            </a:r>
            <a:endParaRPr lang="en-US" sz="2400" dirty="0"/>
          </a:p>
        </p:txBody>
      </p:sp>
      <p:sp>
        <p:nvSpPr>
          <p:cNvPr id="6" name="Shape 4">
            <a:extLst>
              <a:ext uri="{FF2B5EF4-FFF2-40B4-BE49-F238E27FC236}">
                <a16:creationId xmlns:a16="http://schemas.microsoft.com/office/drawing/2014/main" id="{2E5B71DA-2658-8BC1-CE9D-9A04E640BAE8}"/>
              </a:ext>
            </a:extLst>
          </p:cNvPr>
          <p:cNvSpPr/>
          <p:nvPr/>
        </p:nvSpPr>
        <p:spPr>
          <a:xfrm flipH="1">
            <a:off x="1021081" y="4567227"/>
            <a:ext cx="45719" cy="3637711"/>
          </a:xfrm>
          <a:prstGeom prst="rect">
            <a:avLst/>
          </a:prstGeom>
          <a:solidFill>
            <a:srgbClr val="E6007E"/>
          </a:solidFill>
          <a:ln/>
        </p:spPr>
        <p:txBody>
          <a:bodyPr/>
          <a:lstStyle/>
          <a:p>
            <a:endParaRPr lang="en-GB"/>
          </a:p>
        </p:txBody>
      </p:sp>
      <p:sp>
        <p:nvSpPr>
          <p:cNvPr id="7" name="Text 5">
            <a:extLst>
              <a:ext uri="{FF2B5EF4-FFF2-40B4-BE49-F238E27FC236}">
                <a16:creationId xmlns:a16="http://schemas.microsoft.com/office/drawing/2014/main" id="{DA182D14-9A93-E587-436F-A8E55A583BCE}"/>
              </a:ext>
            </a:extLst>
          </p:cNvPr>
          <p:cNvSpPr/>
          <p:nvPr/>
        </p:nvSpPr>
        <p:spPr>
          <a:xfrm>
            <a:off x="1398814" y="4567227"/>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Outage </a:t>
            </a:r>
            <a:r>
              <a:rPr lang="en-US" sz="2400" dirty="0">
                <a:solidFill>
                  <a:srgbClr val="2B2B2B"/>
                </a:solidFill>
                <a:latin typeface="Arial" pitchFamily="34" charset="0"/>
                <a:ea typeface="Arial" pitchFamily="34" charset="-122"/>
                <a:cs typeface="Arial" pitchFamily="34" charset="-120"/>
              </a:rPr>
              <a:t>— the tool goes down, red flags are not surfaced, but activity continues as normal. Would you notice?</a:t>
            </a:r>
            <a:endParaRPr lang="en-US" sz="2400" dirty="0"/>
          </a:p>
        </p:txBody>
      </p:sp>
      <p:sp>
        <p:nvSpPr>
          <p:cNvPr id="8" name="Text 6">
            <a:extLst>
              <a:ext uri="{FF2B5EF4-FFF2-40B4-BE49-F238E27FC236}">
                <a16:creationId xmlns:a16="http://schemas.microsoft.com/office/drawing/2014/main" id="{C8F7C486-B7C0-80F1-8575-D7D7746A2504}"/>
              </a:ext>
            </a:extLst>
          </p:cNvPr>
          <p:cNvSpPr/>
          <p:nvPr/>
        </p:nvSpPr>
        <p:spPr>
          <a:xfrm>
            <a:off x="1398814" y="5536566"/>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Drift </a:t>
            </a:r>
            <a:r>
              <a:rPr lang="en-US" sz="2400" dirty="0">
                <a:solidFill>
                  <a:srgbClr val="2B2B2B"/>
                </a:solidFill>
                <a:latin typeface="Arial" pitchFamily="34" charset="0"/>
                <a:ea typeface="Arial" pitchFamily="34" charset="-122"/>
                <a:cs typeface="Arial" pitchFamily="34" charset="-120"/>
              </a:rPr>
              <a:t>— performance declines as typologies change, and is only identified after an incident.</a:t>
            </a:r>
            <a:endParaRPr lang="en-US" sz="2400" dirty="0"/>
          </a:p>
        </p:txBody>
      </p:sp>
      <p:sp>
        <p:nvSpPr>
          <p:cNvPr id="9" name="Text 7">
            <a:extLst>
              <a:ext uri="{FF2B5EF4-FFF2-40B4-BE49-F238E27FC236}">
                <a16:creationId xmlns:a16="http://schemas.microsoft.com/office/drawing/2014/main" id="{2E6964CE-DA38-A48A-7326-4B9897AA55C4}"/>
              </a:ext>
            </a:extLst>
          </p:cNvPr>
          <p:cNvSpPr/>
          <p:nvPr/>
        </p:nvSpPr>
        <p:spPr>
          <a:xfrm>
            <a:off x="1398814" y="6505905"/>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Hallucination </a:t>
            </a:r>
            <a:r>
              <a:rPr lang="en-US" sz="2400" dirty="0">
                <a:solidFill>
                  <a:srgbClr val="2B2B2B"/>
                </a:solidFill>
                <a:latin typeface="Arial" pitchFamily="34" charset="0"/>
                <a:ea typeface="Arial" pitchFamily="34" charset="-122"/>
                <a:cs typeface="Arial" pitchFamily="34" charset="-120"/>
              </a:rPr>
              <a:t>— fabricated figures or citations, presented fluently. Figures come from source data, never the model.</a:t>
            </a:r>
            <a:endParaRPr lang="en-US" sz="2400" dirty="0"/>
          </a:p>
        </p:txBody>
      </p:sp>
      <p:sp>
        <p:nvSpPr>
          <p:cNvPr id="10" name="Text 8">
            <a:extLst>
              <a:ext uri="{FF2B5EF4-FFF2-40B4-BE49-F238E27FC236}">
                <a16:creationId xmlns:a16="http://schemas.microsoft.com/office/drawing/2014/main" id="{39FC21E3-40B8-CB3A-6FF4-F9D40A2CAAF2}"/>
              </a:ext>
            </a:extLst>
          </p:cNvPr>
          <p:cNvSpPr/>
          <p:nvPr/>
        </p:nvSpPr>
        <p:spPr>
          <a:xfrm>
            <a:off x="9486901" y="2542750"/>
            <a:ext cx="7966330" cy="834288"/>
          </a:xfrm>
          <a:prstGeom prst="rect">
            <a:avLst/>
          </a:prstGeom>
          <a:noFill/>
          <a:ln/>
        </p:spPr>
        <p:txBody>
          <a:bodyPr wrap="square" lIns="25400" tIns="25400" rIns="25400" bIns="25400" rtlCol="0" anchor="t">
            <a:normAutofit fontScale="92500" lnSpcReduction="10000"/>
          </a:bodyPr>
          <a:lstStyle/>
          <a:p>
            <a:pPr marL="0" indent="0" algn="l">
              <a:lnSpc>
                <a:spcPct val="96250"/>
              </a:lnSpc>
              <a:buNone/>
            </a:pPr>
            <a:r>
              <a:rPr lang="en-US" sz="3100" b="1" kern="0" spc="-29" dirty="0">
                <a:solidFill>
                  <a:srgbClr val="000000"/>
                </a:solidFill>
                <a:latin typeface="Arial" pitchFamily="34" charset="0"/>
                <a:ea typeface="Arial" pitchFamily="34" charset="-122"/>
                <a:cs typeface="Arial" pitchFamily="34" charset="-120"/>
              </a:rPr>
              <a:t>Key documents change the day the board says yes</a:t>
            </a:r>
            <a:endParaRPr lang="en-US" sz="3100" dirty="0"/>
          </a:p>
        </p:txBody>
      </p:sp>
      <p:sp>
        <p:nvSpPr>
          <p:cNvPr id="11" name="Text 9">
            <a:extLst>
              <a:ext uri="{FF2B5EF4-FFF2-40B4-BE49-F238E27FC236}">
                <a16:creationId xmlns:a16="http://schemas.microsoft.com/office/drawing/2014/main" id="{D8EFCE17-C5E7-EEBE-2089-397BA33DAB94}"/>
              </a:ext>
            </a:extLst>
          </p:cNvPr>
          <p:cNvSpPr/>
          <p:nvPr/>
        </p:nvSpPr>
        <p:spPr>
          <a:xfrm>
            <a:off x="9486901" y="3548488"/>
            <a:ext cx="8507731" cy="424798"/>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dirty="0">
                <a:solidFill>
                  <a:srgbClr val="3D3D3D"/>
                </a:solidFill>
                <a:latin typeface="Arial" pitchFamily="34" charset="0"/>
                <a:ea typeface="Arial" pitchFamily="34" charset="-122"/>
                <a:cs typeface="Arial" pitchFamily="34" charset="-120"/>
              </a:rPr>
              <a:t>Each one is something a supervisor can ask to see.</a:t>
            </a:r>
            <a:endParaRPr lang="en-US" sz="2400" dirty="0"/>
          </a:p>
        </p:txBody>
      </p:sp>
      <p:sp>
        <p:nvSpPr>
          <p:cNvPr id="12" name="Shape 10">
            <a:extLst>
              <a:ext uri="{FF2B5EF4-FFF2-40B4-BE49-F238E27FC236}">
                <a16:creationId xmlns:a16="http://schemas.microsoft.com/office/drawing/2014/main" id="{DDFC2228-66B1-4E2D-1AE9-221A7DF0A8AD}"/>
              </a:ext>
            </a:extLst>
          </p:cNvPr>
          <p:cNvSpPr/>
          <p:nvPr/>
        </p:nvSpPr>
        <p:spPr>
          <a:xfrm flipH="1">
            <a:off x="9441182" y="4182836"/>
            <a:ext cx="45719" cy="4022102"/>
          </a:xfrm>
          <a:prstGeom prst="rect">
            <a:avLst/>
          </a:prstGeom>
          <a:solidFill>
            <a:srgbClr val="F39200"/>
          </a:solidFill>
          <a:ln/>
        </p:spPr>
        <p:txBody>
          <a:bodyPr/>
          <a:lstStyle/>
          <a:p>
            <a:endParaRPr lang="en-GB"/>
          </a:p>
        </p:txBody>
      </p:sp>
      <p:sp>
        <p:nvSpPr>
          <p:cNvPr id="13" name="Text 11">
            <a:extLst>
              <a:ext uri="{FF2B5EF4-FFF2-40B4-BE49-F238E27FC236}">
                <a16:creationId xmlns:a16="http://schemas.microsoft.com/office/drawing/2014/main" id="{26CDE375-6A7B-5A1F-7925-9C1B67597011}"/>
              </a:ext>
            </a:extLst>
          </p:cNvPr>
          <p:cNvSpPr/>
          <p:nvPr/>
        </p:nvSpPr>
        <p:spPr>
          <a:xfrm>
            <a:off x="9818915" y="4182836"/>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Business risk assessment </a:t>
            </a:r>
            <a:r>
              <a:rPr lang="en-US" sz="2400" dirty="0">
                <a:solidFill>
                  <a:srgbClr val="2B2B2B"/>
                </a:solidFill>
                <a:latin typeface="Arial" pitchFamily="34" charset="0"/>
                <a:ea typeface="Arial" pitchFamily="34" charset="-122"/>
                <a:cs typeface="Arial" pitchFamily="34" charset="-120"/>
              </a:rPr>
              <a:t>— amended to include the risks the tool presents or affects.</a:t>
            </a:r>
            <a:endParaRPr lang="en-US" sz="2400" dirty="0"/>
          </a:p>
        </p:txBody>
      </p:sp>
      <p:sp>
        <p:nvSpPr>
          <p:cNvPr id="14" name="Text 12">
            <a:extLst>
              <a:ext uri="{FF2B5EF4-FFF2-40B4-BE49-F238E27FC236}">
                <a16:creationId xmlns:a16="http://schemas.microsoft.com/office/drawing/2014/main" id="{ECBDDCE1-315D-E8F3-0AB7-B29997913706}"/>
              </a:ext>
            </a:extLst>
          </p:cNvPr>
          <p:cNvSpPr/>
          <p:nvPr/>
        </p:nvSpPr>
        <p:spPr>
          <a:xfrm>
            <a:off x="9818915" y="5152175"/>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Compliance monitoring programme </a:t>
            </a:r>
            <a:r>
              <a:rPr lang="en-US" sz="2400" dirty="0">
                <a:solidFill>
                  <a:srgbClr val="2B2B2B"/>
                </a:solidFill>
                <a:latin typeface="Arial" pitchFamily="34" charset="0"/>
                <a:ea typeface="Arial" pitchFamily="34" charset="-122"/>
                <a:cs typeface="Arial" pitchFamily="34" charset="-120"/>
              </a:rPr>
              <a:t>— amended so testing is scheduled, not reactive.</a:t>
            </a:r>
            <a:endParaRPr lang="en-US" sz="2400" dirty="0"/>
          </a:p>
        </p:txBody>
      </p:sp>
      <p:sp>
        <p:nvSpPr>
          <p:cNvPr id="15" name="Text 13">
            <a:extLst>
              <a:ext uri="{FF2B5EF4-FFF2-40B4-BE49-F238E27FC236}">
                <a16:creationId xmlns:a16="http://schemas.microsoft.com/office/drawing/2014/main" id="{860FDB27-DF83-110A-A829-C232CA1860EE}"/>
              </a:ext>
            </a:extLst>
          </p:cNvPr>
          <p:cNvSpPr/>
          <p:nvPr/>
        </p:nvSpPr>
        <p:spPr>
          <a:xfrm>
            <a:off x="9818915" y="6121514"/>
            <a:ext cx="8142515" cy="430241"/>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Terms of business </a:t>
            </a:r>
            <a:r>
              <a:rPr lang="en-US" sz="2400" dirty="0">
                <a:solidFill>
                  <a:srgbClr val="2B2B2B"/>
                </a:solidFill>
                <a:latin typeface="Arial" pitchFamily="34" charset="0"/>
                <a:ea typeface="Arial" pitchFamily="34" charset="-122"/>
                <a:cs typeface="Arial" pitchFamily="34" charset="-120"/>
              </a:rPr>
              <a:t>— revised to disclose AI use in client work.</a:t>
            </a:r>
            <a:endParaRPr lang="en-US" sz="2400" dirty="0"/>
          </a:p>
        </p:txBody>
      </p:sp>
      <p:sp>
        <p:nvSpPr>
          <p:cNvPr id="16" name="Text 14">
            <a:extLst>
              <a:ext uri="{FF2B5EF4-FFF2-40B4-BE49-F238E27FC236}">
                <a16:creationId xmlns:a16="http://schemas.microsoft.com/office/drawing/2014/main" id="{A8A40463-64DE-89E3-92D8-59BA8B60C751}"/>
              </a:ext>
            </a:extLst>
          </p:cNvPr>
          <p:cNvSpPr/>
          <p:nvPr/>
        </p:nvSpPr>
        <p:spPr>
          <a:xfrm>
            <a:off x="9818915" y="6704155"/>
            <a:ext cx="8142515" cy="430241"/>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AI Policy and register </a:t>
            </a:r>
            <a:r>
              <a:rPr lang="en-US" sz="2400" dirty="0">
                <a:solidFill>
                  <a:srgbClr val="2B2B2B"/>
                </a:solidFill>
                <a:latin typeface="Arial" pitchFamily="34" charset="0"/>
                <a:ea typeface="Arial" pitchFamily="34" charset="-122"/>
                <a:cs typeface="Arial" pitchFamily="34" charset="-120"/>
              </a:rPr>
              <a:t>— adopted, populated, owners named.</a:t>
            </a:r>
            <a:endParaRPr lang="en-US" sz="2400" dirty="0"/>
          </a:p>
        </p:txBody>
      </p:sp>
      <p:sp>
        <p:nvSpPr>
          <p:cNvPr id="17" name="Shape 15">
            <a:extLst>
              <a:ext uri="{FF2B5EF4-FFF2-40B4-BE49-F238E27FC236}">
                <a16:creationId xmlns:a16="http://schemas.microsoft.com/office/drawing/2014/main" id="{78A956AF-DB4A-CB54-7D8B-844BC08F3DF6}"/>
              </a:ext>
            </a:extLst>
          </p:cNvPr>
          <p:cNvSpPr/>
          <p:nvPr/>
        </p:nvSpPr>
        <p:spPr>
          <a:xfrm>
            <a:off x="0" y="9458326"/>
            <a:ext cx="18288001" cy="28575"/>
          </a:xfrm>
          <a:prstGeom prst="rect">
            <a:avLst/>
          </a:prstGeom>
          <a:solidFill>
            <a:srgbClr val="F39200"/>
          </a:solidFill>
          <a:ln/>
        </p:spPr>
        <p:txBody>
          <a:bodyPr/>
          <a:lstStyle/>
          <a:p>
            <a:endParaRPr lang="en-GB"/>
          </a:p>
        </p:txBody>
      </p:sp>
      <p:sp>
        <p:nvSpPr>
          <p:cNvPr id="18" name="Text 16">
            <a:extLst>
              <a:ext uri="{FF2B5EF4-FFF2-40B4-BE49-F238E27FC236}">
                <a16:creationId xmlns:a16="http://schemas.microsoft.com/office/drawing/2014/main" id="{15C1357D-D88A-B018-A3AB-713E8BB13FA8}"/>
              </a:ext>
            </a:extLst>
          </p:cNvPr>
          <p:cNvSpPr/>
          <p:nvPr/>
        </p:nvSpPr>
        <p:spPr>
          <a:xfrm>
            <a:off x="1066800" y="9715501"/>
            <a:ext cx="3495930"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Applying the JFSC's AI guidance</a:t>
            </a:r>
            <a:endParaRPr lang="en-US" sz="2200" dirty="0"/>
          </a:p>
        </p:txBody>
      </p:sp>
      <p:sp>
        <p:nvSpPr>
          <p:cNvPr id="19" name="Text 17">
            <a:extLst>
              <a:ext uri="{FF2B5EF4-FFF2-40B4-BE49-F238E27FC236}">
                <a16:creationId xmlns:a16="http://schemas.microsoft.com/office/drawing/2014/main" id="{7F615C44-2FBC-D677-D9AD-D99F0EB694BA}"/>
              </a:ext>
            </a:extLst>
          </p:cNvPr>
          <p:cNvSpPr/>
          <p:nvPr/>
        </p:nvSpPr>
        <p:spPr>
          <a:xfrm>
            <a:off x="17036144" y="9715501"/>
            <a:ext cx="261257" cy="381000"/>
          </a:xfrm>
          <a:prstGeom prst="rect">
            <a:avLst/>
          </a:prstGeom>
          <a:noFill/>
          <a:ln/>
        </p:spPr>
        <p:txBody>
          <a:bodyPr wrap="square" lIns="25400" tIns="25400" rIns="25400" bIns="25400" rtlCol="0" anchor="t">
            <a:normAutofit fontScale="6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15</a:t>
            </a:r>
            <a:endParaRPr lang="en-US" sz="2200" dirty="0"/>
          </a:p>
        </p:txBody>
      </p:sp>
      <p:sp>
        <p:nvSpPr>
          <p:cNvPr id="20" name="Text 7">
            <a:extLst>
              <a:ext uri="{FF2B5EF4-FFF2-40B4-BE49-F238E27FC236}">
                <a16:creationId xmlns:a16="http://schemas.microsoft.com/office/drawing/2014/main" id="{060820D9-28FC-B176-1FFA-417CA16E46AF}"/>
              </a:ext>
            </a:extLst>
          </p:cNvPr>
          <p:cNvSpPr/>
          <p:nvPr/>
        </p:nvSpPr>
        <p:spPr>
          <a:xfrm>
            <a:off x="1387438" y="7463528"/>
            <a:ext cx="7624355" cy="816939"/>
          </a:xfrm>
          <a:prstGeom prst="rect">
            <a:avLst/>
          </a:prstGeom>
          <a:noFill/>
          <a:ln/>
        </p:spPr>
        <p:txBody>
          <a:bodyPr wrap="square" lIns="25400" tIns="25400" rIns="25400" bIns="25400" rtlCol="0" anchor="t">
            <a:normAutofit fontScale="92500" lnSpcReduction="100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People </a:t>
            </a:r>
            <a:r>
              <a:rPr lang="en-US" sz="2400" dirty="0">
                <a:solidFill>
                  <a:srgbClr val="2B2B2B"/>
                </a:solidFill>
                <a:latin typeface="Arial" pitchFamily="34" charset="0"/>
                <a:ea typeface="Arial" pitchFamily="34" charset="-122"/>
                <a:cs typeface="Arial" pitchFamily="34" charset="-120"/>
              </a:rPr>
              <a:t>— colleagues using approved AI or using AI for unapproved purposes.</a:t>
            </a:r>
            <a:endParaRPr lang="en-US" sz="2400" dirty="0"/>
          </a:p>
        </p:txBody>
      </p:sp>
      <p:sp>
        <p:nvSpPr>
          <p:cNvPr id="21" name="Text 14">
            <a:extLst>
              <a:ext uri="{FF2B5EF4-FFF2-40B4-BE49-F238E27FC236}">
                <a16:creationId xmlns:a16="http://schemas.microsoft.com/office/drawing/2014/main" id="{44FB4748-2E56-0401-ABA5-6106B8CA9429}"/>
              </a:ext>
            </a:extLst>
          </p:cNvPr>
          <p:cNvSpPr/>
          <p:nvPr/>
        </p:nvSpPr>
        <p:spPr>
          <a:xfrm>
            <a:off x="9821188" y="7334228"/>
            <a:ext cx="8142515" cy="1097609"/>
          </a:xfrm>
          <a:prstGeom prst="rect">
            <a:avLst/>
          </a:prstGeom>
          <a:noFill/>
          <a:ln/>
        </p:spPr>
        <p:txBody>
          <a:bodyPr wrap="square" lIns="25400" tIns="25400" rIns="25400" bIns="25400" rtlCol="0" anchor="t">
            <a:normAutofit fontScale="92500"/>
          </a:bodyPr>
          <a:lstStyle/>
          <a:p>
            <a:pPr marL="0" indent="0" algn="l">
              <a:lnSpc>
                <a:spcPct val="126875"/>
              </a:lnSpc>
              <a:buNone/>
            </a:pPr>
            <a:r>
              <a:rPr lang="en-US" sz="2400" b="1" dirty="0">
                <a:solidFill>
                  <a:srgbClr val="000000"/>
                </a:solidFill>
                <a:latin typeface="Arial" pitchFamily="34" charset="0"/>
                <a:ea typeface="Arial" pitchFamily="34" charset="-122"/>
                <a:cs typeface="Arial" pitchFamily="34" charset="-120"/>
              </a:rPr>
              <a:t>Governance </a:t>
            </a:r>
            <a:r>
              <a:rPr lang="en-US" sz="2400" dirty="0">
                <a:solidFill>
                  <a:srgbClr val="2B2B2B"/>
                </a:solidFill>
                <a:latin typeface="Arial" pitchFamily="34" charset="0"/>
                <a:ea typeface="Arial" pitchFamily="34" charset="-122"/>
                <a:cs typeface="Arial" pitchFamily="34" charset="-120"/>
              </a:rPr>
              <a:t>— documentation considered by the board in approving AI and the record of their deliberations and decision</a:t>
            </a:r>
            <a:endParaRPr lang="en-US" sz="2400" dirty="0"/>
          </a:p>
        </p:txBody>
      </p:sp>
    </p:spTree>
    <p:extLst>
      <p:ext uri="{BB962C8B-B14F-4D97-AF65-F5344CB8AC3E}">
        <p14:creationId xmlns:p14="http://schemas.microsoft.com/office/powerpoint/2010/main" val="3447820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702737F-2D7B-9AE7-002B-24469390C067}"/>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C53952D-6F78-FFA6-0300-59E0E4895016}"/>
              </a:ext>
            </a:extLst>
          </p:cNvPr>
          <p:cNvPicPr>
            <a:picLocks noChangeAspect="1"/>
          </p:cNvPicPr>
          <p:nvPr/>
        </p:nvPicPr>
        <p:blipFill>
          <a:blip r:embed="rId3">
            <a:alphaModFix amt="6000"/>
          </a:blip>
          <a:stretch>
            <a:fillRect/>
          </a:stretch>
        </p:blipFill>
        <p:spPr>
          <a:xfrm>
            <a:off x="12431061" y="1300163"/>
            <a:ext cx="7190440" cy="6858001"/>
          </a:xfrm>
          <a:prstGeom prst="rect">
            <a:avLst/>
          </a:prstGeom>
        </p:spPr>
      </p:pic>
      <p:pic>
        <p:nvPicPr>
          <p:cNvPr id="3" name="Image 1" descr="preencoded.png">
            <a:extLst>
              <a:ext uri="{FF2B5EF4-FFF2-40B4-BE49-F238E27FC236}">
                <a16:creationId xmlns:a16="http://schemas.microsoft.com/office/drawing/2014/main" id="{F2CCFF8E-884C-FB0F-0A17-07A78537AF6D}"/>
              </a:ext>
            </a:extLst>
          </p:cNvPr>
          <p:cNvPicPr>
            <a:picLocks noChangeAspect="1"/>
          </p:cNvPicPr>
          <p:nvPr/>
        </p:nvPicPr>
        <p:blipFill>
          <a:blip r:embed="rId4"/>
          <a:stretch>
            <a:fillRect/>
          </a:stretch>
        </p:blipFill>
        <p:spPr>
          <a:xfrm>
            <a:off x="1066800" y="914400"/>
            <a:ext cx="2478711" cy="514350"/>
          </a:xfrm>
          <a:prstGeom prst="rect">
            <a:avLst/>
          </a:prstGeom>
        </p:spPr>
      </p:pic>
      <p:sp>
        <p:nvSpPr>
          <p:cNvPr id="5" name="Text 1">
            <a:extLst>
              <a:ext uri="{FF2B5EF4-FFF2-40B4-BE49-F238E27FC236}">
                <a16:creationId xmlns:a16="http://schemas.microsoft.com/office/drawing/2014/main" id="{E3D89EFE-07F3-4DFC-BEB0-78A06C490672}"/>
              </a:ext>
            </a:extLst>
          </p:cNvPr>
          <p:cNvSpPr/>
          <p:nvPr/>
        </p:nvSpPr>
        <p:spPr>
          <a:xfrm>
            <a:off x="1066800" y="5641692"/>
            <a:ext cx="13342620" cy="2136492"/>
          </a:xfrm>
          <a:prstGeom prst="rect">
            <a:avLst/>
          </a:prstGeom>
          <a:noFill/>
          <a:ln/>
        </p:spPr>
        <p:txBody>
          <a:bodyPr wrap="square" lIns="25400" tIns="25400" rIns="25400" bIns="25400" rtlCol="0" anchor="t">
            <a:normAutofit/>
          </a:bodyPr>
          <a:lstStyle/>
          <a:p>
            <a:pPr>
              <a:lnSpc>
                <a:spcPct val="88839"/>
              </a:lnSpc>
            </a:pPr>
            <a:r>
              <a:rPr lang="en-GB" sz="6400" b="1" dirty="0">
                <a:solidFill>
                  <a:srgbClr val="FFFFFF"/>
                </a:solidFill>
              </a:rPr>
              <a:t>Compliance in the Age of AI</a:t>
            </a:r>
            <a:r>
              <a:rPr lang="en-US" sz="6400" b="1" kern="0" spc="-162" dirty="0">
                <a:solidFill>
                  <a:srgbClr val="FFFFFF"/>
                </a:solidFill>
                <a:latin typeface="Arial" pitchFamily="34" charset="0"/>
                <a:ea typeface="Arial" pitchFamily="34" charset="-122"/>
                <a:cs typeface="Arial" pitchFamily="34" charset="-120"/>
              </a:rPr>
              <a:t>.</a:t>
            </a:r>
            <a:endParaRPr lang="en-US" sz="6400" dirty="0"/>
          </a:p>
        </p:txBody>
      </p:sp>
      <p:sp>
        <p:nvSpPr>
          <p:cNvPr id="6" name="Text 2">
            <a:extLst>
              <a:ext uri="{FF2B5EF4-FFF2-40B4-BE49-F238E27FC236}">
                <a16:creationId xmlns:a16="http://schemas.microsoft.com/office/drawing/2014/main" id="{D8F9E80A-0F93-7E6A-90FD-DF4C9BA90FA6}"/>
              </a:ext>
            </a:extLst>
          </p:cNvPr>
          <p:cNvSpPr/>
          <p:nvPr/>
        </p:nvSpPr>
        <p:spPr>
          <a:xfrm>
            <a:off x="1066800" y="8082983"/>
            <a:ext cx="10988040" cy="1032442"/>
          </a:xfrm>
          <a:prstGeom prst="rect">
            <a:avLst/>
          </a:prstGeom>
          <a:noFill/>
          <a:ln/>
        </p:spPr>
        <p:txBody>
          <a:bodyPr wrap="square" lIns="25400" tIns="25400" rIns="25400" bIns="25400" rtlCol="0" anchor="t">
            <a:normAutofit/>
          </a:bodyPr>
          <a:lstStyle/>
          <a:p>
            <a:pPr>
              <a:lnSpc>
                <a:spcPct val="126875"/>
              </a:lnSpc>
            </a:pPr>
            <a:r>
              <a:rPr lang="en-GB" sz="3050" b="1" dirty="0">
                <a:solidFill>
                  <a:srgbClr val="F4940B"/>
                </a:solidFill>
              </a:rPr>
              <a:t>Choices, Controls and the Human Element</a:t>
            </a:r>
          </a:p>
        </p:txBody>
      </p:sp>
      <p:sp>
        <p:nvSpPr>
          <p:cNvPr id="7" name="Shape 3">
            <a:extLst>
              <a:ext uri="{FF2B5EF4-FFF2-40B4-BE49-F238E27FC236}">
                <a16:creationId xmlns:a16="http://schemas.microsoft.com/office/drawing/2014/main" id="{7BA87E8E-5EC3-99D6-6D67-2460C10B7724}"/>
              </a:ext>
            </a:extLst>
          </p:cNvPr>
          <p:cNvSpPr/>
          <p:nvPr/>
        </p:nvSpPr>
        <p:spPr>
          <a:xfrm>
            <a:off x="0" y="9458326"/>
            <a:ext cx="18288001" cy="28575"/>
          </a:xfrm>
          <a:prstGeom prst="rect">
            <a:avLst/>
          </a:prstGeom>
          <a:solidFill>
            <a:srgbClr val="F39200"/>
          </a:solidFill>
          <a:ln/>
        </p:spPr>
        <p:txBody>
          <a:bodyPr/>
          <a:lstStyle/>
          <a:p>
            <a:endParaRPr lang="en-GB"/>
          </a:p>
        </p:txBody>
      </p:sp>
      <p:sp>
        <p:nvSpPr>
          <p:cNvPr id="8" name="Text 4">
            <a:extLst>
              <a:ext uri="{FF2B5EF4-FFF2-40B4-BE49-F238E27FC236}">
                <a16:creationId xmlns:a16="http://schemas.microsoft.com/office/drawing/2014/main" id="{DF524928-9DEC-BDDC-7DB6-FFCC80A736BD}"/>
              </a:ext>
            </a:extLst>
          </p:cNvPr>
          <p:cNvSpPr/>
          <p:nvPr/>
        </p:nvSpPr>
        <p:spPr>
          <a:xfrm>
            <a:off x="1066800" y="9715501"/>
            <a:ext cx="3311171"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Cyan Regulatory · Altair Group</a:t>
            </a:r>
            <a:endParaRPr lang="en-US" sz="2200" dirty="0"/>
          </a:p>
        </p:txBody>
      </p:sp>
      <p:sp>
        <p:nvSpPr>
          <p:cNvPr id="9" name="Text 5">
            <a:extLst>
              <a:ext uri="{FF2B5EF4-FFF2-40B4-BE49-F238E27FC236}">
                <a16:creationId xmlns:a16="http://schemas.microsoft.com/office/drawing/2014/main" id="{C4116EAC-B653-EA66-CF0E-38AF06E781D5}"/>
              </a:ext>
            </a:extLst>
          </p:cNvPr>
          <p:cNvSpPr/>
          <p:nvPr/>
        </p:nvSpPr>
        <p:spPr>
          <a:xfrm>
            <a:off x="15619895" y="9715501"/>
            <a:ext cx="1761436"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St. Helier, Jersey</a:t>
            </a:r>
            <a:endParaRPr lang="en-US" sz="2200" dirty="0"/>
          </a:p>
        </p:txBody>
      </p:sp>
    </p:spTree>
    <p:extLst>
      <p:ext uri="{BB962C8B-B14F-4D97-AF65-F5344CB8AC3E}">
        <p14:creationId xmlns:p14="http://schemas.microsoft.com/office/powerpoint/2010/main" val="1919713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132320" cy="10287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pic>
        <p:nvPicPr>
          <p:cNvPr id="3" name="Picture 2" descr="star.png"/>
          <p:cNvPicPr>
            <a:picLocks noChangeAspect="1"/>
          </p:cNvPicPr>
          <p:nvPr/>
        </p:nvPicPr>
        <p:blipFill>
          <a:blip r:embed="rId2"/>
          <a:stretch>
            <a:fillRect/>
          </a:stretch>
        </p:blipFill>
        <p:spPr>
          <a:xfrm>
            <a:off x="1851660" y="3497580"/>
            <a:ext cx="3287508" cy="3154680"/>
          </a:xfrm>
          <a:prstGeom prst="rect">
            <a:avLst/>
          </a:prstGeom>
        </p:spPr>
      </p:pic>
      <p:sp>
        <p:nvSpPr>
          <p:cNvPr id="4" name="TextBox 3"/>
          <p:cNvSpPr txBox="1"/>
          <p:nvPr/>
        </p:nvSpPr>
        <p:spPr>
          <a:xfrm>
            <a:off x="960120" y="1165860"/>
            <a:ext cx="5486400" cy="461665"/>
          </a:xfrm>
          <a:prstGeom prst="rect">
            <a:avLst/>
          </a:prstGeom>
          <a:noFill/>
        </p:spPr>
        <p:txBody>
          <a:bodyPr wrap="square" lIns="0" tIns="0" rIns="0" bIns="0" anchor="t">
            <a:spAutoFit/>
          </a:bodyPr>
          <a:lstStyle/>
          <a:p>
            <a:pPr algn="l"/>
            <a:r>
              <a:rPr sz="3450" b="1">
                <a:solidFill>
                  <a:srgbClr val="F39200"/>
                </a:solidFill>
                <a:latin typeface="Arial"/>
              </a:rPr>
              <a:t>The one principle</a:t>
            </a:r>
          </a:p>
        </p:txBody>
      </p:sp>
      <p:sp>
        <p:nvSpPr>
          <p:cNvPr id="5" name="TextBox 4"/>
          <p:cNvSpPr txBox="1"/>
          <p:nvPr/>
        </p:nvSpPr>
        <p:spPr>
          <a:xfrm>
            <a:off x="8092440" y="2606040"/>
            <a:ext cx="9326880" cy="1015663"/>
          </a:xfrm>
          <a:prstGeom prst="rect">
            <a:avLst/>
          </a:prstGeom>
          <a:noFill/>
        </p:spPr>
        <p:txBody>
          <a:bodyPr wrap="square" lIns="0" tIns="0" rIns="0" bIns="0" anchor="t">
            <a:spAutoFit/>
          </a:bodyPr>
          <a:lstStyle/>
          <a:p>
            <a:pPr algn="l"/>
            <a:r>
              <a:rPr sz="6800" b="1">
                <a:solidFill>
                  <a:srgbClr val="000000"/>
                </a:solidFill>
                <a:latin typeface="Arial"/>
              </a:rPr>
              <a:t>It doesn't reason.</a:t>
            </a:r>
          </a:p>
        </p:txBody>
      </p:sp>
      <p:sp>
        <p:nvSpPr>
          <p:cNvPr id="6" name="Rectangle 5"/>
          <p:cNvSpPr/>
          <p:nvPr/>
        </p:nvSpPr>
        <p:spPr>
          <a:xfrm>
            <a:off x="8092440" y="4732020"/>
            <a:ext cx="123444" cy="212598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7" name="TextBox 6"/>
          <p:cNvSpPr txBox="1"/>
          <p:nvPr/>
        </p:nvSpPr>
        <p:spPr>
          <a:xfrm>
            <a:off x="8572500" y="4732020"/>
            <a:ext cx="8641080" cy="1288366"/>
          </a:xfrm>
          <a:prstGeom prst="rect">
            <a:avLst/>
          </a:prstGeom>
          <a:noFill/>
        </p:spPr>
        <p:txBody>
          <a:bodyPr wrap="square" lIns="0" tIns="0" rIns="0" bIns="0" anchor="t">
            <a:spAutoFit/>
          </a:bodyPr>
          <a:lstStyle/>
          <a:p>
            <a:pPr algn="l">
              <a:lnSpc>
                <a:spcPct val="115000"/>
              </a:lnSpc>
            </a:pPr>
            <a:r>
              <a:rPr sz="4150" b="1">
                <a:solidFill>
                  <a:srgbClr val="000000"/>
                </a:solidFill>
                <a:latin typeface="Arial"/>
              </a:rPr>
              <a:t>Treat every output as a draft.</a:t>
            </a:r>
          </a:p>
          <a:p>
            <a:pPr algn="l">
              <a:lnSpc>
                <a:spcPct val="115000"/>
              </a:lnSpc>
            </a:pPr>
            <a:r>
              <a:rPr sz="4150" b="1">
                <a:solidFill>
                  <a:srgbClr val="F39200"/>
                </a:solidFill>
                <a:latin typeface="Arial"/>
              </a:rPr>
              <a:t>Never an authority.</a:t>
            </a:r>
          </a:p>
        </p:txBody>
      </p:sp>
      <p:sp>
        <p:nvSpPr>
          <p:cNvPr id="8" name="TextBox 7"/>
          <p:cNvSpPr txBox="1"/>
          <p:nvPr/>
        </p:nvSpPr>
        <p:spPr>
          <a:xfrm>
            <a:off x="8572500" y="7269481"/>
            <a:ext cx="8503920" cy="346249"/>
          </a:xfrm>
          <a:prstGeom prst="rect">
            <a:avLst/>
          </a:prstGeom>
          <a:noFill/>
        </p:spPr>
        <p:txBody>
          <a:bodyPr wrap="square" lIns="0" tIns="0" rIns="0" bIns="0" anchor="t">
            <a:spAutoFit/>
          </a:bodyPr>
          <a:lstStyle/>
          <a:p>
            <a:pPr algn="l"/>
            <a:r>
              <a:rPr sz="2800">
                <a:solidFill>
                  <a:srgbClr val="6E6E6E"/>
                </a:solidFill>
                <a:latin typeface="Arial"/>
              </a:rPr>
              <a:t>Human-in-the-loop isn't optional. It's compliance.</a:t>
            </a:r>
          </a:p>
        </p:txBody>
      </p:sp>
    </p:spTree>
    <p:extLst>
      <p:ext uri="{BB962C8B-B14F-4D97-AF65-F5344CB8AC3E}">
        <p14:creationId xmlns:p14="http://schemas.microsoft.com/office/powerpoint/2010/main" val="843563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8428" y="685800"/>
            <a:ext cx="987552" cy="987552"/>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FFFFFF"/>
                </a:solidFill>
                <a:latin typeface="Arial"/>
              </a:rPr>
              <a:t>1</a:t>
            </a:r>
          </a:p>
        </p:txBody>
      </p:sp>
      <p:sp>
        <p:nvSpPr>
          <p:cNvPr id="3" name="TextBox 2"/>
          <p:cNvSpPr txBox="1"/>
          <p:nvPr/>
        </p:nvSpPr>
        <p:spPr>
          <a:xfrm>
            <a:off x="2331720" y="805895"/>
            <a:ext cx="14401800" cy="692497"/>
          </a:xfrm>
          <a:prstGeom prst="rect">
            <a:avLst/>
          </a:prstGeom>
          <a:noFill/>
        </p:spPr>
        <p:txBody>
          <a:bodyPr wrap="square" lIns="0" tIns="0" rIns="0" bIns="0" anchor="ctr">
            <a:spAutoFit/>
          </a:bodyPr>
          <a:lstStyle/>
          <a:p>
            <a:pPr algn="l"/>
            <a:r>
              <a:rPr sz="4700" b="1">
                <a:solidFill>
                  <a:srgbClr val="000000"/>
                </a:solidFill>
                <a:latin typeface="Arial"/>
              </a:rPr>
              <a:t>Where to draw the line</a:t>
            </a:r>
          </a:p>
        </p:txBody>
      </p:sp>
      <p:sp>
        <p:nvSpPr>
          <p:cNvPr id="4" name="TextBox 3"/>
          <p:cNvSpPr txBox="1"/>
          <p:nvPr/>
        </p:nvSpPr>
        <p:spPr>
          <a:xfrm>
            <a:off x="1138428" y="1755648"/>
            <a:ext cx="14401800" cy="361637"/>
          </a:xfrm>
          <a:prstGeom prst="rect">
            <a:avLst/>
          </a:prstGeom>
          <a:noFill/>
        </p:spPr>
        <p:txBody>
          <a:bodyPr wrap="square" lIns="0" tIns="0" rIns="0" bIns="0" anchor="t">
            <a:spAutoFit/>
          </a:bodyPr>
          <a:lstStyle/>
          <a:p>
            <a:pPr algn="l"/>
            <a:r>
              <a:rPr sz="2350" i="1" dirty="0">
                <a:solidFill>
                  <a:srgbClr val="6E6E6E"/>
                </a:solidFill>
                <a:latin typeface="Arial"/>
              </a:rPr>
              <a:t>Decide this before you onboard a system or write a</a:t>
            </a:r>
            <a:r>
              <a:rPr lang="en-GB" sz="2350" i="1" dirty="0">
                <a:solidFill>
                  <a:srgbClr val="6E6E6E"/>
                </a:solidFill>
                <a:latin typeface="Arial"/>
              </a:rPr>
              <a:t>n AI</a:t>
            </a:r>
            <a:r>
              <a:rPr sz="2350" i="1" dirty="0">
                <a:solidFill>
                  <a:srgbClr val="6E6E6E"/>
                </a:solidFill>
                <a:latin typeface="Arial"/>
              </a:rPr>
              <a:t> policy — not after.</a:t>
            </a:r>
          </a:p>
        </p:txBody>
      </p:sp>
      <p:sp>
        <p:nvSpPr>
          <p:cNvPr id="5" name="Rectangle 4"/>
          <p:cNvSpPr/>
          <p:nvPr/>
        </p:nvSpPr>
        <p:spPr>
          <a:xfrm>
            <a:off x="1138428" y="2674620"/>
            <a:ext cx="4965192" cy="624078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6" name="Rectangle 5"/>
          <p:cNvSpPr/>
          <p:nvPr/>
        </p:nvSpPr>
        <p:spPr>
          <a:xfrm>
            <a:off x="1138428" y="2674620"/>
            <a:ext cx="4965192" cy="137160"/>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7" name="TextBox 6"/>
          <p:cNvSpPr txBox="1"/>
          <p:nvPr/>
        </p:nvSpPr>
        <p:spPr>
          <a:xfrm>
            <a:off x="1549908" y="3154680"/>
            <a:ext cx="4142232" cy="438582"/>
          </a:xfrm>
          <a:prstGeom prst="rect">
            <a:avLst/>
          </a:prstGeom>
          <a:noFill/>
        </p:spPr>
        <p:txBody>
          <a:bodyPr wrap="square" lIns="0" tIns="0" rIns="0" bIns="0" anchor="t">
            <a:spAutoFit/>
          </a:bodyPr>
          <a:lstStyle/>
          <a:p>
            <a:pPr algn="l"/>
            <a:r>
              <a:rPr sz="3100" b="1">
                <a:solidFill>
                  <a:srgbClr val="009FE3"/>
                </a:solidFill>
                <a:latin typeface="Arial"/>
              </a:rPr>
              <a:t>AI CAN LEAD</a:t>
            </a:r>
          </a:p>
        </p:txBody>
      </p:sp>
      <p:sp>
        <p:nvSpPr>
          <p:cNvPr id="8" name="TextBox 7"/>
          <p:cNvSpPr txBox="1"/>
          <p:nvPr/>
        </p:nvSpPr>
        <p:spPr>
          <a:xfrm>
            <a:off x="1549908" y="3799333"/>
            <a:ext cx="4142232" cy="276999"/>
          </a:xfrm>
          <a:prstGeom prst="rect">
            <a:avLst/>
          </a:prstGeom>
          <a:noFill/>
        </p:spPr>
        <p:txBody>
          <a:bodyPr wrap="square" lIns="0" tIns="0" rIns="0" bIns="0" anchor="t">
            <a:spAutoFit/>
          </a:bodyPr>
          <a:lstStyle/>
          <a:p>
            <a:pPr algn="l"/>
            <a:r>
              <a:rPr i="1" dirty="0">
                <a:solidFill>
                  <a:srgbClr val="3D3D3D"/>
                </a:solidFill>
                <a:latin typeface="Arial"/>
              </a:rPr>
              <a:t>with an audit trail</a:t>
            </a:r>
            <a:r>
              <a:rPr lang="en-GB" i="1" dirty="0">
                <a:solidFill>
                  <a:srgbClr val="3D3D3D"/>
                </a:solidFill>
                <a:latin typeface="Arial"/>
              </a:rPr>
              <a:t>. </a:t>
            </a:r>
            <a:endParaRPr i="1" dirty="0">
              <a:solidFill>
                <a:srgbClr val="3D3D3D"/>
              </a:solidFill>
              <a:latin typeface="Arial"/>
            </a:endParaRPr>
          </a:p>
        </p:txBody>
      </p:sp>
      <p:sp>
        <p:nvSpPr>
          <p:cNvPr id="9" name="Oval 8"/>
          <p:cNvSpPr/>
          <p:nvPr/>
        </p:nvSpPr>
        <p:spPr>
          <a:xfrm>
            <a:off x="1549908" y="4269166"/>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a:solidFill>
                  <a:srgbClr val="009FE3"/>
                </a:solidFill>
                <a:latin typeface="Arial"/>
              </a:rPr>
              <a:t>•</a:t>
            </a:r>
          </a:p>
        </p:txBody>
      </p:sp>
      <p:sp>
        <p:nvSpPr>
          <p:cNvPr id="10" name="TextBox 9"/>
          <p:cNvSpPr txBox="1"/>
          <p:nvPr/>
        </p:nvSpPr>
        <p:spPr>
          <a:xfrm>
            <a:off x="2167128" y="4241734"/>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Document collation and evidence gathering</a:t>
            </a:r>
            <a:endParaRPr sz="2325" b="1" dirty="0">
              <a:solidFill>
                <a:srgbClr val="000000"/>
              </a:solidFill>
              <a:latin typeface="Arial"/>
            </a:endParaRPr>
          </a:p>
        </p:txBody>
      </p:sp>
      <p:sp>
        <p:nvSpPr>
          <p:cNvPr id="11" name="Oval 10"/>
          <p:cNvSpPr/>
          <p:nvPr/>
        </p:nvSpPr>
        <p:spPr>
          <a:xfrm>
            <a:off x="1549908" y="5274505"/>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009FE3"/>
                </a:solidFill>
                <a:latin typeface="Arial"/>
              </a:rPr>
              <a:t>•</a:t>
            </a:r>
          </a:p>
        </p:txBody>
      </p:sp>
      <p:sp>
        <p:nvSpPr>
          <p:cNvPr id="12" name="TextBox 11"/>
          <p:cNvSpPr txBox="1"/>
          <p:nvPr/>
        </p:nvSpPr>
        <p:spPr>
          <a:xfrm>
            <a:off x="2167128" y="5247073"/>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First-pass screening</a:t>
            </a:r>
            <a:endParaRPr sz="2325" b="1" dirty="0">
              <a:solidFill>
                <a:srgbClr val="000000"/>
              </a:solidFill>
              <a:latin typeface="Arial"/>
            </a:endParaRPr>
          </a:p>
        </p:txBody>
      </p:sp>
      <p:sp>
        <p:nvSpPr>
          <p:cNvPr id="13" name="Oval 12"/>
          <p:cNvSpPr/>
          <p:nvPr/>
        </p:nvSpPr>
        <p:spPr>
          <a:xfrm>
            <a:off x="1549908" y="6068451"/>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009FE3"/>
                </a:solidFill>
                <a:latin typeface="Arial"/>
              </a:rPr>
              <a:t>•</a:t>
            </a:r>
          </a:p>
        </p:txBody>
      </p:sp>
      <p:sp>
        <p:nvSpPr>
          <p:cNvPr id="14" name="TextBox 13"/>
          <p:cNvSpPr txBox="1"/>
          <p:nvPr/>
        </p:nvSpPr>
        <p:spPr>
          <a:xfrm>
            <a:off x="2167128" y="6041019"/>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Regulatory horizon scanning</a:t>
            </a:r>
            <a:endParaRPr sz="2325" b="1" dirty="0">
              <a:solidFill>
                <a:srgbClr val="000000"/>
              </a:solidFill>
              <a:latin typeface="Arial"/>
            </a:endParaRPr>
          </a:p>
        </p:txBody>
      </p:sp>
      <p:sp>
        <p:nvSpPr>
          <p:cNvPr id="15" name="Rectangle 14"/>
          <p:cNvSpPr/>
          <p:nvPr/>
        </p:nvSpPr>
        <p:spPr>
          <a:xfrm>
            <a:off x="6405372" y="2674620"/>
            <a:ext cx="4965192" cy="624078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6" name="Rectangle 15"/>
          <p:cNvSpPr/>
          <p:nvPr/>
        </p:nvSpPr>
        <p:spPr>
          <a:xfrm>
            <a:off x="6405372" y="2674620"/>
            <a:ext cx="4965192" cy="13716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7" name="TextBox 16"/>
          <p:cNvSpPr txBox="1"/>
          <p:nvPr/>
        </p:nvSpPr>
        <p:spPr>
          <a:xfrm>
            <a:off x="6816852" y="3154680"/>
            <a:ext cx="4142232" cy="438582"/>
          </a:xfrm>
          <a:prstGeom prst="rect">
            <a:avLst/>
          </a:prstGeom>
          <a:noFill/>
        </p:spPr>
        <p:txBody>
          <a:bodyPr wrap="square" lIns="0" tIns="0" rIns="0" bIns="0" anchor="t">
            <a:spAutoFit/>
          </a:bodyPr>
          <a:lstStyle/>
          <a:p>
            <a:pPr algn="l"/>
            <a:r>
              <a:rPr sz="3100" b="1">
                <a:solidFill>
                  <a:srgbClr val="F39200"/>
                </a:solidFill>
                <a:latin typeface="Arial"/>
              </a:rPr>
              <a:t>AI ASSISTS</a:t>
            </a:r>
          </a:p>
        </p:txBody>
      </p:sp>
      <p:sp>
        <p:nvSpPr>
          <p:cNvPr id="18" name="TextBox 17"/>
          <p:cNvSpPr txBox="1"/>
          <p:nvPr/>
        </p:nvSpPr>
        <p:spPr>
          <a:xfrm>
            <a:off x="6816852" y="3799333"/>
            <a:ext cx="4142232" cy="276999"/>
          </a:xfrm>
          <a:prstGeom prst="rect">
            <a:avLst/>
          </a:prstGeom>
          <a:noFill/>
        </p:spPr>
        <p:txBody>
          <a:bodyPr wrap="square" lIns="0" tIns="0" rIns="0" bIns="0" anchor="t">
            <a:spAutoFit/>
          </a:bodyPr>
          <a:lstStyle/>
          <a:p>
            <a:pPr algn="l"/>
            <a:r>
              <a:rPr i="1">
                <a:solidFill>
                  <a:srgbClr val="3D3D3D"/>
                </a:solidFill>
                <a:latin typeface="Arial"/>
              </a:rPr>
              <a:t>human makes the call</a:t>
            </a:r>
          </a:p>
        </p:txBody>
      </p:sp>
      <p:sp>
        <p:nvSpPr>
          <p:cNvPr id="19" name="Oval 18"/>
          <p:cNvSpPr/>
          <p:nvPr/>
        </p:nvSpPr>
        <p:spPr>
          <a:xfrm>
            <a:off x="6816852" y="4301659"/>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a:solidFill>
                  <a:srgbClr val="F39200"/>
                </a:solidFill>
                <a:latin typeface="Arial"/>
              </a:rPr>
              <a:t>•</a:t>
            </a:r>
          </a:p>
        </p:txBody>
      </p:sp>
      <p:sp>
        <p:nvSpPr>
          <p:cNvPr id="20" name="TextBox 19"/>
          <p:cNvSpPr txBox="1"/>
          <p:nvPr/>
        </p:nvSpPr>
        <p:spPr>
          <a:xfrm>
            <a:off x="7434072" y="4274227"/>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Enhanced due diligence write ups</a:t>
            </a:r>
            <a:endParaRPr sz="2325" b="1" dirty="0">
              <a:solidFill>
                <a:srgbClr val="000000"/>
              </a:solidFill>
              <a:latin typeface="Arial"/>
            </a:endParaRPr>
          </a:p>
        </p:txBody>
      </p:sp>
      <p:sp>
        <p:nvSpPr>
          <p:cNvPr id="21" name="Oval 20"/>
          <p:cNvSpPr/>
          <p:nvPr/>
        </p:nvSpPr>
        <p:spPr>
          <a:xfrm>
            <a:off x="6816852" y="5276012"/>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F39200"/>
                </a:solidFill>
                <a:latin typeface="Arial"/>
              </a:rPr>
              <a:t>•</a:t>
            </a:r>
          </a:p>
        </p:txBody>
      </p:sp>
      <p:sp>
        <p:nvSpPr>
          <p:cNvPr id="22" name="TextBox 21"/>
          <p:cNvSpPr txBox="1"/>
          <p:nvPr/>
        </p:nvSpPr>
        <p:spPr>
          <a:xfrm>
            <a:off x="7434072" y="5248580"/>
            <a:ext cx="3525012" cy="641266"/>
          </a:xfrm>
          <a:prstGeom prst="rect">
            <a:avLst/>
          </a:prstGeom>
          <a:noFill/>
        </p:spPr>
        <p:txBody>
          <a:bodyPr wrap="square" lIns="0" tIns="0" rIns="0" bIns="0" anchor="t">
            <a:spAutoFit/>
          </a:bodyPr>
          <a:lstStyle/>
          <a:p>
            <a:pPr algn="l">
              <a:lnSpc>
                <a:spcPct val="105000"/>
              </a:lnSpc>
            </a:pPr>
            <a:r>
              <a:rPr sz="2325" b="1">
                <a:solidFill>
                  <a:srgbClr val="000000"/>
                </a:solidFill>
                <a:latin typeface="Arial"/>
              </a:rPr>
              <a:t>Risk assessments &amp; compliance findings</a:t>
            </a:r>
          </a:p>
        </p:txBody>
      </p:sp>
      <p:sp>
        <p:nvSpPr>
          <p:cNvPr id="23" name="Oval 22"/>
          <p:cNvSpPr/>
          <p:nvPr/>
        </p:nvSpPr>
        <p:spPr>
          <a:xfrm>
            <a:off x="6816852" y="6249962"/>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a:solidFill>
                  <a:srgbClr val="F39200"/>
                </a:solidFill>
                <a:latin typeface="Arial"/>
              </a:rPr>
              <a:t>•</a:t>
            </a:r>
          </a:p>
        </p:txBody>
      </p:sp>
      <p:sp>
        <p:nvSpPr>
          <p:cNvPr id="24" name="TextBox 23"/>
          <p:cNvSpPr txBox="1"/>
          <p:nvPr/>
        </p:nvSpPr>
        <p:spPr>
          <a:xfrm>
            <a:off x="7434072" y="6222530"/>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Breach/Incident root cause analysis</a:t>
            </a:r>
            <a:endParaRPr sz="2325" b="1" dirty="0">
              <a:solidFill>
                <a:srgbClr val="000000"/>
              </a:solidFill>
              <a:latin typeface="Arial"/>
            </a:endParaRPr>
          </a:p>
        </p:txBody>
      </p:sp>
      <p:sp>
        <p:nvSpPr>
          <p:cNvPr id="25" name="Rectangle 24"/>
          <p:cNvSpPr/>
          <p:nvPr/>
        </p:nvSpPr>
        <p:spPr>
          <a:xfrm>
            <a:off x="11672316" y="2674620"/>
            <a:ext cx="4965192" cy="624078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6" name="Rectangle 25"/>
          <p:cNvSpPr/>
          <p:nvPr/>
        </p:nvSpPr>
        <p:spPr>
          <a:xfrm>
            <a:off x="11672316" y="2674620"/>
            <a:ext cx="4965192" cy="137160"/>
          </a:xfrm>
          <a:prstGeom prst="rect">
            <a:avLst/>
          </a:prstGeom>
          <a:solidFill>
            <a:srgbClr val="E60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7" name="TextBox 26"/>
          <p:cNvSpPr txBox="1"/>
          <p:nvPr/>
        </p:nvSpPr>
        <p:spPr>
          <a:xfrm>
            <a:off x="12083796" y="3154680"/>
            <a:ext cx="4142232" cy="438582"/>
          </a:xfrm>
          <a:prstGeom prst="rect">
            <a:avLst/>
          </a:prstGeom>
          <a:noFill/>
        </p:spPr>
        <p:txBody>
          <a:bodyPr wrap="square" lIns="0" tIns="0" rIns="0" bIns="0" anchor="t">
            <a:spAutoFit/>
          </a:bodyPr>
          <a:lstStyle/>
          <a:p>
            <a:pPr algn="l"/>
            <a:r>
              <a:rPr sz="3100" b="1">
                <a:solidFill>
                  <a:srgbClr val="E6007E"/>
                </a:solidFill>
                <a:latin typeface="Arial"/>
              </a:rPr>
              <a:t>HUMANS DECIDE</a:t>
            </a:r>
          </a:p>
        </p:txBody>
      </p:sp>
      <p:sp>
        <p:nvSpPr>
          <p:cNvPr id="28" name="TextBox 27"/>
          <p:cNvSpPr txBox="1"/>
          <p:nvPr/>
        </p:nvSpPr>
        <p:spPr>
          <a:xfrm>
            <a:off x="12083796" y="3799333"/>
            <a:ext cx="4142232" cy="276999"/>
          </a:xfrm>
          <a:prstGeom prst="rect">
            <a:avLst/>
          </a:prstGeom>
          <a:noFill/>
        </p:spPr>
        <p:txBody>
          <a:bodyPr wrap="square" lIns="0" tIns="0" rIns="0" bIns="0" anchor="t">
            <a:spAutoFit/>
          </a:bodyPr>
          <a:lstStyle/>
          <a:p>
            <a:pPr algn="l"/>
            <a:r>
              <a:rPr i="1">
                <a:solidFill>
                  <a:srgbClr val="3D3D3D"/>
                </a:solidFill>
                <a:latin typeface="Arial"/>
              </a:rPr>
              <a:t>AI only informs</a:t>
            </a:r>
          </a:p>
        </p:txBody>
      </p:sp>
      <p:sp>
        <p:nvSpPr>
          <p:cNvPr id="29" name="Oval 28"/>
          <p:cNvSpPr/>
          <p:nvPr/>
        </p:nvSpPr>
        <p:spPr>
          <a:xfrm>
            <a:off x="12083796" y="4310821"/>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a:solidFill>
                  <a:srgbClr val="E6007E"/>
                </a:solidFill>
                <a:latin typeface="Arial"/>
              </a:rPr>
              <a:t>•</a:t>
            </a:r>
          </a:p>
        </p:txBody>
      </p:sp>
      <p:sp>
        <p:nvSpPr>
          <p:cNvPr id="30" name="TextBox 29"/>
          <p:cNvSpPr txBox="1"/>
          <p:nvPr/>
        </p:nvSpPr>
        <p:spPr>
          <a:xfrm>
            <a:off x="12701016" y="4283389"/>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Remediation</a:t>
            </a:r>
            <a:r>
              <a:rPr sz="2325" b="1" dirty="0">
                <a:solidFill>
                  <a:srgbClr val="000000"/>
                </a:solidFill>
                <a:latin typeface="Arial"/>
              </a:rPr>
              <a:t> </a:t>
            </a:r>
            <a:r>
              <a:rPr sz="2325" b="1" dirty="0" err="1">
                <a:solidFill>
                  <a:srgbClr val="000000"/>
                </a:solidFill>
                <a:latin typeface="Arial"/>
              </a:rPr>
              <a:t>actio</a:t>
            </a:r>
            <a:r>
              <a:rPr lang="en-GB" sz="2325" b="1" dirty="0">
                <a:solidFill>
                  <a:srgbClr val="000000"/>
                </a:solidFill>
                <a:latin typeface="Arial"/>
              </a:rPr>
              <a:t>ns</a:t>
            </a:r>
            <a:endParaRPr sz="2325" b="1" dirty="0">
              <a:solidFill>
                <a:srgbClr val="000000"/>
              </a:solidFill>
              <a:latin typeface="Arial"/>
            </a:endParaRPr>
          </a:p>
        </p:txBody>
      </p:sp>
      <p:sp>
        <p:nvSpPr>
          <p:cNvPr id="31" name="Oval 30"/>
          <p:cNvSpPr/>
          <p:nvPr/>
        </p:nvSpPr>
        <p:spPr>
          <a:xfrm>
            <a:off x="12083796" y="5249756"/>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E6007E"/>
                </a:solidFill>
                <a:latin typeface="Arial"/>
              </a:rPr>
              <a:t>•</a:t>
            </a:r>
          </a:p>
        </p:txBody>
      </p:sp>
      <p:sp>
        <p:nvSpPr>
          <p:cNvPr id="32" name="TextBox 31"/>
          <p:cNvSpPr txBox="1"/>
          <p:nvPr/>
        </p:nvSpPr>
        <p:spPr>
          <a:xfrm>
            <a:off x="12701016" y="5222324"/>
            <a:ext cx="3936492" cy="725327"/>
          </a:xfrm>
          <a:prstGeom prst="rect">
            <a:avLst/>
          </a:prstGeom>
          <a:noFill/>
        </p:spPr>
        <p:txBody>
          <a:bodyPr wrap="square" lIns="0" tIns="0" rIns="0" bIns="0" anchor="t">
            <a:spAutoFit/>
          </a:bodyPr>
          <a:lstStyle/>
          <a:p>
            <a:pPr algn="l">
              <a:lnSpc>
                <a:spcPct val="105000"/>
              </a:lnSpc>
            </a:pPr>
            <a:r>
              <a:rPr sz="2325" b="1" dirty="0">
                <a:solidFill>
                  <a:srgbClr val="000000"/>
                </a:solidFill>
                <a:latin typeface="Arial"/>
              </a:rPr>
              <a:t>Governance </a:t>
            </a:r>
            <a:r>
              <a:rPr lang="en-GB" sz="2325" b="1" dirty="0">
                <a:solidFill>
                  <a:srgbClr val="000000"/>
                </a:solidFill>
                <a:latin typeface="Arial"/>
              </a:rPr>
              <a:t>over </a:t>
            </a:r>
            <a:r>
              <a:rPr sz="2325" b="1" dirty="0">
                <a:solidFill>
                  <a:srgbClr val="000000"/>
                </a:solidFill>
                <a:latin typeface="Arial"/>
              </a:rPr>
              <a:t>breaches &amp; policy violations</a:t>
            </a:r>
          </a:p>
        </p:txBody>
      </p:sp>
      <p:sp>
        <p:nvSpPr>
          <p:cNvPr id="33" name="Oval 32"/>
          <p:cNvSpPr/>
          <p:nvPr/>
        </p:nvSpPr>
        <p:spPr>
          <a:xfrm>
            <a:off x="12083796" y="6238101"/>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E6007E"/>
                </a:solidFill>
                <a:latin typeface="Arial"/>
              </a:rPr>
              <a:t>•</a:t>
            </a:r>
          </a:p>
        </p:txBody>
      </p:sp>
      <p:sp>
        <p:nvSpPr>
          <p:cNvPr id="34" name="TextBox 33"/>
          <p:cNvSpPr txBox="1"/>
          <p:nvPr/>
        </p:nvSpPr>
        <p:spPr>
          <a:xfrm>
            <a:off x="12701016" y="6210669"/>
            <a:ext cx="3525012" cy="314060"/>
          </a:xfrm>
          <a:prstGeom prst="rect">
            <a:avLst/>
          </a:prstGeom>
          <a:noFill/>
        </p:spPr>
        <p:txBody>
          <a:bodyPr wrap="square" lIns="0" tIns="0" rIns="0" bIns="0" anchor="t">
            <a:spAutoFit/>
          </a:bodyPr>
          <a:lstStyle/>
          <a:p>
            <a:pPr algn="l">
              <a:lnSpc>
                <a:spcPct val="105000"/>
              </a:lnSpc>
            </a:pPr>
            <a:r>
              <a:rPr sz="2325" b="1">
                <a:solidFill>
                  <a:srgbClr val="000000"/>
                </a:solidFill>
                <a:latin typeface="Arial"/>
              </a:rPr>
              <a:t>Regulatory reporting sign-off</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2" name="Footer Text"/>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17</a:t>
            </a:r>
            <a:endParaRPr lang="en-US" sz="2200" dirty="0"/>
          </a:p>
        </p:txBody>
      </p:sp>
      <p:sp>
        <p:nvSpPr>
          <p:cNvPr id="36" name="Oval 35">
            <a:extLst>
              <a:ext uri="{FF2B5EF4-FFF2-40B4-BE49-F238E27FC236}">
                <a16:creationId xmlns:a16="http://schemas.microsoft.com/office/drawing/2014/main" id="{AC3C5453-7E79-529C-8470-E8B1CD8BECA7}"/>
              </a:ext>
            </a:extLst>
          </p:cNvPr>
          <p:cNvSpPr/>
          <p:nvPr/>
        </p:nvSpPr>
        <p:spPr>
          <a:xfrm>
            <a:off x="1549908" y="7070115"/>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009FE3"/>
                </a:solidFill>
                <a:latin typeface="Arial"/>
              </a:rPr>
              <a:t>•</a:t>
            </a:r>
          </a:p>
        </p:txBody>
      </p:sp>
      <p:sp>
        <p:nvSpPr>
          <p:cNvPr id="37" name="TextBox 36">
            <a:extLst>
              <a:ext uri="{FF2B5EF4-FFF2-40B4-BE49-F238E27FC236}">
                <a16:creationId xmlns:a16="http://schemas.microsoft.com/office/drawing/2014/main" id="{971CA9AF-E3D7-9D73-04A0-AF26168A84BC}"/>
              </a:ext>
            </a:extLst>
          </p:cNvPr>
          <p:cNvSpPr txBox="1"/>
          <p:nvPr/>
        </p:nvSpPr>
        <p:spPr>
          <a:xfrm>
            <a:off x="2167128" y="7042683"/>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Data quality checks</a:t>
            </a:r>
            <a:endParaRPr sz="2325" b="1" dirty="0">
              <a:solidFill>
                <a:srgbClr val="000000"/>
              </a:solidFill>
              <a:latin typeface="Arial"/>
            </a:endParaRPr>
          </a:p>
        </p:txBody>
      </p:sp>
      <p:sp>
        <p:nvSpPr>
          <p:cNvPr id="38" name="Oval 37">
            <a:extLst>
              <a:ext uri="{FF2B5EF4-FFF2-40B4-BE49-F238E27FC236}">
                <a16:creationId xmlns:a16="http://schemas.microsoft.com/office/drawing/2014/main" id="{609EF79C-ED80-8E1F-881F-9D8C54952F54}"/>
              </a:ext>
            </a:extLst>
          </p:cNvPr>
          <p:cNvSpPr/>
          <p:nvPr/>
        </p:nvSpPr>
        <p:spPr>
          <a:xfrm>
            <a:off x="1549908" y="8037379"/>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009FE3"/>
                </a:solidFill>
                <a:latin typeface="Arial"/>
              </a:rPr>
              <a:t>•</a:t>
            </a:r>
          </a:p>
        </p:txBody>
      </p:sp>
      <p:sp>
        <p:nvSpPr>
          <p:cNvPr id="39" name="TextBox 38">
            <a:extLst>
              <a:ext uri="{FF2B5EF4-FFF2-40B4-BE49-F238E27FC236}">
                <a16:creationId xmlns:a16="http://schemas.microsoft.com/office/drawing/2014/main" id="{CB899CEA-1472-9E1F-8D1E-C16B6626530D}"/>
              </a:ext>
            </a:extLst>
          </p:cNvPr>
          <p:cNvSpPr txBox="1"/>
          <p:nvPr/>
        </p:nvSpPr>
        <p:spPr>
          <a:xfrm>
            <a:off x="2167128" y="8009947"/>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Metrics &amp; MI reporting</a:t>
            </a:r>
            <a:endParaRPr sz="2325" b="1" dirty="0">
              <a:solidFill>
                <a:srgbClr val="000000"/>
              </a:solidFill>
              <a:latin typeface="Arial"/>
            </a:endParaRPr>
          </a:p>
        </p:txBody>
      </p:sp>
      <p:sp>
        <p:nvSpPr>
          <p:cNvPr id="40" name="Oval 39">
            <a:extLst>
              <a:ext uri="{FF2B5EF4-FFF2-40B4-BE49-F238E27FC236}">
                <a16:creationId xmlns:a16="http://schemas.microsoft.com/office/drawing/2014/main" id="{CAC358A7-4A7E-648B-4DEA-264BE42AC9ED}"/>
              </a:ext>
            </a:extLst>
          </p:cNvPr>
          <p:cNvSpPr/>
          <p:nvPr/>
        </p:nvSpPr>
        <p:spPr>
          <a:xfrm>
            <a:off x="6885432" y="7204368"/>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F39200"/>
                </a:solidFill>
                <a:latin typeface="Arial"/>
              </a:rPr>
              <a:t>•</a:t>
            </a:r>
          </a:p>
        </p:txBody>
      </p:sp>
      <p:sp>
        <p:nvSpPr>
          <p:cNvPr id="41" name="TextBox 40">
            <a:extLst>
              <a:ext uri="{FF2B5EF4-FFF2-40B4-BE49-F238E27FC236}">
                <a16:creationId xmlns:a16="http://schemas.microsoft.com/office/drawing/2014/main" id="{9E92C631-E9D0-43A9-DDEA-AC1C2242CF20}"/>
              </a:ext>
            </a:extLst>
          </p:cNvPr>
          <p:cNvSpPr txBox="1"/>
          <p:nvPr/>
        </p:nvSpPr>
        <p:spPr>
          <a:xfrm>
            <a:off x="7502652" y="7176936"/>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Policy and procedure drafting</a:t>
            </a:r>
            <a:endParaRPr sz="2325" b="1" dirty="0">
              <a:solidFill>
                <a:srgbClr val="000000"/>
              </a:solidFill>
              <a:latin typeface="Arial"/>
            </a:endParaRPr>
          </a:p>
        </p:txBody>
      </p:sp>
      <p:sp>
        <p:nvSpPr>
          <p:cNvPr id="42" name="Oval 41">
            <a:extLst>
              <a:ext uri="{FF2B5EF4-FFF2-40B4-BE49-F238E27FC236}">
                <a16:creationId xmlns:a16="http://schemas.microsoft.com/office/drawing/2014/main" id="{1F6DC993-19AC-F656-847F-4C489628FA36}"/>
              </a:ext>
            </a:extLst>
          </p:cNvPr>
          <p:cNvSpPr/>
          <p:nvPr/>
        </p:nvSpPr>
        <p:spPr>
          <a:xfrm>
            <a:off x="6885432" y="8217152"/>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F39200"/>
                </a:solidFill>
                <a:latin typeface="Arial"/>
              </a:rPr>
              <a:t>•</a:t>
            </a:r>
          </a:p>
        </p:txBody>
      </p:sp>
      <p:sp>
        <p:nvSpPr>
          <p:cNvPr id="43" name="TextBox 42">
            <a:extLst>
              <a:ext uri="{FF2B5EF4-FFF2-40B4-BE49-F238E27FC236}">
                <a16:creationId xmlns:a16="http://schemas.microsoft.com/office/drawing/2014/main" id="{F6CFF899-7141-F37E-60C6-3B425380572A}"/>
              </a:ext>
            </a:extLst>
          </p:cNvPr>
          <p:cNvSpPr txBox="1"/>
          <p:nvPr/>
        </p:nvSpPr>
        <p:spPr>
          <a:xfrm>
            <a:off x="7502652" y="8189720"/>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Training content</a:t>
            </a:r>
            <a:endParaRPr sz="2325" b="1" dirty="0">
              <a:solidFill>
                <a:srgbClr val="000000"/>
              </a:solidFill>
              <a:latin typeface="Arial"/>
            </a:endParaRPr>
          </a:p>
        </p:txBody>
      </p:sp>
      <p:sp>
        <p:nvSpPr>
          <p:cNvPr id="44" name="Oval 43">
            <a:extLst>
              <a:ext uri="{FF2B5EF4-FFF2-40B4-BE49-F238E27FC236}">
                <a16:creationId xmlns:a16="http://schemas.microsoft.com/office/drawing/2014/main" id="{63DD7B88-E1DC-8598-D591-A24963C8627E}"/>
              </a:ext>
            </a:extLst>
          </p:cNvPr>
          <p:cNvSpPr/>
          <p:nvPr/>
        </p:nvSpPr>
        <p:spPr>
          <a:xfrm>
            <a:off x="12083796" y="7231800"/>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E6007E"/>
                </a:solidFill>
                <a:latin typeface="Arial"/>
              </a:rPr>
              <a:t>•</a:t>
            </a:r>
          </a:p>
        </p:txBody>
      </p:sp>
      <p:sp>
        <p:nvSpPr>
          <p:cNvPr id="45" name="TextBox 44">
            <a:extLst>
              <a:ext uri="{FF2B5EF4-FFF2-40B4-BE49-F238E27FC236}">
                <a16:creationId xmlns:a16="http://schemas.microsoft.com/office/drawing/2014/main" id="{8C513EE7-54E3-C9C5-EBC3-4900DD62BADC}"/>
              </a:ext>
            </a:extLst>
          </p:cNvPr>
          <p:cNvSpPr txBox="1"/>
          <p:nvPr/>
        </p:nvSpPr>
        <p:spPr>
          <a:xfrm>
            <a:off x="12701016" y="7204368"/>
            <a:ext cx="3525012" cy="725327"/>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Client onboarding, rejections or exits</a:t>
            </a:r>
            <a:endParaRPr sz="2325" b="1" dirty="0">
              <a:solidFill>
                <a:srgbClr val="000000"/>
              </a:solidFill>
              <a:latin typeface="Arial"/>
            </a:endParaRPr>
          </a:p>
        </p:txBody>
      </p:sp>
      <p:sp>
        <p:nvSpPr>
          <p:cNvPr id="46" name="Oval 45">
            <a:extLst>
              <a:ext uri="{FF2B5EF4-FFF2-40B4-BE49-F238E27FC236}">
                <a16:creationId xmlns:a16="http://schemas.microsoft.com/office/drawing/2014/main" id="{90E4E482-CC12-0F5A-2494-62E66B2126BE}"/>
              </a:ext>
            </a:extLst>
          </p:cNvPr>
          <p:cNvSpPr/>
          <p:nvPr/>
        </p:nvSpPr>
        <p:spPr>
          <a:xfrm>
            <a:off x="12083796" y="8229589"/>
            <a:ext cx="384048" cy="38404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700" b="1" dirty="0">
                <a:solidFill>
                  <a:srgbClr val="E6007E"/>
                </a:solidFill>
                <a:latin typeface="Arial"/>
              </a:rPr>
              <a:t>•</a:t>
            </a:r>
          </a:p>
        </p:txBody>
      </p:sp>
      <p:sp>
        <p:nvSpPr>
          <p:cNvPr id="47" name="TextBox 46">
            <a:extLst>
              <a:ext uri="{FF2B5EF4-FFF2-40B4-BE49-F238E27FC236}">
                <a16:creationId xmlns:a16="http://schemas.microsoft.com/office/drawing/2014/main" id="{8C03E375-B982-7B84-E9D2-B9A5CD7FB736}"/>
              </a:ext>
            </a:extLst>
          </p:cNvPr>
          <p:cNvSpPr txBox="1"/>
          <p:nvPr/>
        </p:nvSpPr>
        <p:spPr>
          <a:xfrm>
            <a:off x="12701016" y="8202157"/>
            <a:ext cx="3525012" cy="349648"/>
          </a:xfrm>
          <a:prstGeom prst="rect">
            <a:avLst/>
          </a:prstGeom>
          <a:noFill/>
        </p:spPr>
        <p:txBody>
          <a:bodyPr wrap="square" lIns="0" tIns="0" rIns="0" bIns="0" anchor="t">
            <a:spAutoFit/>
          </a:bodyPr>
          <a:lstStyle/>
          <a:p>
            <a:pPr algn="l">
              <a:lnSpc>
                <a:spcPct val="105000"/>
              </a:lnSpc>
            </a:pPr>
            <a:r>
              <a:rPr lang="en-GB" sz="2325" b="1" dirty="0">
                <a:solidFill>
                  <a:srgbClr val="000000"/>
                </a:solidFill>
                <a:latin typeface="Arial"/>
              </a:rPr>
              <a:t>Escalation to the board</a:t>
            </a:r>
            <a:endParaRPr sz="2325" b="1" dirty="0">
              <a:solidFill>
                <a:srgbClr val="000000"/>
              </a:solidFill>
              <a:latin typeface="Arial"/>
            </a:endParaRPr>
          </a:p>
        </p:txBody>
      </p:sp>
    </p:spTree>
    <p:extLst>
      <p:ext uri="{BB962C8B-B14F-4D97-AF65-F5344CB8AC3E}">
        <p14:creationId xmlns:p14="http://schemas.microsoft.com/office/powerpoint/2010/main" val="648994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8428" y="685800"/>
            <a:ext cx="987552" cy="987552"/>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FFFFFF"/>
                </a:solidFill>
                <a:latin typeface="Arial"/>
              </a:rPr>
              <a:t>2</a:t>
            </a:r>
          </a:p>
        </p:txBody>
      </p:sp>
      <p:sp>
        <p:nvSpPr>
          <p:cNvPr id="3" name="TextBox 2"/>
          <p:cNvSpPr txBox="1"/>
          <p:nvPr/>
        </p:nvSpPr>
        <p:spPr>
          <a:xfrm>
            <a:off x="2331720" y="805895"/>
            <a:ext cx="14401800" cy="692497"/>
          </a:xfrm>
          <a:prstGeom prst="rect">
            <a:avLst/>
          </a:prstGeom>
          <a:noFill/>
        </p:spPr>
        <p:txBody>
          <a:bodyPr wrap="square" lIns="0" tIns="0" rIns="0" bIns="0" anchor="ctr">
            <a:spAutoFit/>
          </a:bodyPr>
          <a:lstStyle/>
          <a:p>
            <a:pPr algn="l"/>
            <a:r>
              <a:rPr sz="4700" b="1">
                <a:solidFill>
                  <a:srgbClr val="000000"/>
                </a:solidFill>
                <a:latin typeface="Arial"/>
              </a:rPr>
              <a:t>Why humans in the loop matters</a:t>
            </a:r>
          </a:p>
        </p:txBody>
      </p:sp>
      <p:sp>
        <p:nvSpPr>
          <p:cNvPr id="4" name="Rectangle 3"/>
          <p:cNvSpPr/>
          <p:nvPr/>
        </p:nvSpPr>
        <p:spPr>
          <a:xfrm>
            <a:off x="1138428" y="2331720"/>
            <a:ext cx="7612380" cy="644652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5" name="Rectangle 4"/>
          <p:cNvSpPr/>
          <p:nvPr/>
        </p:nvSpPr>
        <p:spPr>
          <a:xfrm>
            <a:off x="1138428" y="2331720"/>
            <a:ext cx="109728" cy="6446520"/>
          </a:xfrm>
          <a:prstGeom prst="rect">
            <a:avLst/>
          </a:prstGeom>
          <a:solidFill>
            <a:srgbClr val="E60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6" name="TextBox 5"/>
          <p:cNvSpPr txBox="1"/>
          <p:nvPr/>
        </p:nvSpPr>
        <p:spPr>
          <a:xfrm>
            <a:off x="1687068" y="2880360"/>
            <a:ext cx="6652260" cy="300082"/>
          </a:xfrm>
          <a:prstGeom prst="rect">
            <a:avLst/>
          </a:prstGeom>
          <a:noFill/>
        </p:spPr>
        <p:txBody>
          <a:bodyPr wrap="square" lIns="0" tIns="0" rIns="0" bIns="0" anchor="t">
            <a:spAutoFit/>
          </a:bodyPr>
          <a:lstStyle/>
          <a:p>
            <a:pPr algn="l"/>
            <a:r>
              <a:rPr sz="2350" b="1">
                <a:solidFill>
                  <a:srgbClr val="E6007E"/>
                </a:solidFill>
                <a:latin typeface="Arial"/>
              </a:rPr>
              <a:t>THE ERROR MODES</a:t>
            </a:r>
          </a:p>
        </p:txBody>
      </p:sp>
      <p:sp>
        <p:nvSpPr>
          <p:cNvPr id="7" name="Oval 6"/>
          <p:cNvSpPr/>
          <p:nvPr/>
        </p:nvSpPr>
        <p:spPr>
          <a:xfrm>
            <a:off x="1687068" y="3840480"/>
            <a:ext cx="685800" cy="6858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E6007E"/>
                </a:solidFill>
                <a:latin typeface="Arial"/>
              </a:rPr>
              <a:t>!</a:t>
            </a:r>
          </a:p>
        </p:txBody>
      </p:sp>
      <p:sp>
        <p:nvSpPr>
          <p:cNvPr id="8" name="TextBox 7"/>
          <p:cNvSpPr txBox="1"/>
          <p:nvPr/>
        </p:nvSpPr>
        <p:spPr>
          <a:xfrm>
            <a:off x="2647188" y="3813049"/>
            <a:ext cx="5554980" cy="392415"/>
          </a:xfrm>
          <a:prstGeom prst="rect">
            <a:avLst/>
          </a:prstGeom>
          <a:noFill/>
        </p:spPr>
        <p:txBody>
          <a:bodyPr wrap="square" lIns="0" tIns="0" rIns="0" bIns="0" anchor="t">
            <a:spAutoFit/>
          </a:bodyPr>
          <a:lstStyle/>
          <a:p>
            <a:pPr algn="l"/>
            <a:r>
              <a:rPr sz="2800" b="1">
                <a:solidFill>
                  <a:srgbClr val="000000"/>
                </a:solidFill>
                <a:latin typeface="Arial"/>
              </a:rPr>
              <a:t>Confidently wrong</a:t>
            </a:r>
          </a:p>
        </p:txBody>
      </p:sp>
      <p:sp>
        <p:nvSpPr>
          <p:cNvPr id="9" name="TextBox 8"/>
          <p:cNvSpPr txBox="1"/>
          <p:nvPr/>
        </p:nvSpPr>
        <p:spPr>
          <a:xfrm>
            <a:off x="2647188" y="4416552"/>
            <a:ext cx="5554980" cy="307777"/>
          </a:xfrm>
          <a:prstGeom prst="rect">
            <a:avLst/>
          </a:prstGeom>
          <a:noFill/>
        </p:spPr>
        <p:txBody>
          <a:bodyPr wrap="square" lIns="0" tIns="0" rIns="0" bIns="0" anchor="t">
            <a:spAutoFit/>
          </a:bodyPr>
          <a:lstStyle/>
          <a:p>
            <a:pPr algn="l"/>
            <a:r>
              <a:rPr sz="2000" dirty="0">
                <a:solidFill>
                  <a:srgbClr val="3D3D3D"/>
                </a:solidFill>
                <a:latin typeface="Arial"/>
              </a:rPr>
              <a:t>States incorrect facts with total certainty</a:t>
            </a:r>
          </a:p>
        </p:txBody>
      </p:sp>
      <p:sp>
        <p:nvSpPr>
          <p:cNvPr id="10" name="Oval 9"/>
          <p:cNvSpPr/>
          <p:nvPr/>
        </p:nvSpPr>
        <p:spPr>
          <a:xfrm>
            <a:off x="1687068" y="5417820"/>
            <a:ext cx="685800" cy="6858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E6007E"/>
                </a:solidFill>
                <a:latin typeface="Arial"/>
              </a:rPr>
              <a:t>!</a:t>
            </a:r>
          </a:p>
        </p:txBody>
      </p:sp>
      <p:sp>
        <p:nvSpPr>
          <p:cNvPr id="11" name="TextBox 10"/>
          <p:cNvSpPr txBox="1"/>
          <p:nvPr/>
        </p:nvSpPr>
        <p:spPr>
          <a:xfrm>
            <a:off x="2647188" y="5390389"/>
            <a:ext cx="5554980" cy="392415"/>
          </a:xfrm>
          <a:prstGeom prst="rect">
            <a:avLst/>
          </a:prstGeom>
          <a:noFill/>
        </p:spPr>
        <p:txBody>
          <a:bodyPr wrap="square" lIns="0" tIns="0" rIns="0" bIns="0" anchor="t">
            <a:spAutoFit/>
          </a:bodyPr>
          <a:lstStyle/>
          <a:p>
            <a:pPr algn="l"/>
            <a:r>
              <a:rPr sz="2800" b="1">
                <a:solidFill>
                  <a:srgbClr val="000000"/>
                </a:solidFill>
                <a:latin typeface="Arial"/>
              </a:rPr>
              <a:t>Hallucinated detail</a:t>
            </a:r>
          </a:p>
        </p:txBody>
      </p:sp>
      <p:sp>
        <p:nvSpPr>
          <p:cNvPr id="12" name="TextBox 11"/>
          <p:cNvSpPr txBox="1"/>
          <p:nvPr/>
        </p:nvSpPr>
        <p:spPr>
          <a:xfrm>
            <a:off x="2647188" y="5993893"/>
            <a:ext cx="5554980" cy="307777"/>
          </a:xfrm>
          <a:prstGeom prst="rect">
            <a:avLst/>
          </a:prstGeom>
          <a:noFill/>
        </p:spPr>
        <p:txBody>
          <a:bodyPr wrap="square" lIns="0" tIns="0" rIns="0" bIns="0" anchor="t">
            <a:spAutoFit/>
          </a:bodyPr>
          <a:lstStyle/>
          <a:p>
            <a:pPr algn="l"/>
            <a:r>
              <a:rPr sz="2000" dirty="0">
                <a:solidFill>
                  <a:srgbClr val="3D3D3D"/>
                </a:solidFill>
                <a:latin typeface="Arial"/>
              </a:rPr>
              <a:t>Invents sources, figures, or citations</a:t>
            </a:r>
          </a:p>
        </p:txBody>
      </p:sp>
      <p:sp>
        <p:nvSpPr>
          <p:cNvPr id="13" name="Oval 12"/>
          <p:cNvSpPr/>
          <p:nvPr/>
        </p:nvSpPr>
        <p:spPr>
          <a:xfrm>
            <a:off x="1687068" y="6995160"/>
            <a:ext cx="685800" cy="6858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E6007E"/>
                </a:solidFill>
                <a:latin typeface="Arial"/>
              </a:rPr>
              <a:t>!</a:t>
            </a:r>
          </a:p>
        </p:txBody>
      </p:sp>
      <p:sp>
        <p:nvSpPr>
          <p:cNvPr id="14" name="TextBox 13"/>
          <p:cNvSpPr txBox="1"/>
          <p:nvPr/>
        </p:nvSpPr>
        <p:spPr>
          <a:xfrm>
            <a:off x="2647188" y="6967729"/>
            <a:ext cx="5554980" cy="392415"/>
          </a:xfrm>
          <a:prstGeom prst="rect">
            <a:avLst/>
          </a:prstGeom>
          <a:noFill/>
        </p:spPr>
        <p:txBody>
          <a:bodyPr wrap="square" lIns="0" tIns="0" rIns="0" bIns="0" anchor="t">
            <a:spAutoFit/>
          </a:bodyPr>
          <a:lstStyle/>
          <a:p>
            <a:pPr algn="l"/>
            <a:r>
              <a:rPr sz="2800" b="1">
                <a:solidFill>
                  <a:srgbClr val="000000"/>
                </a:solidFill>
                <a:latin typeface="Arial"/>
              </a:rPr>
              <a:t>Baked-in bias</a:t>
            </a:r>
          </a:p>
        </p:txBody>
      </p:sp>
      <p:sp>
        <p:nvSpPr>
          <p:cNvPr id="15" name="TextBox 14"/>
          <p:cNvSpPr txBox="1"/>
          <p:nvPr/>
        </p:nvSpPr>
        <p:spPr>
          <a:xfrm>
            <a:off x="2647188" y="7571233"/>
            <a:ext cx="5554980" cy="307777"/>
          </a:xfrm>
          <a:prstGeom prst="rect">
            <a:avLst/>
          </a:prstGeom>
          <a:noFill/>
        </p:spPr>
        <p:txBody>
          <a:bodyPr wrap="square" lIns="0" tIns="0" rIns="0" bIns="0" anchor="t">
            <a:spAutoFit/>
          </a:bodyPr>
          <a:lstStyle/>
          <a:p>
            <a:pPr algn="l"/>
            <a:r>
              <a:rPr sz="2000" dirty="0">
                <a:solidFill>
                  <a:srgbClr val="3D3D3D"/>
                </a:solidFill>
                <a:latin typeface="Arial"/>
              </a:rPr>
              <a:t>Training data bias persists in outputs</a:t>
            </a:r>
          </a:p>
        </p:txBody>
      </p:sp>
      <p:sp>
        <p:nvSpPr>
          <p:cNvPr id="16" name="Rectangle 15"/>
          <p:cNvSpPr/>
          <p:nvPr/>
        </p:nvSpPr>
        <p:spPr>
          <a:xfrm>
            <a:off x="9162288" y="2331720"/>
            <a:ext cx="7612380" cy="6446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7" name="Rectangle 16"/>
          <p:cNvSpPr/>
          <p:nvPr/>
        </p:nvSpPr>
        <p:spPr>
          <a:xfrm>
            <a:off x="9162288" y="2331720"/>
            <a:ext cx="109728" cy="6446520"/>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8" name="TextBox 17"/>
          <p:cNvSpPr txBox="1"/>
          <p:nvPr/>
        </p:nvSpPr>
        <p:spPr>
          <a:xfrm>
            <a:off x="9710928" y="2880360"/>
            <a:ext cx="6652260" cy="300082"/>
          </a:xfrm>
          <a:prstGeom prst="rect">
            <a:avLst/>
          </a:prstGeom>
          <a:noFill/>
        </p:spPr>
        <p:txBody>
          <a:bodyPr wrap="square" lIns="0" tIns="0" rIns="0" bIns="0" anchor="t">
            <a:spAutoFit/>
          </a:bodyPr>
          <a:lstStyle/>
          <a:p>
            <a:pPr algn="l"/>
            <a:r>
              <a:rPr sz="2350" b="1">
                <a:solidFill>
                  <a:srgbClr val="009FE3"/>
                </a:solidFill>
                <a:latin typeface="Arial"/>
              </a:rPr>
              <a:t>WHAT TO DEMAND</a:t>
            </a:r>
          </a:p>
        </p:txBody>
      </p:sp>
      <p:sp>
        <p:nvSpPr>
          <p:cNvPr id="19" name="Oval 18"/>
          <p:cNvSpPr/>
          <p:nvPr/>
        </p:nvSpPr>
        <p:spPr>
          <a:xfrm>
            <a:off x="9710928" y="3840480"/>
            <a:ext cx="685800" cy="685800"/>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950" b="1">
                <a:solidFill>
                  <a:srgbClr val="009FE3"/>
                </a:solidFill>
                <a:latin typeface="Arial"/>
              </a:rPr>
              <a:t>✓</a:t>
            </a:r>
          </a:p>
        </p:txBody>
      </p:sp>
      <p:sp>
        <p:nvSpPr>
          <p:cNvPr id="20" name="TextBox 19"/>
          <p:cNvSpPr txBox="1"/>
          <p:nvPr/>
        </p:nvSpPr>
        <p:spPr>
          <a:xfrm>
            <a:off x="10671048" y="3813049"/>
            <a:ext cx="5554980" cy="392415"/>
          </a:xfrm>
          <a:prstGeom prst="rect">
            <a:avLst/>
          </a:prstGeom>
          <a:noFill/>
        </p:spPr>
        <p:txBody>
          <a:bodyPr wrap="square" lIns="0" tIns="0" rIns="0" bIns="0" anchor="t">
            <a:spAutoFit/>
          </a:bodyPr>
          <a:lstStyle/>
          <a:p>
            <a:pPr algn="l"/>
            <a:r>
              <a:rPr sz="2800" b="1">
                <a:solidFill>
                  <a:srgbClr val="000000"/>
                </a:solidFill>
                <a:latin typeface="Arial"/>
              </a:rPr>
              <a:t>A human checkpoint</a:t>
            </a:r>
          </a:p>
        </p:txBody>
      </p:sp>
      <p:sp>
        <p:nvSpPr>
          <p:cNvPr id="21" name="TextBox 20"/>
          <p:cNvSpPr txBox="1"/>
          <p:nvPr/>
        </p:nvSpPr>
        <p:spPr>
          <a:xfrm>
            <a:off x="10671048" y="4416552"/>
            <a:ext cx="5554980" cy="307777"/>
          </a:xfrm>
          <a:prstGeom prst="rect">
            <a:avLst/>
          </a:prstGeom>
          <a:noFill/>
        </p:spPr>
        <p:txBody>
          <a:bodyPr wrap="square" lIns="0" tIns="0" rIns="0" bIns="0" anchor="t">
            <a:spAutoFit/>
          </a:bodyPr>
          <a:lstStyle/>
          <a:p>
            <a:pPr algn="l"/>
            <a:r>
              <a:rPr sz="2000" dirty="0">
                <a:solidFill>
                  <a:srgbClr val="3D3D3D"/>
                </a:solidFill>
                <a:latin typeface="Arial"/>
              </a:rPr>
              <a:t>Someone accountable verifies before action</a:t>
            </a:r>
          </a:p>
        </p:txBody>
      </p:sp>
      <p:sp>
        <p:nvSpPr>
          <p:cNvPr id="22" name="Oval 21"/>
          <p:cNvSpPr/>
          <p:nvPr/>
        </p:nvSpPr>
        <p:spPr>
          <a:xfrm>
            <a:off x="9710928" y="5417820"/>
            <a:ext cx="685800" cy="685800"/>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950" b="1">
                <a:solidFill>
                  <a:srgbClr val="009FE3"/>
                </a:solidFill>
                <a:latin typeface="Arial"/>
              </a:rPr>
              <a:t>✓</a:t>
            </a:r>
          </a:p>
        </p:txBody>
      </p:sp>
      <p:sp>
        <p:nvSpPr>
          <p:cNvPr id="23" name="TextBox 22"/>
          <p:cNvSpPr txBox="1"/>
          <p:nvPr/>
        </p:nvSpPr>
        <p:spPr>
          <a:xfrm>
            <a:off x="10671048" y="5390389"/>
            <a:ext cx="5554980" cy="392415"/>
          </a:xfrm>
          <a:prstGeom prst="rect">
            <a:avLst/>
          </a:prstGeom>
          <a:noFill/>
        </p:spPr>
        <p:txBody>
          <a:bodyPr wrap="square" lIns="0" tIns="0" rIns="0" bIns="0" anchor="t">
            <a:spAutoFit/>
          </a:bodyPr>
          <a:lstStyle/>
          <a:p>
            <a:pPr algn="l"/>
            <a:r>
              <a:rPr sz="2800" b="1">
                <a:solidFill>
                  <a:srgbClr val="000000"/>
                </a:solidFill>
                <a:latin typeface="Arial"/>
              </a:rPr>
              <a:t>Thresholds you own</a:t>
            </a:r>
          </a:p>
        </p:txBody>
      </p:sp>
      <p:sp>
        <p:nvSpPr>
          <p:cNvPr id="24" name="TextBox 23"/>
          <p:cNvSpPr txBox="1"/>
          <p:nvPr/>
        </p:nvSpPr>
        <p:spPr>
          <a:xfrm>
            <a:off x="10671048" y="5993892"/>
            <a:ext cx="5554980" cy="615553"/>
          </a:xfrm>
          <a:prstGeom prst="rect">
            <a:avLst/>
          </a:prstGeom>
          <a:noFill/>
        </p:spPr>
        <p:txBody>
          <a:bodyPr wrap="square" lIns="0" tIns="0" rIns="0" bIns="0" anchor="t">
            <a:spAutoFit/>
          </a:bodyPr>
          <a:lstStyle/>
          <a:p>
            <a:pPr algn="l"/>
            <a:r>
              <a:rPr sz="2000" dirty="0">
                <a:solidFill>
                  <a:srgbClr val="3D3D3D"/>
                </a:solidFill>
                <a:latin typeface="Arial"/>
              </a:rPr>
              <a:t>The decision rule belongs to compliance, not the vendor</a:t>
            </a:r>
          </a:p>
        </p:txBody>
      </p:sp>
      <p:sp>
        <p:nvSpPr>
          <p:cNvPr id="25" name="Oval 24"/>
          <p:cNvSpPr/>
          <p:nvPr/>
        </p:nvSpPr>
        <p:spPr>
          <a:xfrm>
            <a:off x="9710928" y="6995160"/>
            <a:ext cx="685800" cy="685800"/>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950" b="1">
                <a:solidFill>
                  <a:srgbClr val="009FE3"/>
                </a:solidFill>
                <a:latin typeface="Arial"/>
              </a:rPr>
              <a:t>✓</a:t>
            </a:r>
          </a:p>
        </p:txBody>
      </p:sp>
      <p:sp>
        <p:nvSpPr>
          <p:cNvPr id="26" name="TextBox 25"/>
          <p:cNvSpPr txBox="1"/>
          <p:nvPr/>
        </p:nvSpPr>
        <p:spPr>
          <a:xfrm>
            <a:off x="10671048" y="6967728"/>
            <a:ext cx="5554980" cy="392415"/>
          </a:xfrm>
          <a:prstGeom prst="rect">
            <a:avLst/>
          </a:prstGeom>
          <a:noFill/>
        </p:spPr>
        <p:txBody>
          <a:bodyPr wrap="square" lIns="0" tIns="0" rIns="0" bIns="0" anchor="t">
            <a:spAutoFit/>
          </a:bodyPr>
          <a:lstStyle/>
          <a:p>
            <a:pPr algn="l"/>
            <a:r>
              <a:rPr sz="2800" b="1">
                <a:solidFill>
                  <a:srgbClr val="000000"/>
                </a:solidFill>
                <a:latin typeface="Arial"/>
              </a:rPr>
              <a:t>Explainability, not a black box</a:t>
            </a:r>
          </a:p>
        </p:txBody>
      </p:sp>
      <p:sp>
        <p:nvSpPr>
          <p:cNvPr id="27" name="TextBox 26"/>
          <p:cNvSpPr txBox="1"/>
          <p:nvPr/>
        </p:nvSpPr>
        <p:spPr>
          <a:xfrm>
            <a:off x="10671048" y="7571233"/>
            <a:ext cx="5554980" cy="307777"/>
          </a:xfrm>
          <a:prstGeom prst="rect">
            <a:avLst/>
          </a:prstGeom>
          <a:noFill/>
        </p:spPr>
        <p:txBody>
          <a:bodyPr wrap="square" lIns="0" tIns="0" rIns="0" bIns="0" anchor="t">
            <a:spAutoFit/>
          </a:bodyPr>
          <a:lstStyle/>
          <a:p>
            <a:pPr algn="l"/>
            <a:r>
              <a:rPr sz="2000" dirty="0">
                <a:solidFill>
                  <a:srgbClr val="3D3D3D"/>
                </a:solidFill>
                <a:latin typeface="Arial"/>
              </a:rPr>
              <a:t>You must be able to trace the reasoning</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18</a:t>
            </a:r>
            <a:endParaRPr lang="en-US" sz="2200" dirty="0"/>
          </a:p>
        </p:txBody>
      </p:sp>
      <p:sp>
        <p:nvSpPr>
          <p:cNvPr id="30" name="Footer Text">
            <a:extLst>
              <a:ext uri="{FF2B5EF4-FFF2-40B4-BE49-F238E27FC236}">
                <a16:creationId xmlns:a16="http://schemas.microsoft.com/office/drawing/2014/main" id="{DD93A3AE-905E-40A4-4E04-D6BE64304396}"/>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078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428" y="685801"/>
            <a:ext cx="15087600" cy="692497"/>
          </a:xfrm>
          <a:prstGeom prst="rect">
            <a:avLst/>
          </a:prstGeom>
          <a:noFill/>
        </p:spPr>
        <p:txBody>
          <a:bodyPr wrap="square" lIns="0" tIns="0" rIns="0" bIns="0" anchor="t">
            <a:spAutoFit/>
          </a:bodyPr>
          <a:lstStyle/>
          <a:p>
            <a:pPr algn="l"/>
            <a:r>
              <a:rPr sz="4700" b="1">
                <a:solidFill>
                  <a:srgbClr val="000000"/>
                </a:solidFill>
                <a:latin typeface="Arial"/>
              </a:rPr>
              <a:t>Two starting points, two checklists</a:t>
            </a:r>
          </a:p>
        </p:txBody>
      </p:sp>
      <p:sp>
        <p:nvSpPr>
          <p:cNvPr id="3" name="TextBox 2"/>
          <p:cNvSpPr txBox="1"/>
          <p:nvPr/>
        </p:nvSpPr>
        <p:spPr>
          <a:xfrm>
            <a:off x="1138428" y="1508760"/>
            <a:ext cx="15087600" cy="300082"/>
          </a:xfrm>
          <a:prstGeom prst="rect">
            <a:avLst/>
          </a:prstGeom>
          <a:noFill/>
        </p:spPr>
        <p:txBody>
          <a:bodyPr wrap="square" lIns="0" tIns="0" rIns="0" bIns="0" anchor="t">
            <a:spAutoFit/>
          </a:bodyPr>
          <a:lstStyle/>
          <a:p>
            <a:pPr algn="l"/>
            <a:r>
              <a:rPr sz="2350" i="1">
                <a:solidFill>
                  <a:srgbClr val="6E6E6E"/>
                </a:solidFill>
                <a:latin typeface="Arial"/>
              </a:rPr>
              <a:t>Match the checklist to the door it's coming through.</a:t>
            </a:r>
          </a:p>
        </p:txBody>
      </p:sp>
      <p:sp>
        <p:nvSpPr>
          <p:cNvPr id="4" name="Rectangle 3"/>
          <p:cNvSpPr/>
          <p:nvPr/>
        </p:nvSpPr>
        <p:spPr>
          <a:xfrm>
            <a:off x="1138428" y="2400300"/>
            <a:ext cx="7612380" cy="651510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5" name="Rectangle 4"/>
          <p:cNvSpPr/>
          <p:nvPr/>
        </p:nvSpPr>
        <p:spPr>
          <a:xfrm>
            <a:off x="1138428" y="2400300"/>
            <a:ext cx="109728" cy="6515100"/>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6" name="TextBox 5"/>
          <p:cNvSpPr txBox="1"/>
          <p:nvPr/>
        </p:nvSpPr>
        <p:spPr>
          <a:xfrm>
            <a:off x="1687068" y="2839212"/>
            <a:ext cx="6652260" cy="300082"/>
          </a:xfrm>
          <a:prstGeom prst="rect">
            <a:avLst/>
          </a:prstGeom>
          <a:noFill/>
        </p:spPr>
        <p:txBody>
          <a:bodyPr wrap="square" lIns="0" tIns="0" rIns="0" bIns="0" anchor="t">
            <a:spAutoFit/>
          </a:bodyPr>
          <a:lstStyle/>
          <a:p>
            <a:pPr algn="l"/>
            <a:r>
              <a:rPr sz="2350" b="1">
                <a:solidFill>
                  <a:srgbClr val="009FE3"/>
                </a:solidFill>
                <a:latin typeface="Arial"/>
              </a:rPr>
              <a:t>ONBOARDING A VENDOR'S AI</a:t>
            </a:r>
          </a:p>
        </p:txBody>
      </p:sp>
      <p:sp>
        <p:nvSpPr>
          <p:cNvPr id="7" name="Oval 6"/>
          <p:cNvSpPr/>
          <p:nvPr/>
        </p:nvSpPr>
        <p:spPr>
          <a:xfrm>
            <a:off x="1687068" y="370332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8" name="TextBox 7"/>
          <p:cNvSpPr txBox="1"/>
          <p:nvPr/>
        </p:nvSpPr>
        <p:spPr>
          <a:xfrm>
            <a:off x="2263140" y="363474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Where does our data go — is it used to train the model?</a:t>
            </a:r>
          </a:p>
        </p:txBody>
      </p:sp>
      <p:sp>
        <p:nvSpPr>
          <p:cNvPr id="9" name="Oval 8"/>
          <p:cNvSpPr/>
          <p:nvPr/>
        </p:nvSpPr>
        <p:spPr>
          <a:xfrm>
            <a:off x="1687068" y="452628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10" name="TextBox 9"/>
          <p:cNvSpPr txBox="1"/>
          <p:nvPr/>
        </p:nvSpPr>
        <p:spPr>
          <a:xfrm>
            <a:off x="2263140" y="445770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Can they explain how the AI reached an output?</a:t>
            </a:r>
          </a:p>
        </p:txBody>
      </p:sp>
      <p:sp>
        <p:nvSpPr>
          <p:cNvPr id="11" name="Oval 10"/>
          <p:cNvSpPr/>
          <p:nvPr/>
        </p:nvSpPr>
        <p:spPr>
          <a:xfrm>
            <a:off x="1687068" y="534924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12" name="TextBox 11"/>
          <p:cNvSpPr txBox="1"/>
          <p:nvPr/>
        </p:nvSpPr>
        <p:spPr>
          <a:xfrm>
            <a:off x="2263140" y="528066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Is there an audit trail we can actually access?</a:t>
            </a:r>
          </a:p>
        </p:txBody>
      </p:sp>
      <p:sp>
        <p:nvSpPr>
          <p:cNvPr id="13" name="Oval 12"/>
          <p:cNvSpPr/>
          <p:nvPr/>
        </p:nvSpPr>
        <p:spPr>
          <a:xfrm>
            <a:off x="1687068" y="617220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14" name="TextBox 13"/>
          <p:cNvSpPr txBox="1"/>
          <p:nvPr/>
        </p:nvSpPr>
        <p:spPr>
          <a:xfrm>
            <a:off x="2263140" y="610362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What happens when the model changes or updates?</a:t>
            </a:r>
          </a:p>
        </p:txBody>
      </p:sp>
      <p:sp>
        <p:nvSpPr>
          <p:cNvPr id="15" name="Oval 14"/>
          <p:cNvSpPr/>
          <p:nvPr/>
        </p:nvSpPr>
        <p:spPr>
          <a:xfrm>
            <a:off x="1687068" y="699516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16" name="TextBox 15"/>
          <p:cNvSpPr txBox="1"/>
          <p:nvPr/>
        </p:nvSpPr>
        <p:spPr>
          <a:xfrm>
            <a:off x="2263140" y="692658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Who's liable if it gets it wrong — them or us?</a:t>
            </a:r>
          </a:p>
        </p:txBody>
      </p:sp>
      <p:sp>
        <p:nvSpPr>
          <p:cNvPr id="17" name="Oval 16"/>
          <p:cNvSpPr/>
          <p:nvPr/>
        </p:nvSpPr>
        <p:spPr>
          <a:xfrm>
            <a:off x="1687068" y="781812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09FE3"/>
                </a:solidFill>
                <a:latin typeface="Arial"/>
              </a:rPr>
              <a:t>?</a:t>
            </a:r>
          </a:p>
        </p:txBody>
      </p:sp>
      <p:sp>
        <p:nvSpPr>
          <p:cNvPr id="18" name="TextBox 17"/>
          <p:cNvSpPr txBox="1"/>
          <p:nvPr/>
        </p:nvSpPr>
        <p:spPr>
          <a:xfrm>
            <a:off x="2263140" y="774954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Can we get our data out if we leave?</a:t>
            </a:r>
          </a:p>
        </p:txBody>
      </p:sp>
      <p:sp>
        <p:nvSpPr>
          <p:cNvPr id="19" name="Rectangle 18"/>
          <p:cNvSpPr/>
          <p:nvPr/>
        </p:nvSpPr>
        <p:spPr>
          <a:xfrm>
            <a:off x="9162288" y="2400300"/>
            <a:ext cx="7612380" cy="6515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0" name="Rectangle 19"/>
          <p:cNvSpPr/>
          <p:nvPr/>
        </p:nvSpPr>
        <p:spPr>
          <a:xfrm>
            <a:off x="9162288" y="2400300"/>
            <a:ext cx="109728" cy="651510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1" name="TextBox 20"/>
          <p:cNvSpPr txBox="1"/>
          <p:nvPr/>
        </p:nvSpPr>
        <p:spPr>
          <a:xfrm>
            <a:off x="9710928" y="2839212"/>
            <a:ext cx="6652260" cy="300082"/>
          </a:xfrm>
          <a:prstGeom prst="rect">
            <a:avLst/>
          </a:prstGeom>
          <a:noFill/>
        </p:spPr>
        <p:txBody>
          <a:bodyPr wrap="square" lIns="0" tIns="0" rIns="0" bIns="0" anchor="t">
            <a:spAutoFit/>
          </a:bodyPr>
          <a:lstStyle/>
          <a:p>
            <a:pPr algn="l"/>
            <a:r>
              <a:rPr sz="2350" b="1">
                <a:solidFill>
                  <a:srgbClr val="F39200"/>
                </a:solidFill>
                <a:latin typeface="Arial"/>
              </a:rPr>
              <a:t>PROMPTING IT YOURSELF</a:t>
            </a:r>
          </a:p>
        </p:txBody>
      </p:sp>
      <p:sp>
        <p:nvSpPr>
          <p:cNvPr id="22" name="Oval 21"/>
          <p:cNvSpPr/>
          <p:nvPr/>
        </p:nvSpPr>
        <p:spPr>
          <a:xfrm>
            <a:off x="9710928" y="370332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23" name="TextBox 22"/>
          <p:cNvSpPr txBox="1"/>
          <p:nvPr/>
        </p:nvSpPr>
        <p:spPr>
          <a:xfrm>
            <a:off x="10287000" y="363474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Never paste confidential or client data into a public tool</a:t>
            </a:r>
          </a:p>
        </p:txBody>
      </p:sp>
      <p:sp>
        <p:nvSpPr>
          <p:cNvPr id="24" name="Oval 23"/>
          <p:cNvSpPr/>
          <p:nvPr/>
        </p:nvSpPr>
        <p:spPr>
          <a:xfrm>
            <a:off x="9710928" y="452628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25" name="TextBox 24"/>
          <p:cNvSpPr txBox="1"/>
          <p:nvPr/>
        </p:nvSpPr>
        <p:spPr>
          <a:xfrm>
            <a:off x="10287000" y="445770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Treat every output as a draft — never a finding</a:t>
            </a:r>
          </a:p>
        </p:txBody>
      </p:sp>
      <p:sp>
        <p:nvSpPr>
          <p:cNvPr id="26" name="Oval 25"/>
          <p:cNvSpPr/>
          <p:nvPr/>
        </p:nvSpPr>
        <p:spPr>
          <a:xfrm>
            <a:off x="9710928" y="534924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27" name="TextBox 26"/>
          <p:cNvSpPr txBox="1"/>
          <p:nvPr/>
        </p:nvSpPr>
        <p:spPr>
          <a:xfrm>
            <a:off x="10287000" y="528066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Keep a record of what you asked, and why</a:t>
            </a:r>
          </a:p>
        </p:txBody>
      </p:sp>
      <p:sp>
        <p:nvSpPr>
          <p:cNvPr id="28" name="Oval 27"/>
          <p:cNvSpPr/>
          <p:nvPr/>
        </p:nvSpPr>
        <p:spPr>
          <a:xfrm>
            <a:off x="9710928" y="617220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29" name="TextBox 28"/>
          <p:cNvSpPr txBox="1"/>
          <p:nvPr/>
        </p:nvSpPr>
        <p:spPr>
          <a:xfrm>
            <a:off x="10287000" y="610362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Verify anything with a number, name, date or citation</a:t>
            </a:r>
          </a:p>
        </p:txBody>
      </p:sp>
      <p:sp>
        <p:nvSpPr>
          <p:cNvPr id="30" name="Oval 29"/>
          <p:cNvSpPr/>
          <p:nvPr/>
        </p:nvSpPr>
        <p:spPr>
          <a:xfrm>
            <a:off x="9710928" y="699516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31" name="TextBox 30"/>
          <p:cNvSpPr txBox="1"/>
          <p:nvPr/>
        </p:nvSpPr>
        <p:spPr>
          <a:xfrm>
            <a:off x="10287000" y="692658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Only use the tool your firm has actually approved</a:t>
            </a:r>
          </a:p>
        </p:txBody>
      </p:sp>
      <p:sp>
        <p:nvSpPr>
          <p:cNvPr id="32" name="Oval 31"/>
          <p:cNvSpPr/>
          <p:nvPr/>
        </p:nvSpPr>
        <p:spPr>
          <a:xfrm>
            <a:off x="9710928" y="7818120"/>
            <a:ext cx="329184" cy="329184"/>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b="1">
                <a:solidFill>
                  <a:srgbClr val="F39200"/>
                </a:solidFill>
                <a:latin typeface="Arial"/>
              </a:rPr>
              <a:t>✓</a:t>
            </a:r>
          </a:p>
        </p:txBody>
      </p:sp>
      <p:sp>
        <p:nvSpPr>
          <p:cNvPr id="33" name="TextBox 32"/>
          <p:cNvSpPr txBox="1"/>
          <p:nvPr/>
        </p:nvSpPr>
        <p:spPr>
          <a:xfrm>
            <a:off x="10287000" y="7749541"/>
            <a:ext cx="6035040" cy="290721"/>
          </a:xfrm>
          <a:prstGeom prst="rect">
            <a:avLst/>
          </a:prstGeom>
          <a:noFill/>
        </p:spPr>
        <p:txBody>
          <a:bodyPr wrap="square" lIns="0" tIns="0" rIns="0" bIns="0" anchor="t">
            <a:spAutoFit/>
          </a:bodyPr>
          <a:lstStyle/>
          <a:p>
            <a:pPr algn="l">
              <a:lnSpc>
                <a:spcPct val="105000"/>
              </a:lnSpc>
            </a:pPr>
            <a:r>
              <a:rPr sz="2275">
                <a:solidFill>
                  <a:srgbClr val="000000"/>
                </a:solidFill>
                <a:latin typeface="Arial"/>
              </a:rPr>
              <a:t>Assume the prompt itself could be read back to you later</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19</a:t>
            </a:r>
            <a:endParaRPr lang="en-US" sz="2200" dirty="0"/>
          </a:p>
        </p:txBody>
      </p:sp>
      <p:sp>
        <p:nvSpPr>
          <p:cNvPr id="35" name="Footer Text">
            <a:extLst>
              <a:ext uri="{FF2B5EF4-FFF2-40B4-BE49-F238E27FC236}">
                <a16:creationId xmlns:a16="http://schemas.microsoft.com/office/drawing/2014/main" id="{43977503-D643-B5C9-98FB-F38DC4B51021}"/>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885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4138" y="452628"/>
            <a:ext cx="123444" cy="850392"/>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3" name="TextBox 2"/>
          <p:cNvSpPr txBox="1"/>
          <p:nvPr/>
        </p:nvSpPr>
        <p:spPr>
          <a:xfrm>
            <a:off x="1445988" y="493777"/>
            <a:ext cx="13716000" cy="692497"/>
          </a:xfrm>
          <a:prstGeom prst="rect">
            <a:avLst/>
          </a:prstGeom>
          <a:noFill/>
        </p:spPr>
        <p:txBody>
          <a:bodyPr wrap="square" lIns="0" tIns="0" rIns="0" bIns="0" anchor="t">
            <a:spAutoFit/>
          </a:bodyPr>
          <a:lstStyle/>
          <a:p>
            <a:pPr algn="l"/>
            <a:r>
              <a:rPr sz="4700" b="1" dirty="0">
                <a:solidFill>
                  <a:srgbClr val="000000"/>
                </a:solidFill>
                <a:latin typeface="Arial"/>
              </a:rPr>
              <a:t>Writing better prompts — the RICECO method</a:t>
            </a:r>
          </a:p>
        </p:txBody>
      </p:sp>
      <p:sp>
        <p:nvSpPr>
          <p:cNvPr id="4" name="Rectangle 3"/>
          <p:cNvSpPr/>
          <p:nvPr/>
        </p:nvSpPr>
        <p:spPr>
          <a:xfrm>
            <a:off x="726948" y="1508760"/>
            <a:ext cx="2468880" cy="877824"/>
          </a:xfrm>
          <a:prstGeom prst="rect">
            <a:avLst/>
          </a:prstGeom>
          <a:solidFill>
            <a:srgbClr val="EEEDFE"/>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3C3489"/>
                </a:solidFill>
                <a:latin typeface="Arial"/>
              </a:rPr>
              <a:t>R</a:t>
            </a:r>
            <a:r>
              <a:rPr sz="2050">
                <a:solidFill>
                  <a:srgbClr val="3C3489"/>
                </a:solidFill>
                <a:latin typeface="Arial"/>
              </a:rPr>
              <a:t>  Role</a:t>
            </a:r>
          </a:p>
        </p:txBody>
      </p:sp>
      <p:sp>
        <p:nvSpPr>
          <p:cNvPr id="5" name="Rectangle 4"/>
          <p:cNvSpPr/>
          <p:nvPr/>
        </p:nvSpPr>
        <p:spPr>
          <a:xfrm>
            <a:off x="3387852" y="1508760"/>
            <a:ext cx="2468880" cy="877824"/>
          </a:xfrm>
          <a:prstGeom prst="rect">
            <a:avLst/>
          </a:prstGeom>
          <a:solidFill>
            <a:srgbClr val="E1F5EE"/>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085041"/>
                </a:solidFill>
                <a:latin typeface="Arial"/>
              </a:rPr>
              <a:t>I</a:t>
            </a:r>
            <a:r>
              <a:rPr sz="2050">
                <a:solidFill>
                  <a:srgbClr val="085041"/>
                </a:solidFill>
                <a:latin typeface="Arial"/>
              </a:rPr>
              <a:t>  Instruct</a:t>
            </a:r>
          </a:p>
        </p:txBody>
      </p:sp>
      <p:sp>
        <p:nvSpPr>
          <p:cNvPr id="6" name="Rectangle 5"/>
          <p:cNvSpPr/>
          <p:nvPr/>
        </p:nvSpPr>
        <p:spPr>
          <a:xfrm>
            <a:off x="6048756" y="1508760"/>
            <a:ext cx="2468880" cy="877824"/>
          </a:xfrm>
          <a:prstGeom prst="rect">
            <a:avLst/>
          </a:prstGeom>
          <a:solidFill>
            <a:srgbClr val="FAECE7"/>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712B13"/>
                </a:solidFill>
                <a:latin typeface="Arial"/>
              </a:rPr>
              <a:t>C</a:t>
            </a:r>
            <a:r>
              <a:rPr sz="2050">
                <a:solidFill>
                  <a:srgbClr val="712B13"/>
                </a:solidFill>
                <a:latin typeface="Arial"/>
              </a:rPr>
              <a:t>  Context</a:t>
            </a:r>
          </a:p>
        </p:txBody>
      </p:sp>
      <p:sp>
        <p:nvSpPr>
          <p:cNvPr id="7" name="Rectangle 6"/>
          <p:cNvSpPr/>
          <p:nvPr/>
        </p:nvSpPr>
        <p:spPr>
          <a:xfrm>
            <a:off x="8709660" y="1508760"/>
            <a:ext cx="2468880" cy="877824"/>
          </a:xfrm>
          <a:prstGeom prst="rect">
            <a:avLst/>
          </a:prstGeom>
          <a:solidFill>
            <a:srgbClr val="E6F1FB"/>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0C447C"/>
                </a:solidFill>
                <a:latin typeface="Arial"/>
              </a:rPr>
              <a:t>E</a:t>
            </a:r>
            <a:r>
              <a:rPr sz="2050">
                <a:solidFill>
                  <a:srgbClr val="0C447C"/>
                </a:solidFill>
                <a:latin typeface="Arial"/>
              </a:rPr>
              <a:t>  Examples</a:t>
            </a:r>
          </a:p>
        </p:txBody>
      </p:sp>
      <p:sp>
        <p:nvSpPr>
          <p:cNvPr id="8" name="Rectangle 7"/>
          <p:cNvSpPr/>
          <p:nvPr/>
        </p:nvSpPr>
        <p:spPr>
          <a:xfrm>
            <a:off x="11370564" y="1508760"/>
            <a:ext cx="2468880" cy="877824"/>
          </a:xfrm>
          <a:prstGeom prst="rect">
            <a:avLst/>
          </a:prstGeom>
          <a:solidFill>
            <a:srgbClr val="FBEAF0"/>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72243E"/>
                </a:solidFill>
                <a:latin typeface="Arial"/>
              </a:rPr>
              <a:t>C</a:t>
            </a:r>
            <a:r>
              <a:rPr sz="2050">
                <a:solidFill>
                  <a:srgbClr val="72243E"/>
                </a:solidFill>
                <a:latin typeface="Arial"/>
              </a:rPr>
              <a:t>  Constraints</a:t>
            </a:r>
          </a:p>
        </p:txBody>
      </p:sp>
      <p:sp>
        <p:nvSpPr>
          <p:cNvPr id="9" name="Rectangle 8"/>
          <p:cNvSpPr/>
          <p:nvPr/>
        </p:nvSpPr>
        <p:spPr>
          <a:xfrm>
            <a:off x="14031468" y="1508760"/>
            <a:ext cx="2468880" cy="877824"/>
          </a:xfrm>
          <a:prstGeom prst="rect">
            <a:avLst/>
          </a:prstGeom>
          <a:solidFill>
            <a:srgbClr val="FAEEDA"/>
          </a:solidFill>
          <a:ln>
            <a:noFill/>
          </a:ln>
          <a:effectLst/>
        </p:spPr>
        <p:style>
          <a:lnRef idx="1">
            <a:schemeClr val="accent1"/>
          </a:lnRef>
          <a:fillRef idx="3">
            <a:schemeClr val="accent1"/>
          </a:fillRef>
          <a:effectRef idx="2">
            <a:schemeClr val="accent1"/>
          </a:effectRef>
          <a:fontRef idx="minor">
            <a:schemeClr val="lt1"/>
          </a:fontRef>
        </p:style>
        <p:txBody>
          <a:bodyPr lIns="205740" tIns="0" rIns="0" bIns="0" rtlCol="0" anchor="ctr"/>
          <a:lstStyle/>
          <a:p>
            <a:pPr algn="ctr"/>
            <a:r>
              <a:rPr sz="3250" b="1">
                <a:solidFill>
                  <a:srgbClr val="633806"/>
                </a:solidFill>
                <a:latin typeface="Arial"/>
              </a:rPr>
              <a:t>O</a:t>
            </a:r>
            <a:r>
              <a:rPr sz="2050">
                <a:solidFill>
                  <a:srgbClr val="633806"/>
                </a:solidFill>
                <a:latin typeface="Arial"/>
              </a:rPr>
              <a:t>  Output</a:t>
            </a:r>
          </a:p>
        </p:txBody>
      </p:sp>
      <p:sp>
        <p:nvSpPr>
          <p:cNvPr id="10" name="Rectangle 9"/>
          <p:cNvSpPr/>
          <p:nvPr/>
        </p:nvSpPr>
        <p:spPr>
          <a:xfrm>
            <a:off x="726948" y="2537460"/>
            <a:ext cx="8298180" cy="685000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1" name="TextBox 10"/>
          <p:cNvSpPr txBox="1"/>
          <p:nvPr/>
        </p:nvSpPr>
        <p:spPr>
          <a:xfrm>
            <a:off x="1056132" y="2784348"/>
            <a:ext cx="7612380" cy="253916"/>
          </a:xfrm>
          <a:prstGeom prst="rect">
            <a:avLst/>
          </a:prstGeom>
          <a:noFill/>
        </p:spPr>
        <p:txBody>
          <a:bodyPr wrap="square" lIns="0" tIns="0" rIns="0" bIns="0" anchor="t">
            <a:spAutoFit/>
          </a:bodyPr>
          <a:lstStyle/>
          <a:p>
            <a:pPr algn="l"/>
            <a:r>
              <a:rPr sz="2050" b="1">
                <a:solidFill>
                  <a:srgbClr val="3D3D3D"/>
                </a:solidFill>
                <a:latin typeface="Arial"/>
              </a:rPr>
              <a:t>THE PROMPT</a:t>
            </a:r>
          </a:p>
        </p:txBody>
      </p:sp>
      <p:sp>
        <p:nvSpPr>
          <p:cNvPr id="12" name="Rectangle 11"/>
          <p:cNvSpPr/>
          <p:nvPr/>
        </p:nvSpPr>
        <p:spPr>
          <a:xfrm>
            <a:off x="1056132" y="3291840"/>
            <a:ext cx="7639812" cy="6583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3" name="TextBox 12"/>
          <p:cNvSpPr txBox="1"/>
          <p:nvPr/>
        </p:nvSpPr>
        <p:spPr>
          <a:xfrm>
            <a:off x="1275588" y="3440206"/>
            <a:ext cx="7200900" cy="361637"/>
          </a:xfrm>
          <a:prstGeom prst="rect">
            <a:avLst/>
          </a:prstGeom>
          <a:noFill/>
        </p:spPr>
        <p:txBody>
          <a:bodyPr wrap="square" lIns="0" tIns="0" rIns="0" bIns="0" anchor="ctr">
            <a:spAutoFit/>
          </a:bodyPr>
          <a:lstStyle/>
          <a:p>
            <a:pPr algn="l"/>
            <a:r>
              <a:rPr sz="2350" dirty="0">
                <a:solidFill>
                  <a:srgbClr val="3D3D3D"/>
                </a:solidFill>
                <a:latin typeface="Arial"/>
              </a:rPr>
              <a:t>"</a:t>
            </a:r>
            <a:r>
              <a:rPr sz="2350" dirty="0" err="1">
                <a:solidFill>
                  <a:srgbClr val="3D3D3D"/>
                </a:solidFill>
                <a:latin typeface="Arial"/>
              </a:rPr>
              <a:t>Summarise</a:t>
            </a:r>
            <a:r>
              <a:rPr sz="2350" dirty="0">
                <a:solidFill>
                  <a:srgbClr val="3D3D3D"/>
                </a:solidFill>
                <a:latin typeface="Arial"/>
              </a:rPr>
              <a:t> this </a:t>
            </a:r>
            <a:r>
              <a:rPr lang="en-GB" sz="2350" dirty="0">
                <a:solidFill>
                  <a:srgbClr val="3D3D3D"/>
                </a:solidFill>
                <a:latin typeface="Arial"/>
              </a:rPr>
              <a:t>CDD</a:t>
            </a:r>
            <a:r>
              <a:rPr sz="2350" dirty="0">
                <a:solidFill>
                  <a:srgbClr val="3D3D3D"/>
                </a:solidFill>
                <a:latin typeface="Arial"/>
              </a:rPr>
              <a:t> file"</a:t>
            </a:r>
          </a:p>
        </p:txBody>
      </p:sp>
      <p:sp>
        <p:nvSpPr>
          <p:cNvPr id="14" name="TextBox 13"/>
          <p:cNvSpPr txBox="1"/>
          <p:nvPr/>
        </p:nvSpPr>
        <p:spPr>
          <a:xfrm>
            <a:off x="1056132" y="4155948"/>
            <a:ext cx="7612380" cy="253916"/>
          </a:xfrm>
          <a:prstGeom prst="rect">
            <a:avLst/>
          </a:prstGeom>
          <a:noFill/>
        </p:spPr>
        <p:txBody>
          <a:bodyPr wrap="square" lIns="0" tIns="0" rIns="0" bIns="0" anchor="t">
            <a:spAutoFit/>
          </a:bodyPr>
          <a:lstStyle/>
          <a:p>
            <a:pPr algn="l"/>
            <a:r>
              <a:rPr sz="2050" b="1">
                <a:solidFill>
                  <a:srgbClr val="F39200"/>
                </a:solidFill>
                <a:latin typeface="Arial"/>
              </a:rPr>
              <a:t>Same task, the RICECO way  ↓</a:t>
            </a:r>
          </a:p>
        </p:txBody>
      </p:sp>
      <p:sp>
        <p:nvSpPr>
          <p:cNvPr id="15" name="Rectangle 14"/>
          <p:cNvSpPr/>
          <p:nvPr/>
        </p:nvSpPr>
        <p:spPr>
          <a:xfrm>
            <a:off x="1056132" y="4594860"/>
            <a:ext cx="576072" cy="576072"/>
          </a:xfrm>
          <a:prstGeom prst="rect">
            <a:avLst/>
          </a:prstGeom>
          <a:solidFill>
            <a:srgbClr val="EEEDF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3C3489"/>
                </a:solidFill>
                <a:latin typeface="Arial"/>
              </a:rPr>
              <a:t>R</a:t>
            </a:r>
          </a:p>
        </p:txBody>
      </p:sp>
      <p:sp>
        <p:nvSpPr>
          <p:cNvPr id="16" name="TextBox 15"/>
          <p:cNvSpPr txBox="1"/>
          <p:nvPr/>
        </p:nvSpPr>
        <p:spPr>
          <a:xfrm>
            <a:off x="1851660" y="4625300"/>
            <a:ext cx="6789420" cy="638636"/>
          </a:xfrm>
          <a:prstGeom prst="rect">
            <a:avLst/>
          </a:prstGeom>
          <a:noFill/>
        </p:spPr>
        <p:txBody>
          <a:bodyPr wrap="square" lIns="0" tIns="0" rIns="0" bIns="0" anchor="ctr">
            <a:spAutoFit/>
          </a:bodyPr>
          <a:lstStyle/>
          <a:p>
            <a:pPr algn="l">
              <a:lnSpc>
                <a:spcPct val="100000"/>
              </a:lnSpc>
            </a:pPr>
            <a:r>
              <a:rPr sz="2075" dirty="0">
                <a:solidFill>
                  <a:srgbClr val="000000"/>
                </a:solidFill>
                <a:latin typeface="Arial"/>
              </a:rPr>
              <a:t>Act as an experienced compliance officer </a:t>
            </a:r>
            <a:r>
              <a:rPr sz="2075" dirty="0" err="1">
                <a:solidFill>
                  <a:srgbClr val="000000"/>
                </a:solidFill>
                <a:latin typeface="Arial"/>
              </a:rPr>
              <a:t>specialising</a:t>
            </a:r>
            <a:r>
              <a:rPr sz="2075" dirty="0">
                <a:solidFill>
                  <a:srgbClr val="000000"/>
                </a:solidFill>
                <a:latin typeface="Arial"/>
              </a:rPr>
              <a:t> in Jersey AML/CFT</a:t>
            </a:r>
            <a:r>
              <a:rPr lang="en-GB" sz="2075" dirty="0">
                <a:solidFill>
                  <a:srgbClr val="000000"/>
                </a:solidFill>
                <a:latin typeface="Arial"/>
              </a:rPr>
              <a:t>/CPF</a:t>
            </a:r>
            <a:r>
              <a:rPr sz="2075" dirty="0">
                <a:solidFill>
                  <a:srgbClr val="000000"/>
                </a:solidFill>
                <a:latin typeface="Arial"/>
              </a:rPr>
              <a:t> screening.</a:t>
            </a:r>
          </a:p>
        </p:txBody>
      </p:sp>
      <p:sp>
        <p:nvSpPr>
          <p:cNvPr id="17" name="Rectangle 16"/>
          <p:cNvSpPr/>
          <p:nvPr/>
        </p:nvSpPr>
        <p:spPr>
          <a:xfrm>
            <a:off x="1056132" y="5369813"/>
            <a:ext cx="576072" cy="576072"/>
          </a:xfrm>
          <a:prstGeom prst="rect">
            <a:avLst/>
          </a:prstGeom>
          <a:solidFill>
            <a:srgbClr val="E1F5E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85041"/>
                </a:solidFill>
                <a:latin typeface="Arial"/>
              </a:rPr>
              <a:t>I</a:t>
            </a:r>
          </a:p>
        </p:txBody>
      </p:sp>
      <p:sp>
        <p:nvSpPr>
          <p:cNvPr id="18" name="TextBox 17"/>
          <p:cNvSpPr txBox="1"/>
          <p:nvPr/>
        </p:nvSpPr>
        <p:spPr>
          <a:xfrm>
            <a:off x="1851660" y="5598384"/>
            <a:ext cx="6789420" cy="242374"/>
          </a:xfrm>
          <a:prstGeom prst="rect">
            <a:avLst/>
          </a:prstGeom>
          <a:noFill/>
        </p:spPr>
        <p:txBody>
          <a:bodyPr wrap="square" lIns="0" tIns="0" rIns="0" bIns="0" anchor="ctr">
            <a:spAutoFit/>
          </a:bodyPr>
          <a:lstStyle/>
          <a:p>
            <a:pPr algn="l">
              <a:lnSpc>
                <a:spcPct val="100000"/>
              </a:lnSpc>
            </a:pPr>
            <a:r>
              <a:rPr sz="2075">
                <a:solidFill>
                  <a:srgbClr val="000000"/>
                </a:solidFill>
                <a:latin typeface="Arial"/>
              </a:rPr>
              <a:t>Summarise this client due diligence file into a structured risk review.</a:t>
            </a:r>
          </a:p>
        </p:txBody>
      </p:sp>
      <p:sp>
        <p:nvSpPr>
          <p:cNvPr id="19" name="Rectangle 18"/>
          <p:cNvSpPr/>
          <p:nvPr/>
        </p:nvSpPr>
        <p:spPr>
          <a:xfrm>
            <a:off x="1056132" y="6144765"/>
            <a:ext cx="576072" cy="576072"/>
          </a:xfrm>
          <a:prstGeom prst="rect">
            <a:avLst/>
          </a:prstGeom>
          <a:solidFill>
            <a:srgbClr val="FAECE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712B13"/>
                </a:solidFill>
                <a:latin typeface="Arial"/>
              </a:rPr>
              <a:t>C</a:t>
            </a:r>
          </a:p>
        </p:txBody>
      </p:sp>
      <p:sp>
        <p:nvSpPr>
          <p:cNvPr id="20" name="TextBox 19"/>
          <p:cNvSpPr txBox="1"/>
          <p:nvPr/>
        </p:nvSpPr>
        <p:spPr>
          <a:xfrm>
            <a:off x="1851660" y="6175205"/>
            <a:ext cx="6789420" cy="638636"/>
          </a:xfrm>
          <a:prstGeom prst="rect">
            <a:avLst/>
          </a:prstGeom>
          <a:noFill/>
        </p:spPr>
        <p:txBody>
          <a:bodyPr wrap="square" lIns="0" tIns="0" rIns="0" bIns="0" anchor="ctr">
            <a:spAutoFit/>
          </a:bodyPr>
          <a:lstStyle/>
          <a:p>
            <a:pPr algn="l">
              <a:lnSpc>
                <a:spcPct val="100000"/>
              </a:lnSpc>
            </a:pPr>
            <a:r>
              <a:rPr sz="2075" dirty="0">
                <a:solidFill>
                  <a:srgbClr val="000000"/>
                </a:solidFill>
                <a:latin typeface="Arial"/>
              </a:rPr>
              <a:t>I'm preparing this for escalation to the ML</a:t>
            </a:r>
            <a:r>
              <a:rPr lang="en-GB" sz="2075" dirty="0">
                <a:solidFill>
                  <a:srgbClr val="000000"/>
                </a:solidFill>
                <a:latin typeface="Arial"/>
              </a:rPr>
              <a:t>C</a:t>
            </a:r>
            <a:r>
              <a:rPr sz="2075" dirty="0">
                <a:solidFill>
                  <a:srgbClr val="000000"/>
                </a:solidFill>
                <a:latin typeface="Arial"/>
              </a:rPr>
              <a:t>O ahead of Friday's committee.</a:t>
            </a:r>
          </a:p>
        </p:txBody>
      </p:sp>
      <p:sp>
        <p:nvSpPr>
          <p:cNvPr id="21" name="Rectangle 20"/>
          <p:cNvSpPr/>
          <p:nvPr/>
        </p:nvSpPr>
        <p:spPr>
          <a:xfrm>
            <a:off x="1056132" y="6919718"/>
            <a:ext cx="576072" cy="576072"/>
          </a:xfrm>
          <a:prstGeom prst="rect">
            <a:avLst/>
          </a:prstGeom>
          <a:solidFill>
            <a:srgbClr val="E6F1F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0C447C"/>
                </a:solidFill>
                <a:latin typeface="Arial"/>
              </a:rPr>
              <a:t>E</a:t>
            </a:r>
          </a:p>
        </p:txBody>
      </p:sp>
      <p:sp>
        <p:nvSpPr>
          <p:cNvPr id="22" name="TextBox 21"/>
          <p:cNvSpPr txBox="1"/>
          <p:nvPr/>
        </p:nvSpPr>
        <p:spPr>
          <a:xfrm>
            <a:off x="1851660" y="7027102"/>
            <a:ext cx="6789420" cy="484748"/>
          </a:xfrm>
          <a:prstGeom prst="rect">
            <a:avLst/>
          </a:prstGeom>
          <a:noFill/>
        </p:spPr>
        <p:txBody>
          <a:bodyPr wrap="square" lIns="0" tIns="0" rIns="0" bIns="0" anchor="ctr">
            <a:spAutoFit/>
          </a:bodyPr>
          <a:lstStyle/>
          <a:p>
            <a:pPr algn="l">
              <a:lnSpc>
                <a:spcPct val="100000"/>
              </a:lnSpc>
            </a:pPr>
            <a:r>
              <a:rPr sz="2075">
                <a:solidFill>
                  <a:srgbClr val="000000"/>
                </a:solidFill>
                <a:latin typeface="Arial"/>
              </a:rPr>
              <a:t>Flag PEP status, adverse media and source-of-wealth gaps — as in a standard EDD memo.</a:t>
            </a:r>
          </a:p>
        </p:txBody>
      </p:sp>
      <p:sp>
        <p:nvSpPr>
          <p:cNvPr id="23" name="Rectangle 22"/>
          <p:cNvSpPr/>
          <p:nvPr/>
        </p:nvSpPr>
        <p:spPr>
          <a:xfrm>
            <a:off x="1056132" y="7694670"/>
            <a:ext cx="576072" cy="576072"/>
          </a:xfrm>
          <a:prstGeom prst="rect">
            <a:avLst/>
          </a:prstGeom>
          <a:solidFill>
            <a:srgbClr val="FBEAF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72243E"/>
                </a:solidFill>
                <a:latin typeface="Arial"/>
              </a:rPr>
              <a:t>C</a:t>
            </a:r>
          </a:p>
        </p:txBody>
      </p:sp>
      <p:sp>
        <p:nvSpPr>
          <p:cNvPr id="24" name="TextBox 23"/>
          <p:cNvSpPr txBox="1"/>
          <p:nvPr/>
        </p:nvSpPr>
        <p:spPr>
          <a:xfrm>
            <a:off x="1851660" y="7923241"/>
            <a:ext cx="6789420" cy="242374"/>
          </a:xfrm>
          <a:prstGeom prst="rect">
            <a:avLst/>
          </a:prstGeom>
          <a:noFill/>
        </p:spPr>
        <p:txBody>
          <a:bodyPr wrap="square" lIns="0" tIns="0" rIns="0" bIns="0" anchor="ctr">
            <a:spAutoFit/>
          </a:bodyPr>
          <a:lstStyle/>
          <a:p>
            <a:pPr algn="l">
              <a:lnSpc>
                <a:spcPct val="100000"/>
              </a:lnSpc>
            </a:pPr>
            <a:r>
              <a:rPr sz="2075">
                <a:solidFill>
                  <a:srgbClr val="000000"/>
                </a:solidFill>
                <a:latin typeface="Arial"/>
              </a:rPr>
              <a:t>Flag concerns only — do not conclude on risk. That determination is mine.</a:t>
            </a:r>
          </a:p>
        </p:txBody>
      </p:sp>
      <p:sp>
        <p:nvSpPr>
          <p:cNvPr id="25" name="Rectangle 24"/>
          <p:cNvSpPr/>
          <p:nvPr/>
        </p:nvSpPr>
        <p:spPr>
          <a:xfrm>
            <a:off x="1056132" y="8469623"/>
            <a:ext cx="576072" cy="576072"/>
          </a:xfrm>
          <a:prstGeom prst="rect">
            <a:avLst/>
          </a:prstGeom>
          <a:solidFill>
            <a:srgbClr val="FAEED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350" b="1">
                <a:solidFill>
                  <a:srgbClr val="633806"/>
                </a:solidFill>
                <a:latin typeface="Arial"/>
              </a:rPr>
              <a:t>O</a:t>
            </a:r>
          </a:p>
        </p:txBody>
      </p:sp>
      <p:sp>
        <p:nvSpPr>
          <p:cNvPr id="26" name="TextBox 25"/>
          <p:cNvSpPr txBox="1"/>
          <p:nvPr/>
        </p:nvSpPr>
        <p:spPr>
          <a:xfrm>
            <a:off x="1851660" y="8577007"/>
            <a:ext cx="6789420" cy="484748"/>
          </a:xfrm>
          <a:prstGeom prst="rect">
            <a:avLst/>
          </a:prstGeom>
          <a:noFill/>
        </p:spPr>
        <p:txBody>
          <a:bodyPr wrap="square" lIns="0" tIns="0" rIns="0" bIns="0" anchor="ctr">
            <a:spAutoFit/>
          </a:bodyPr>
          <a:lstStyle/>
          <a:p>
            <a:pPr algn="l">
              <a:lnSpc>
                <a:spcPct val="100000"/>
              </a:lnSpc>
            </a:pPr>
            <a:r>
              <a:rPr sz="2075">
                <a:solidFill>
                  <a:srgbClr val="000000"/>
                </a:solidFill>
                <a:latin typeface="Arial"/>
              </a:rPr>
              <a:t>Bullet points under clear headings, under one page — identity, risk factors, gaps, next step.</a:t>
            </a:r>
          </a:p>
        </p:txBody>
      </p:sp>
      <p:sp>
        <p:nvSpPr>
          <p:cNvPr id="27" name="Rectangle 26"/>
          <p:cNvSpPr/>
          <p:nvPr/>
        </p:nvSpPr>
        <p:spPr>
          <a:xfrm>
            <a:off x="9409176" y="2537460"/>
            <a:ext cx="7886700" cy="6850000"/>
          </a:xfrm>
          <a:prstGeom prst="rect">
            <a:avLst/>
          </a:prstGeom>
          <a:solidFill>
            <a:srgbClr val="0D1B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8" name="TextBox 27"/>
          <p:cNvSpPr txBox="1"/>
          <p:nvPr/>
        </p:nvSpPr>
        <p:spPr>
          <a:xfrm>
            <a:off x="9793224" y="2784348"/>
            <a:ext cx="7200900" cy="253916"/>
          </a:xfrm>
          <a:prstGeom prst="rect">
            <a:avLst/>
          </a:prstGeom>
          <a:noFill/>
        </p:spPr>
        <p:txBody>
          <a:bodyPr wrap="square" lIns="0" tIns="0" rIns="0" bIns="0" anchor="t">
            <a:spAutoFit/>
          </a:bodyPr>
          <a:lstStyle/>
          <a:p>
            <a:pPr algn="l"/>
            <a:r>
              <a:rPr sz="2050" b="1">
                <a:solidFill>
                  <a:srgbClr val="E87722"/>
                </a:solidFill>
                <a:latin typeface="Arial"/>
              </a:rPr>
              <a:t>WHAT YOU GET BACK</a:t>
            </a:r>
          </a:p>
        </p:txBody>
      </p:sp>
      <p:sp>
        <p:nvSpPr>
          <p:cNvPr id="29" name="TextBox 28"/>
          <p:cNvSpPr txBox="1"/>
          <p:nvPr/>
        </p:nvSpPr>
        <p:spPr>
          <a:xfrm>
            <a:off x="9793224" y="3291841"/>
            <a:ext cx="7200900" cy="392415"/>
          </a:xfrm>
          <a:prstGeom prst="rect">
            <a:avLst/>
          </a:prstGeom>
          <a:noFill/>
        </p:spPr>
        <p:txBody>
          <a:bodyPr wrap="square" lIns="0" tIns="0" rIns="0" bIns="0" anchor="t">
            <a:spAutoFit/>
          </a:bodyPr>
          <a:lstStyle/>
          <a:p>
            <a:pPr algn="l"/>
            <a:r>
              <a:rPr sz="2800" b="1">
                <a:solidFill>
                  <a:srgbClr val="FFFFFF"/>
                </a:solidFill>
                <a:latin typeface="Arial"/>
              </a:rPr>
              <a:t>EDD Review — Client XYZ Ltd</a:t>
            </a:r>
          </a:p>
        </p:txBody>
      </p:sp>
      <p:sp>
        <p:nvSpPr>
          <p:cNvPr id="30" name="TextBox 29"/>
          <p:cNvSpPr txBox="1"/>
          <p:nvPr/>
        </p:nvSpPr>
        <p:spPr>
          <a:xfrm>
            <a:off x="9793224" y="4114800"/>
            <a:ext cx="7200900" cy="230832"/>
          </a:xfrm>
          <a:prstGeom prst="rect">
            <a:avLst/>
          </a:prstGeom>
          <a:noFill/>
        </p:spPr>
        <p:txBody>
          <a:bodyPr wrap="square" lIns="0" tIns="0" rIns="0" bIns="0" anchor="t">
            <a:spAutoFit/>
          </a:bodyPr>
          <a:lstStyle/>
          <a:p>
            <a:pPr algn="l"/>
            <a:r>
              <a:rPr sz="2000" b="1">
                <a:solidFill>
                  <a:srgbClr val="E87722"/>
                </a:solidFill>
                <a:latin typeface="Arial"/>
              </a:rPr>
              <a:t>RISK FACTORS</a:t>
            </a:r>
          </a:p>
        </p:txBody>
      </p:sp>
      <p:sp>
        <p:nvSpPr>
          <p:cNvPr id="31" name="TextBox 30"/>
          <p:cNvSpPr txBox="1"/>
          <p:nvPr/>
        </p:nvSpPr>
        <p:spPr>
          <a:xfrm>
            <a:off x="9793224" y="4485133"/>
            <a:ext cx="7200900" cy="276999"/>
          </a:xfrm>
          <a:prstGeom prst="rect">
            <a:avLst/>
          </a:prstGeom>
          <a:noFill/>
        </p:spPr>
        <p:txBody>
          <a:bodyPr wrap="square" lIns="0" tIns="0" rIns="0" bIns="0" anchor="t">
            <a:spAutoFit/>
          </a:bodyPr>
          <a:lstStyle/>
          <a:p>
            <a:pPr algn="l"/>
            <a:r>
              <a:rPr>
                <a:solidFill>
                  <a:srgbClr val="8899AA"/>
                </a:solidFill>
                <a:latin typeface="Arial"/>
              </a:rPr>
              <a:t>3 items identified…</a:t>
            </a:r>
          </a:p>
        </p:txBody>
      </p:sp>
      <p:sp>
        <p:nvSpPr>
          <p:cNvPr id="32" name="TextBox 31"/>
          <p:cNvSpPr txBox="1"/>
          <p:nvPr/>
        </p:nvSpPr>
        <p:spPr>
          <a:xfrm>
            <a:off x="9793224" y="5074920"/>
            <a:ext cx="7200900" cy="230832"/>
          </a:xfrm>
          <a:prstGeom prst="rect">
            <a:avLst/>
          </a:prstGeom>
          <a:noFill/>
        </p:spPr>
        <p:txBody>
          <a:bodyPr wrap="square" lIns="0" tIns="0" rIns="0" bIns="0" anchor="t">
            <a:spAutoFit/>
          </a:bodyPr>
          <a:lstStyle/>
          <a:p>
            <a:pPr algn="l"/>
            <a:r>
              <a:rPr sz="2000" b="1">
                <a:solidFill>
                  <a:srgbClr val="E87722"/>
                </a:solidFill>
                <a:latin typeface="Arial"/>
              </a:rPr>
              <a:t>SOURCE OF WEALTH</a:t>
            </a:r>
          </a:p>
        </p:txBody>
      </p:sp>
      <p:sp>
        <p:nvSpPr>
          <p:cNvPr id="33" name="TextBox 32"/>
          <p:cNvSpPr txBox="1"/>
          <p:nvPr/>
        </p:nvSpPr>
        <p:spPr>
          <a:xfrm>
            <a:off x="9793224" y="5445253"/>
            <a:ext cx="7200900" cy="276999"/>
          </a:xfrm>
          <a:prstGeom prst="rect">
            <a:avLst/>
          </a:prstGeom>
          <a:noFill/>
        </p:spPr>
        <p:txBody>
          <a:bodyPr wrap="square" lIns="0" tIns="0" rIns="0" bIns="0" anchor="t">
            <a:spAutoFit/>
          </a:bodyPr>
          <a:lstStyle/>
          <a:p>
            <a:pPr algn="l"/>
            <a:r>
              <a:rPr>
                <a:solidFill>
                  <a:srgbClr val="8899AA"/>
                </a:solidFill>
                <a:latin typeface="Arial"/>
              </a:rPr>
              <a:t>2 gaps flagged…</a:t>
            </a:r>
          </a:p>
        </p:txBody>
      </p:sp>
      <p:sp>
        <p:nvSpPr>
          <p:cNvPr id="34" name="Rectangle 33"/>
          <p:cNvSpPr/>
          <p:nvPr/>
        </p:nvSpPr>
        <p:spPr>
          <a:xfrm>
            <a:off x="9793224" y="5966460"/>
            <a:ext cx="1165860" cy="384048"/>
          </a:xfrm>
          <a:prstGeom prst="rect">
            <a:avLst/>
          </a:prstGeom>
          <a:solidFill>
            <a:srgbClr val="4A101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50" b="1">
                <a:solidFill>
                  <a:srgbClr val="F09595"/>
                </a:solidFill>
                <a:latin typeface="Arial"/>
              </a:rPr>
              <a:t>URGENT</a:t>
            </a:r>
          </a:p>
        </p:txBody>
      </p:sp>
      <p:sp>
        <p:nvSpPr>
          <p:cNvPr id="35" name="TextBox 34"/>
          <p:cNvSpPr txBox="1"/>
          <p:nvPr/>
        </p:nvSpPr>
        <p:spPr>
          <a:xfrm>
            <a:off x="11123676" y="5925312"/>
            <a:ext cx="5760720" cy="253916"/>
          </a:xfrm>
          <a:prstGeom prst="rect">
            <a:avLst/>
          </a:prstGeom>
          <a:noFill/>
        </p:spPr>
        <p:txBody>
          <a:bodyPr wrap="square" lIns="0" tIns="0" rIns="0" bIns="0" anchor="t">
            <a:spAutoFit/>
          </a:bodyPr>
          <a:lstStyle/>
          <a:p>
            <a:pPr algn="l">
              <a:lnSpc>
                <a:spcPct val="100000"/>
              </a:lnSpc>
            </a:pPr>
            <a:r>
              <a:rPr sz="2050">
                <a:solidFill>
                  <a:srgbClr val="D0DCE8"/>
                </a:solidFill>
                <a:latin typeface="Arial"/>
              </a:rPr>
              <a:t>PEP match — senior political figure, unconfirmed</a:t>
            </a:r>
          </a:p>
        </p:txBody>
      </p:sp>
      <p:sp>
        <p:nvSpPr>
          <p:cNvPr id="36" name="Rectangle 35"/>
          <p:cNvSpPr/>
          <p:nvPr/>
        </p:nvSpPr>
        <p:spPr>
          <a:xfrm>
            <a:off x="9793224" y="6734556"/>
            <a:ext cx="1165860" cy="384048"/>
          </a:xfrm>
          <a:prstGeom prst="rect">
            <a:avLst/>
          </a:prstGeom>
          <a:solidFill>
            <a:srgbClr val="3D28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50" b="1">
                <a:solidFill>
                  <a:srgbClr val="EF9F27"/>
                </a:solidFill>
                <a:latin typeface="Arial"/>
              </a:rPr>
              <a:t>WATCH</a:t>
            </a:r>
          </a:p>
        </p:txBody>
      </p:sp>
      <p:sp>
        <p:nvSpPr>
          <p:cNvPr id="37" name="TextBox 36"/>
          <p:cNvSpPr txBox="1"/>
          <p:nvPr/>
        </p:nvSpPr>
        <p:spPr>
          <a:xfrm>
            <a:off x="11123676" y="6693408"/>
            <a:ext cx="5760720" cy="253916"/>
          </a:xfrm>
          <a:prstGeom prst="rect">
            <a:avLst/>
          </a:prstGeom>
          <a:noFill/>
        </p:spPr>
        <p:txBody>
          <a:bodyPr wrap="square" lIns="0" tIns="0" rIns="0" bIns="0" anchor="t">
            <a:spAutoFit/>
          </a:bodyPr>
          <a:lstStyle/>
          <a:p>
            <a:pPr algn="l">
              <a:lnSpc>
                <a:spcPct val="100000"/>
              </a:lnSpc>
            </a:pPr>
            <a:r>
              <a:rPr sz="2050">
                <a:solidFill>
                  <a:srgbClr val="D0DCE8"/>
                </a:solidFill>
                <a:latin typeface="Arial"/>
              </a:rPr>
              <a:t>Adverse media — 2019 regulatory fine, jurisdiction TBC</a:t>
            </a:r>
          </a:p>
        </p:txBody>
      </p:sp>
      <p:sp>
        <p:nvSpPr>
          <p:cNvPr id="38" name="Rectangle 37"/>
          <p:cNvSpPr/>
          <p:nvPr/>
        </p:nvSpPr>
        <p:spPr>
          <a:xfrm>
            <a:off x="9793224" y="7502652"/>
            <a:ext cx="1165860" cy="384048"/>
          </a:xfrm>
          <a:prstGeom prst="rect">
            <a:avLst/>
          </a:prstGeom>
          <a:solidFill>
            <a:srgbClr val="0A201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50" b="1">
                <a:solidFill>
                  <a:srgbClr val="97C459"/>
                </a:solidFill>
                <a:latin typeface="Arial"/>
              </a:rPr>
              <a:t>NOTED</a:t>
            </a:r>
          </a:p>
        </p:txBody>
      </p:sp>
      <p:sp>
        <p:nvSpPr>
          <p:cNvPr id="39" name="TextBox 38"/>
          <p:cNvSpPr txBox="1"/>
          <p:nvPr/>
        </p:nvSpPr>
        <p:spPr>
          <a:xfrm>
            <a:off x="11123676" y="7461504"/>
            <a:ext cx="5760720" cy="253916"/>
          </a:xfrm>
          <a:prstGeom prst="rect">
            <a:avLst/>
          </a:prstGeom>
          <a:noFill/>
        </p:spPr>
        <p:txBody>
          <a:bodyPr wrap="square" lIns="0" tIns="0" rIns="0" bIns="0" anchor="t">
            <a:spAutoFit/>
          </a:bodyPr>
          <a:lstStyle/>
          <a:p>
            <a:pPr algn="l">
              <a:lnSpc>
                <a:spcPct val="100000"/>
              </a:lnSpc>
            </a:pPr>
            <a:r>
              <a:rPr sz="2050">
                <a:solidFill>
                  <a:srgbClr val="D0DCE8"/>
                </a:solidFill>
                <a:latin typeface="Arial"/>
              </a:rPr>
              <a:t>Source of wealth documentation on file, unverified</a:t>
            </a:r>
          </a:p>
        </p:txBody>
      </p:sp>
      <p:sp>
        <p:nvSpPr>
          <p:cNvPr id="40" name="TextBox 39"/>
          <p:cNvSpPr txBox="1"/>
          <p:nvPr/>
        </p:nvSpPr>
        <p:spPr>
          <a:xfrm>
            <a:off x="9793224" y="8407908"/>
            <a:ext cx="7200900" cy="230832"/>
          </a:xfrm>
          <a:prstGeom prst="rect">
            <a:avLst/>
          </a:prstGeom>
          <a:noFill/>
        </p:spPr>
        <p:txBody>
          <a:bodyPr wrap="square" lIns="0" tIns="0" rIns="0" bIns="0" anchor="t">
            <a:spAutoFit/>
          </a:bodyPr>
          <a:lstStyle/>
          <a:p>
            <a:pPr algn="l"/>
            <a:r>
              <a:rPr sz="2000" b="1">
                <a:solidFill>
                  <a:srgbClr val="E87722"/>
                </a:solidFill>
                <a:latin typeface="Arial"/>
              </a:rPr>
              <a:t>RECOMMENDED NEXT STEP</a:t>
            </a:r>
          </a:p>
        </p:txBody>
      </p:sp>
      <p:sp>
        <p:nvSpPr>
          <p:cNvPr id="41" name="TextBox 40"/>
          <p:cNvSpPr txBox="1"/>
          <p:nvPr/>
        </p:nvSpPr>
        <p:spPr>
          <a:xfrm>
            <a:off x="9793224" y="8778240"/>
            <a:ext cx="7200900" cy="276999"/>
          </a:xfrm>
          <a:prstGeom prst="rect">
            <a:avLst/>
          </a:prstGeom>
          <a:noFill/>
        </p:spPr>
        <p:txBody>
          <a:bodyPr wrap="square" lIns="0" tIns="0" rIns="0" bIns="0" anchor="t">
            <a:spAutoFit/>
          </a:bodyPr>
          <a:lstStyle/>
          <a:p>
            <a:pPr algn="l"/>
            <a:r>
              <a:rPr>
                <a:solidFill>
                  <a:srgbClr val="8899AA"/>
                </a:solidFill>
                <a:latin typeface="Arial"/>
              </a:rPr>
              <a:t>Escalate to compliance officer for risk determination</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20</a:t>
            </a:r>
            <a:endParaRPr lang="en-US" sz="2200" dirty="0"/>
          </a:p>
        </p:txBody>
      </p:sp>
      <p:sp>
        <p:nvSpPr>
          <p:cNvPr id="44" name="Footer Text">
            <a:extLst>
              <a:ext uri="{FF2B5EF4-FFF2-40B4-BE49-F238E27FC236}">
                <a16:creationId xmlns:a16="http://schemas.microsoft.com/office/drawing/2014/main" id="{97861680-DB1A-6D59-9655-BBE1350E02C4}"/>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0880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428" y="685801"/>
            <a:ext cx="14401800" cy="646331"/>
          </a:xfrm>
          <a:prstGeom prst="rect">
            <a:avLst/>
          </a:prstGeom>
          <a:noFill/>
        </p:spPr>
        <p:txBody>
          <a:bodyPr wrap="square" lIns="0" tIns="0" rIns="0" bIns="0" anchor="t">
            <a:spAutoFit/>
          </a:bodyPr>
          <a:lstStyle/>
          <a:p>
            <a:pPr algn="l"/>
            <a:r>
              <a:rPr sz="4400" b="1">
                <a:solidFill>
                  <a:srgbClr val="000000"/>
                </a:solidFill>
                <a:latin typeface="Arial"/>
              </a:rPr>
              <a:t>Compliance controls when AI is in the loop</a:t>
            </a:r>
          </a:p>
        </p:txBody>
      </p:sp>
      <p:sp>
        <p:nvSpPr>
          <p:cNvPr id="3" name="TextBox 2"/>
          <p:cNvSpPr txBox="1"/>
          <p:nvPr/>
        </p:nvSpPr>
        <p:spPr>
          <a:xfrm>
            <a:off x="1138428" y="1508760"/>
            <a:ext cx="14401800" cy="300082"/>
          </a:xfrm>
          <a:prstGeom prst="rect">
            <a:avLst/>
          </a:prstGeom>
          <a:noFill/>
        </p:spPr>
        <p:txBody>
          <a:bodyPr wrap="square" lIns="0" tIns="0" rIns="0" bIns="0" anchor="t">
            <a:spAutoFit/>
          </a:bodyPr>
          <a:lstStyle/>
          <a:p>
            <a:pPr algn="l"/>
            <a:r>
              <a:rPr sz="2350" i="1" dirty="0">
                <a:solidFill>
                  <a:srgbClr val="6E6E6E"/>
                </a:solidFill>
                <a:latin typeface="Arial"/>
              </a:rPr>
              <a:t>Interrogate the output like a management paper — don't take it at face value</a:t>
            </a:r>
          </a:p>
        </p:txBody>
      </p:sp>
      <p:sp>
        <p:nvSpPr>
          <p:cNvPr id="4" name="Rectangle 3"/>
          <p:cNvSpPr/>
          <p:nvPr/>
        </p:nvSpPr>
        <p:spPr>
          <a:xfrm>
            <a:off x="1138428" y="2537460"/>
            <a:ext cx="617220" cy="61722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5" name="TextBox 4"/>
          <p:cNvSpPr txBox="1"/>
          <p:nvPr/>
        </p:nvSpPr>
        <p:spPr>
          <a:xfrm>
            <a:off x="1138428" y="2661404"/>
            <a:ext cx="617220" cy="369332"/>
          </a:xfrm>
          <a:prstGeom prst="rect">
            <a:avLst/>
          </a:prstGeom>
          <a:noFill/>
        </p:spPr>
        <p:txBody>
          <a:bodyPr wrap="square" lIns="0" tIns="0" rIns="0" bIns="0" anchor="ctr">
            <a:spAutoFit/>
          </a:bodyPr>
          <a:lstStyle/>
          <a:p>
            <a:pPr algn="ctr"/>
            <a:r>
              <a:rPr sz="2700" b="1">
                <a:solidFill>
                  <a:srgbClr val="FFFFFF"/>
                </a:solidFill>
                <a:latin typeface="Arial"/>
              </a:rPr>
              <a:t>1</a:t>
            </a:r>
          </a:p>
        </p:txBody>
      </p:sp>
      <p:sp>
        <p:nvSpPr>
          <p:cNvPr id="6" name="TextBox 5"/>
          <p:cNvSpPr txBox="1"/>
          <p:nvPr/>
        </p:nvSpPr>
        <p:spPr>
          <a:xfrm>
            <a:off x="2098548" y="2510029"/>
            <a:ext cx="5486400" cy="392415"/>
          </a:xfrm>
          <a:prstGeom prst="rect">
            <a:avLst/>
          </a:prstGeom>
          <a:noFill/>
        </p:spPr>
        <p:txBody>
          <a:bodyPr wrap="square" lIns="0" tIns="0" rIns="0" bIns="0" anchor="t">
            <a:spAutoFit/>
          </a:bodyPr>
          <a:lstStyle/>
          <a:p>
            <a:pPr algn="l"/>
            <a:r>
              <a:rPr sz="2800" b="1">
                <a:solidFill>
                  <a:srgbClr val="000000"/>
                </a:solidFill>
                <a:latin typeface="Arial"/>
              </a:rPr>
              <a:t>Input validation</a:t>
            </a:r>
          </a:p>
        </p:txBody>
      </p:sp>
      <p:sp>
        <p:nvSpPr>
          <p:cNvPr id="7" name="TextBox 6"/>
          <p:cNvSpPr txBox="1"/>
          <p:nvPr/>
        </p:nvSpPr>
        <p:spPr>
          <a:xfrm>
            <a:off x="7859268" y="2764609"/>
            <a:ext cx="9326880" cy="300082"/>
          </a:xfrm>
          <a:prstGeom prst="rect">
            <a:avLst/>
          </a:prstGeom>
          <a:noFill/>
        </p:spPr>
        <p:txBody>
          <a:bodyPr wrap="square" lIns="0" tIns="0" rIns="0" bIns="0" anchor="ctr">
            <a:spAutoFit/>
          </a:bodyPr>
          <a:lstStyle/>
          <a:p>
            <a:pPr algn="l"/>
            <a:r>
              <a:rPr sz="2350">
                <a:solidFill>
                  <a:srgbClr val="3D3D3D"/>
                </a:solidFill>
                <a:latin typeface="Arial"/>
              </a:rPr>
              <a:t>Only approved, clean, de-identified data enters the tool</a:t>
            </a:r>
          </a:p>
        </p:txBody>
      </p:sp>
      <p:cxnSp>
        <p:nvCxnSpPr>
          <p:cNvPr id="8" name="Connector 7"/>
          <p:cNvCxnSpPr/>
          <p:nvPr/>
        </p:nvCxnSpPr>
        <p:spPr>
          <a:xfrm>
            <a:off x="1138429" y="3525012"/>
            <a:ext cx="16010687" cy="0"/>
          </a:xfrm>
          <a:prstGeom prst="line">
            <a:avLst/>
          </a:prstGeom>
          <a:ln w="9525">
            <a:solidFill>
              <a:srgbClr val="E7E9EC"/>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1138428" y="3799332"/>
            <a:ext cx="617220" cy="61722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0" name="TextBox 9"/>
          <p:cNvSpPr txBox="1"/>
          <p:nvPr/>
        </p:nvSpPr>
        <p:spPr>
          <a:xfrm>
            <a:off x="1138428" y="3923276"/>
            <a:ext cx="617220" cy="369332"/>
          </a:xfrm>
          <a:prstGeom prst="rect">
            <a:avLst/>
          </a:prstGeom>
          <a:noFill/>
        </p:spPr>
        <p:txBody>
          <a:bodyPr wrap="square" lIns="0" tIns="0" rIns="0" bIns="0" anchor="ctr">
            <a:spAutoFit/>
          </a:bodyPr>
          <a:lstStyle/>
          <a:p>
            <a:pPr algn="ctr"/>
            <a:r>
              <a:rPr sz="2700" b="1">
                <a:solidFill>
                  <a:srgbClr val="FFFFFF"/>
                </a:solidFill>
                <a:latin typeface="Arial"/>
              </a:rPr>
              <a:t>2</a:t>
            </a:r>
          </a:p>
        </p:txBody>
      </p:sp>
      <p:sp>
        <p:nvSpPr>
          <p:cNvPr id="11" name="TextBox 10"/>
          <p:cNvSpPr txBox="1"/>
          <p:nvPr/>
        </p:nvSpPr>
        <p:spPr>
          <a:xfrm>
            <a:off x="2098548" y="3771901"/>
            <a:ext cx="5486400" cy="392415"/>
          </a:xfrm>
          <a:prstGeom prst="rect">
            <a:avLst/>
          </a:prstGeom>
          <a:noFill/>
        </p:spPr>
        <p:txBody>
          <a:bodyPr wrap="square" lIns="0" tIns="0" rIns="0" bIns="0" anchor="t">
            <a:spAutoFit/>
          </a:bodyPr>
          <a:lstStyle/>
          <a:p>
            <a:pPr algn="l"/>
            <a:r>
              <a:rPr sz="2800" b="1">
                <a:solidFill>
                  <a:srgbClr val="000000"/>
                </a:solidFill>
                <a:latin typeface="Arial"/>
              </a:rPr>
              <a:t>Output verification</a:t>
            </a:r>
          </a:p>
        </p:txBody>
      </p:sp>
      <p:sp>
        <p:nvSpPr>
          <p:cNvPr id="12" name="TextBox 11"/>
          <p:cNvSpPr txBox="1"/>
          <p:nvPr/>
        </p:nvSpPr>
        <p:spPr>
          <a:xfrm>
            <a:off x="7859268" y="4026481"/>
            <a:ext cx="9326880" cy="300082"/>
          </a:xfrm>
          <a:prstGeom prst="rect">
            <a:avLst/>
          </a:prstGeom>
          <a:noFill/>
        </p:spPr>
        <p:txBody>
          <a:bodyPr wrap="square" lIns="0" tIns="0" rIns="0" bIns="0" anchor="ctr">
            <a:spAutoFit/>
          </a:bodyPr>
          <a:lstStyle/>
          <a:p>
            <a:pPr algn="l"/>
            <a:r>
              <a:rPr sz="2350">
                <a:solidFill>
                  <a:srgbClr val="3D3D3D"/>
                </a:solidFill>
                <a:latin typeface="Arial"/>
              </a:rPr>
              <a:t>Compliance officer spot-checks before any decision is made</a:t>
            </a:r>
          </a:p>
        </p:txBody>
      </p:sp>
      <p:cxnSp>
        <p:nvCxnSpPr>
          <p:cNvPr id="13" name="Connector 12"/>
          <p:cNvCxnSpPr/>
          <p:nvPr/>
        </p:nvCxnSpPr>
        <p:spPr>
          <a:xfrm>
            <a:off x="1138429" y="4786884"/>
            <a:ext cx="16010687" cy="0"/>
          </a:xfrm>
          <a:prstGeom prst="line">
            <a:avLst/>
          </a:prstGeom>
          <a:ln w="9525">
            <a:solidFill>
              <a:srgbClr val="E7E9EC"/>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1138428" y="5061204"/>
            <a:ext cx="617220" cy="61722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5" name="TextBox 14"/>
          <p:cNvSpPr txBox="1"/>
          <p:nvPr/>
        </p:nvSpPr>
        <p:spPr>
          <a:xfrm>
            <a:off x="1138428" y="5185148"/>
            <a:ext cx="617220" cy="369332"/>
          </a:xfrm>
          <a:prstGeom prst="rect">
            <a:avLst/>
          </a:prstGeom>
          <a:noFill/>
        </p:spPr>
        <p:txBody>
          <a:bodyPr wrap="square" lIns="0" tIns="0" rIns="0" bIns="0" anchor="ctr">
            <a:spAutoFit/>
          </a:bodyPr>
          <a:lstStyle/>
          <a:p>
            <a:pPr algn="ctr"/>
            <a:r>
              <a:rPr sz="2700" b="1">
                <a:solidFill>
                  <a:srgbClr val="FFFFFF"/>
                </a:solidFill>
                <a:latin typeface="Arial"/>
              </a:rPr>
              <a:t>3</a:t>
            </a:r>
          </a:p>
        </p:txBody>
      </p:sp>
      <p:sp>
        <p:nvSpPr>
          <p:cNvPr id="16" name="TextBox 15"/>
          <p:cNvSpPr txBox="1"/>
          <p:nvPr/>
        </p:nvSpPr>
        <p:spPr>
          <a:xfrm>
            <a:off x="2098548" y="5033773"/>
            <a:ext cx="5486400" cy="392415"/>
          </a:xfrm>
          <a:prstGeom prst="rect">
            <a:avLst/>
          </a:prstGeom>
          <a:noFill/>
        </p:spPr>
        <p:txBody>
          <a:bodyPr wrap="square" lIns="0" tIns="0" rIns="0" bIns="0" anchor="t">
            <a:spAutoFit/>
          </a:bodyPr>
          <a:lstStyle/>
          <a:p>
            <a:pPr algn="l"/>
            <a:r>
              <a:rPr sz="2800" b="1">
                <a:solidFill>
                  <a:srgbClr val="000000"/>
                </a:solidFill>
                <a:latin typeface="Arial"/>
              </a:rPr>
              <a:t>Explainability requirement</a:t>
            </a:r>
          </a:p>
        </p:txBody>
      </p:sp>
      <p:sp>
        <p:nvSpPr>
          <p:cNvPr id="17" name="TextBox 16"/>
          <p:cNvSpPr txBox="1"/>
          <p:nvPr/>
        </p:nvSpPr>
        <p:spPr>
          <a:xfrm>
            <a:off x="7859268" y="5288353"/>
            <a:ext cx="9326880" cy="300082"/>
          </a:xfrm>
          <a:prstGeom prst="rect">
            <a:avLst/>
          </a:prstGeom>
          <a:noFill/>
        </p:spPr>
        <p:txBody>
          <a:bodyPr wrap="square" lIns="0" tIns="0" rIns="0" bIns="0" anchor="ctr">
            <a:spAutoFit/>
          </a:bodyPr>
          <a:lstStyle/>
          <a:p>
            <a:pPr algn="l"/>
            <a:r>
              <a:rPr sz="2350">
                <a:solidFill>
                  <a:srgbClr val="3D3D3D"/>
                </a:solidFill>
                <a:latin typeface="Arial"/>
              </a:rPr>
              <a:t>Can you trace how the output was reached, or is it a black box?</a:t>
            </a:r>
          </a:p>
        </p:txBody>
      </p:sp>
      <p:cxnSp>
        <p:nvCxnSpPr>
          <p:cNvPr id="18" name="Connector 17"/>
          <p:cNvCxnSpPr/>
          <p:nvPr/>
        </p:nvCxnSpPr>
        <p:spPr>
          <a:xfrm>
            <a:off x="1138429" y="6048756"/>
            <a:ext cx="16010687" cy="0"/>
          </a:xfrm>
          <a:prstGeom prst="line">
            <a:avLst/>
          </a:prstGeom>
          <a:ln w="9525">
            <a:solidFill>
              <a:srgbClr val="E7E9EC"/>
            </a:solidFill>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1138428" y="6323076"/>
            <a:ext cx="617220" cy="61722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0" name="TextBox 19"/>
          <p:cNvSpPr txBox="1"/>
          <p:nvPr/>
        </p:nvSpPr>
        <p:spPr>
          <a:xfrm>
            <a:off x="1138428" y="6447020"/>
            <a:ext cx="617220" cy="369332"/>
          </a:xfrm>
          <a:prstGeom prst="rect">
            <a:avLst/>
          </a:prstGeom>
          <a:noFill/>
        </p:spPr>
        <p:txBody>
          <a:bodyPr wrap="square" lIns="0" tIns="0" rIns="0" bIns="0" anchor="ctr">
            <a:spAutoFit/>
          </a:bodyPr>
          <a:lstStyle/>
          <a:p>
            <a:pPr algn="ctr"/>
            <a:r>
              <a:rPr sz="2700" b="1">
                <a:solidFill>
                  <a:srgbClr val="FFFFFF"/>
                </a:solidFill>
                <a:latin typeface="Arial"/>
              </a:rPr>
              <a:t>4</a:t>
            </a:r>
          </a:p>
        </p:txBody>
      </p:sp>
      <p:sp>
        <p:nvSpPr>
          <p:cNvPr id="21" name="TextBox 20"/>
          <p:cNvSpPr txBox="1"/>
          <p:nvPr/>
        </p:nvSpPr>
        <p:spPr>
          <a:xfrm>
            <a:off x="2098548" y="6295645"/>
            <a:ext cx="5486400" cy="392415"/>
          </a:xfrm>
          <a:prstGeom prst="rect">
            <a:avLst/>
          </a:prstGeom>
          <a:noFill/>
        </p:spPr>
        <p:txBody>
          <a:bodyPr wrap="square" lIns="0" tIns="0" rIns="0" bIns="0" anchor="t">
            <a:spAutoFit/>
          </a:bodyPr>
          <a:lstStyle/>
          <a:p>
            <a:pPr algn="l"/>
            <a:r>
              <a:rPr sz="2800" b="1">
                <a:solidFill>
                  <a:srgbClr val="000000"/>
                </a:solidFill>
                <a:latin typeface="Arial"/>
              </a:rPr>
              <a:t>Threshold ownership</a:t>
            </a:r>
          </a:p>
        </p:txBody>
      </p:sp>
      <p:sp>
        <p:nvSpPr>
          <p:cNvPr id="22" name="TextBox 21"/>
          <p:cNvSpPr txBox="1"/>
          <p:nvPr/>
        </p:nvSpPr>
        <p:spPr>
          <a:xfrm>
            <a:off x="7859268" y="6550225"/>
            <a:ext cx="9326880" cy="300082"/>
          </a:xfrm>
          <a:prstGeom prst="rect">
            <a:avLst/>
          </a:prstGeom>
          <a:noFill/>
        </p:spPr>
        <p:txBody>
          <a:bodyPr wrap="square" lIns="0" tIns="0" rIns="0" bIns="0" anchor="ctr">
            <a:spAutoFit/>
          </a:bodyPr>
          <a:lstStyle/>
          <a:p>
            <a:pPr algn="l"/>
            <a:r>
              <a:rPr sz="2350">
                <a:solidFill>
                  <a:srgbClr val="3D3D3D"/>
                </a:solidFill>
                <a:latin typeface="Arial"/>
              </a:rPr>
              <a:t>e.g. "risk score above 75 = escalate to compliance officer" — you own the rule</a:t>
            </a:r>
          </a:p>
        </p:txBody>
      </p:sp>
      <p:cxnSp>
        <p:nvCxnSpPr>
          <p:cNvPr id="23" name="Connector 22"/>
          <p:cNvCxnSpPr/>
          <p:nvPr/>
        </p:nvCxnSpPr>
        <p:spPr>
          <a:xfrm>
            <a:off x="1138429" y="7310628"/>
            <a:ext cx="16010687" cy="0"/>
          </a:xfrm>
          <a:prstGeom prst="line">
            <a:avLst/>
          </a:prstGeom>
          <a:ln w="9525">
            <a:solidFill>
              <a:srgbClr val="E7E9EC"/>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138428" y="7584948"/>
            <a:ext cx="617220" cy="617220"/>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5" name="TextBox 24"/>
          <p:cNvSpPr txBox="1"/>
          <p:nvPr/>
        </p:nvSpPr>
        <p:spPr>
          <a:xfrm>
            <a:off x="1138428" y="7708892"/>
            <a:ext cx="617220" cy="369332"/>
          </a:xfrm>
          <a:prstGeom prst="rect">
            <a:avLst/>
          </a:prstGeom>
          <a:noFill/>
        </p:spPr>
        <p:txBody>
          <a:bodyPr wrap="square" lIns="0" tIns="0" rIns="0" bIns="0" anchor="ctr">
            <a:spAutoFit/>
          </a:bodyPr>
          <a:lstStyle/>
          <a:p>
            <a:pPr algn="ctr"/>
            <a:r>
              <a:rPr sz="2700" b="1">
                <a:solidFill>
                  <a:srgbClr val="FFFFFF"/>
                </a:solidFill>
                <a:latin typeface="Arial"/>
              </a:rPr>
              <a:t>5</a:t>
            </a:r>
          </a:p>
        </p:txBody>
      </p:sp>
      <p:sp>
        <p:nvSpPr>
          <p:cNvPr id="26" name="TextBox 25"/>
          <p:cNvSpPr txBox="1"/>
          <p:nvPr/>
        </p:nvSpPr>
        <p:spPr>
          <a:xfrm>
            <a:off x="2098548" y="7557517"/>
            <a:ext cx="5486400" cy="392415"/>
          </a:xfrm>
          <a:prstGeom prst="rect">
            <a:avLst/>
          </a:prstGeom>
          <a:noFill/>
        </p:spPr>
        <p:txBody>
          <a:bodyPr wrap="square" lIns="0" tIns="0" rIns="0" bIns="0" anchor="t">
            <a:spAutoFit/>
          </a:bodyPr>
          <a:lstStyle/>
          <a:p>
            <a:pPr algn="l"/>
            <a:r>
              <a:rPr sz="2800" b="1">
                <a:solidFill>
                  <a:srgbClr val="000000"/>
                </a:solidFill>
                <a:latin typeface="Arial"/>
              </a:rPr>
              <a:t>Audit trail &amp; retention</a:t>
            </a:r>
          </a:p>
        </p:txBody>
      </p:sp>
      <p:sp>
        <p:nvSpPr>
          <p:cNvPr id="27" name="TextBox 26"/>
          <p:cNvSpPr txBox="1"/>
          <p:nvPr/>
        </p:nvSpPr>
        <p:spPr>
          <a:xfrm>
            <a:off x="7859268" y="7812097"/>
            <a:ext cx="9326880" cy="300082"/>
          </a:xfrm>
          <a:prstGeom prst="rect">
            <a:avLst/>
          </a:prstGeom>
          <a:noFill/>
        </p:spPr>
        <p:txBody>
          <a:bodyPr wrap="square" lIns="0" tIns="0" rIns="0" bIns="0" anchor="ctr">
            <a:spAutoFit/>
          </a:bodyPr>
          <a:lstStyle/>
          <a:p>
            <a:pPr algn="l"/>
            <a:r>
              <a:rPr sz="2350">
                <a:solidFill>
                  <a:srgbClr val="3D3D3D"/>
                </a:solidFill>
                <a:latin typeface="Arial"/>
              </a:rPr>
              <a:t>Every use logged: tool, date, input, output, who verified it</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21</a:t>
            </a:r>
            <a:endParaRPr lang="en-US" sz="2200" dirty="0"/>
          </a:p>
        </p:txBody>
      </p:sp>
      <p:sp>
        <p:nvSpPr>
          <p:cNvPr id="30" name="Footer Text">
            <a:extLst>
              <a:ext uri="{FF2B5EF4-FFF2-40B4-BE49-F238E27FC236}">
                <a16:creationId xmlns:a16="http://schemas.microsoft.com/office/drawing/2014/main" id="{70120F11-7025-E2D7-064F-E8E2E2161368}"/>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866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428" y="685801"/>
            <a:ext cx="15087600" cy="646331"/>
          </a:xfrm>
          <a:prstGeom prst="rect">
            <a:avLst/>
          </a:prstGeom>
          <a:noFill/>
        </p:spPr>
        <p:txBody>
          <a:bodyPr wrap="square" lIns="0" tIns="0" rIns="0" bIns="0" anchor="t">
            <a:spAutoFit/>
          </a:bodyPr>
          <a:lstStyle/>
          <a:p>
            <a:pPr algn="l"/>
            <a:r>
              <a:rPr sz="4400" b="1">
                <a:solidFill>
                  <a:srgbClr val="000000"/>
                </a:solidFill>
                <a:latin typeface="Arial"/>
              </a:rPr>
              <a:t>Getting started: three entry points</a:t>
            </a:r>
          </a:p>
        </p:txBody>
      </p:sp>
      <p:sp>
        <p:nvSpPr>
          <p:cNvPr id="3" name="TextBox 2"/>
          <p:cNvSpPr txBox="1"/>
          <p:nvPr/>
        </p:nvSpPr>
        <p:spPr>
          <a:xfrm>
            <a:off x="1138428" y="1440180"/>
            <a:ext cx="15087600" cy="300082"/>
          </a:xfrm>
          <a:prstGeom prst="rect">
            <a:avLst/>
          </a:prstGeom>
          <a:noFill/>
        </p:spPr>
        <p:txBody>
          <a:bodyPr wrap="square" lIns="0" tIns="0" rIns="0" bIns="0" anchor="t">
            <a:spAutoFit/>
          </a:bodyPr>
          <a:lstStyle/>
          <a:p>
            <a:pPr algn="l"/>
            <a:r>
              <a:rPr sz="2350" i="1">
                <a:solidFill>
                  <a:srgbClr val="6E6E6E"/>
                </a:solidFill>
                <a:latin typeface="Arial"/>
              </a:rPr>
              <a:t>Ordered by risk — start on the left, earn your way right.</a:t>
            </a:r>
          </a:p>
        </p:txBody>
      </p:sp>
      <p:sp>
        <p:nvSpPr>
          <p:cNvPr id="4" name="Rectangle 3"/>
          <p:cNvSpPr/>
          <p:nvPr/>
        </p:nvSpPr>
        <p:spPr>
          <a:xfrm>
            <a:off x="1138428" y="2400300"/>
            <a:ext cx="5143500" cy="672084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5" name="Rectangle 4"/>
          <p:cNvSpPr/>
          <p:nvPr/>
        </p:nvSpPr>
        <p:spPr>
          <a:xfrm>
            <a:off x="1138428" y="2400300"/>
            <a:ext cx="5143500" cy="123444"/>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6" name="TextBox 5"/>
          <p:cNvSpPr txBox="1"/>
          <p:nvPr/>
        </p:nvSpPr>
        <p:spPr>
          <a:xfrm>
            <a:off x="1549908" y="2811781"/>
            <a:ext cx="4320540" cy="265457"/>
          </a:xfrm>
          <a:prstGeom prst="rect">
            <a:avLst/>
          </a:prstGeom>
          <a:noFill/>
        </p:spPr>
        <p:txBody>
          <a:bodyPr wrap="square" lIns="0" tIns="0" rIns="0" bIns="0" anchor="t">
            <a:spAutoFit/>
          </a:bodyPr>
          <a:lstStyle/>
          <a:p>
            <a:pPr algn="l"/>
            <a:r>
              <a:rPr sz="2125" b="1">
                <a:solidFill>
                  <a:srgbClr val="009FE3"/>
                </a:solidFill>
                <a:latin typeface="Arial"/>
              </a:rPr>
              <a:t>GOOD FIRST USE CASE</a:t>
            </a:r>
          </a:p>
        </p:txBody>
      </p:sp>
      <p:sp>
        <p:nvSpPr>
          <p:cNvPr id="7" name="TextBox 6"/>
          <p:cNvSpPr txBox="1"/>
          <p:nvPr/>
        </p:nvSpPr>
        <p:spPr>
          <a:xfrm>
            <a:off x="1549908" y="3332988"/>
            <a:ext cx="4320540" cy="923330"/>
          </a:xfrm>
          <a:prstGeom prst="rect">
            <a:avLst/>
          </a:prstGeom>
          <a:noFill/>
        </p:spPr>
        <p:txBody>
          <a:bodyPr wrap="square" lIns="0" tIns="0" rIns="0" bIns="0" anchor="t">
            <a:spAutoFit/>
          </a:bodyPr>
          <a:lstStyle/>
          <a:p>
            <a:pPr algn="l"/>
            <a:r>
              <a:rPr sz="3250" b="1">
                <a:solidFill>
                  <a:srgbClr val="000000"/>
                </a:solidFill>
                <a:latin typeface="Arial"/>
              </a:rPr>
              <a:t>Regulatory horizon scanning</a:t>
            </a:r>
          </a:p>
        </p:txBody>
      </p:sp>
      <p:sp>
        <p:nvSpPr>
          <p:cNvPr id="8" name="Oval 7"/>
          <p:cNvSpPr/>
          <p:nvPr/>
        </p:nvSpPr>
        <p:spPr>
          <a:xfrm>
            <a:off x="1549908" y="452628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009FE3"/>
                </a:solidFill>
                <a:latin typeface="Arial"/>
              </a:rPr>
              <a:t>›</a:t>
            </a:r>
          </a:p>
        </p:txBody>
      </p:sp>
      <p:sp>
        <p:nvSpPr>
          <p:cNvPr id="9" name="TextBox 8"/>
          <p:cNvSpPr txBox="1"/>
          <p:nvPr/>
        </p:nvSpPr>
        <p:spPr>
          <a:xfrm>
            <a:off x="2071116" y="4471417"/>
            <a:ext cx="3840480" cy="618952"/>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AI drafts a summary of new regulatory publications &amp; guidance</a:t>
            </a:r>
          </a:p>
        </p:txBody>
      </p:sp>
      <p:sp>
        <p:nvSpPr>
          <p:cNvPr id="10" name="Oval 9"/>
          <p:cNvSpPr/>
          <p:nvPr/>
        </p:nvSpPr>
        <p:spPr>
          <a:xfrm>
            <a:off x="1549908" y="596646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009FE3"/>
                </a:solidFill>
                <a:latin typeface="Arial"/>
              </a:rPr>
              <a:t>›</a:t>
            </a:r>
          </a:p>
        </p:txBody>
      </p:sp>
      <p:sp>
        <p:nvSpPr>
          <p:cNvPr id="11" name="TextBox 10"/>
          <p:cNvSpPr txBox="1"/>
          <p:nvPr/>
        </p:nvSpPr>
        <p:spPr>
          <a:xfrm>
            <a:off x="2071116" y="5911597"/>
            <a:ext cx="3840480" cy="618952"/>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Compliance officer checks the summary against the source</a:t>
            </a:r>
          </a:p>
        </p:txBody>
      </p:sp>
      <p:sp>
        <p:nvSpPr>
          <p:cNvPr id="12" name="Oval 11"/>
          <p:cNvSpPr/>
          <p:nvPr/>
        </p:nvSpPr>
        <p:spPr>
          <a:xfrm>
            <a:off x="1549908" y="740664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009FE3"/>
                </a:solidFill>
                <a:latin typeface="Arial"/>
              </a:rPr>
              <a:t>›</a:t>
            </a:r>
          </a:p>
        </p:txBody>
      </p:sp>
      <p:sp>
        <p:nvSpPr>
          <p:cNvPr id="13" name="TextBox 12"/>
          <p:cNvSpPr txBox="1"/>
          <p:nvPr/>
        </p:nvSpPr>
        <p:spPr>
          <a:xfrm>
            <a:off x="2071116" y="7351776"/>
            <a:ext cx="3840480" cy="618952"/>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Low risk — informational only, no decision attached</a:t>
            </a:r>
          </a:p>
        </p:txBody>
      </p:sp>
      <p:sp>
        <p:nvSpPr>
          <p:cNvPr id="14" name="Rectangle 13"/>
          <p:cNvSpPr/>
          <p:nvPr/>
        </p:nvSpPr>
        <p:spPr>
          <a:xfrm>
            <a:off x="6556248" y="2400300"/>
            <a:ext cx="5143500" cy="672084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5" name="Rectangle 14"/>
          <p:cNvSpPr/>
          <p:nvPr/>
        </p:nvSpPr>
        <p:spPr>
          <a:xfrm>
            <a:off x="6556248" y="2400300"/>
            <a:ext cx="5143500" cy="123444"/>
          </a:xfrm>
          <a:prstGeom prst="rect">
            <a:avLst/>
          </a:prstGeom>
          <a:solidFill>
            <a:srgbClr val="F39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6" name="TextBox 15"/>
          <p:cNvSpPr txBox="1"/>
          <p:nvPr/>
        </p:nvSpPr>
        <p:spPr>
          <a:xfrm>
            <a:off x="6967728" y="2811781"/>
            <a:ext cx="4320540" cy="265457"/>
          </a:xfrm>
          <a:prstGeom prst="rect">
            <a:avLst/>
          </a:prstGeom>
          <a:noFill/>
        </p:spPr>
        <p:txBody>
          <a:bodyPr wrap="square" lIns="0" tIns="0" rIns="0" bIns="0" anchor="t">
            <a:spAutoFit/>
          </a:bodyPr>
          <a:lstStyle/>
          <a:p>
            <a:pPr algn="l"/>
            <a:r>
              <a:rPr sz="2125" b="1">
                <a:solidFill>
                  <a:srgbClr val="F39200"/>
                </a:solidFill>
                <a:latin typeface="Arial"/>
              </a:rPr>
              <a:t>PILOT WITH A CLEAR OWNER</a:t>
            </a:r>
          </a:p>
        </p:txBody>
      </p:sp>
      <p:sp>
        <p:nvSpPr>
          <p:cNvPr id="17" name="TextBox 16"/>
          <p:cNvSpPr txBox="1"/>
          <p:nvPr/>
        </p:nvSpPr>
        <p:spPr>
          <a:xfrm>
            <a:off x="6967728" y="3332989"/>
            <a:ext cx="4320540" cy="500137"/>
          </a:xfrm>
          <a:prstGeom prst="rect">
            <a:avLst/>
          </a:prstGeom>
          <a:noFill/>
        </p:spPr>
        <p:txBody>
          <a:bodyPr wrap="square" lIns="0" tIns="0" rIns="0" bIns="0" anchor="t">
            <a:spAutoFit/>
          </a:bodyPr>
          <a:lstStyle/>
          <a:p>
            <a:pPr algn="l"/>
            <a:r>
              <a:rPr lang="en-GB" sz="3250" b="1" dirty="0">
                <a:solidFill>
                  <a:srgbClr val="000000"/>
                </a:solidFill>
                <a:latin typeface="Arial"/>
              </a:rPr>
              <a:t>S</a:t>
            </a:r>
            <a:r>
              <a:rPr sz="3250" b="1" dirty="0" err="1">
                <a:solidFill>
                  <a:srgbClr val="000000"/>
                </a:solidFill>
                <a:latin typeface="Arial"/>
              </a:rPr>
              <a:t>creening</a:t>
            </a:r>
            <a:endParaRPr sz="3250" b="1" dirty="0">
              <a:solidFill>
                <a:srgbClr val="000000"/>
              </a:solidFill>
              <a:latin typeface="Arial"/>
            </a:endParaRPr>
          </a:p>
        </p:txBody>
      </p:sp>
      <p:sp>
        <p:nvSpPr>
          <p:cNvPr id="18" name="Oval 17"/>
          <p:cNvSpPr/>
          <p:nvPr/>
        </p:nvSpPr>
        <p:spPr>
          <a:xfrm>
            <a:off x="6967728" y="452628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39200"/>
                </a:solidFill>
                <a:latin typeface="Arial"/>
              </a:rPr>
              <a:t>›</a:t>
            </a:r>
          </a:p>
        </p:txBody>
      </p:sp>
      <p:sp>
        <p:nvSpPr>
          <p:cNvPr id="19" name="TextBox 18"/>
          <p:cNvSpPr txBox="1"/>
          <p:nvPr/>
        </p:nvSpPr>
        <p:spPr>
          <a:xfrm>
            <a:off x="7488936" y="4471416"/>
            <a:ext cx="3840480" cy="301557"/>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AI flags &amp; summarises, never decides</a:t>
            </a:r>
          </a:p>
        </p:txBody>
      </p:sp>
      <p:sp>
        <p:nvSpPr>
          <p:cNvPr id="20" name="Oval 19"/>
          <p:cNvSpPr/>
          <p:nvPr/>
        </p:nvSpPr>
        <p:spPr>
          <a:xfrm>
            <a:off x="6967728" y="596646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39200"/>
                </a:solidFill>
                <a:latin typeface="Arial"/>
              </a:rPr>
              <a:t>›</a:t>
            </a:r>
          </a:p>
        </p:txBody>
      </p:sp>
      <p:sp>
        <p:nvSpPr>
          <p:cNvPr id="21" name="TextBox 20"/>
          <p:cNvSpPr txBox="1"/>
          <p:nvPr/>
        </p:nvSpPr>
        <p:spPr>
          <a:xfrm>
            <a:off x="7488936" y="5911596"/>
            <a:ext cx="3840480" cy="618952"/>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Officer reviews the summary and the raw file</a:t>
            </a:r>
          </a:p>
        </p:txBody>
      </p:sp>
      <p:sp>
        <p:nvSpPr>
          <p:cNvPr id="22" name="Oval 21"/>
          <p:cNvSpPr/>
          <p:nvPr/>
        </p:nvSpPr>
        <p:spPr>
          <a:xfrm>
            <a:off x="6967728" y="740664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39200"/>
                </a:solidFill>
                <a:latin typeface="Arial"/>
              </a:rPr>
              <a:t>›</a:t>
            </a:r>
          </a:p>
        </p:txBody>
      </p:sp>
      <p:sp>
        <p:nvSpPr>
          <p:cNvPr id="23" name="TextBox 22"/>
          <p:cNvSpPr txBox="1"/>
          <p:nvPr/>
        </p:nvSpPr>
        <p:spPr>
          <a:xfrm>
            <a:off x="7488936" y="7351777"/>
            <a:ext cx="3840480" cy="618952"/>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Only start once the decision threshold is written down</a:t>
            </a:r>
          </a:p>
        </p:txBody>
      </p:sp>
      <p:sp>
        <p:nvSpPr>
          <p:cNvPr id="24" name="Rectangle 23"/>
          <p:cNvSpPr/>
          <p:nvPr/>
        </p:nvSpPr>
        <p:spPr>
          <a:xfrm>
            <a:off x="11974068" y="2400300"/>
            <a:ext cx="5143500" cy="672084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5" name="Rectangle 24"/>
          <p:cNvSpPr/>
          <p:nvPr/>
        </p:nvSpPr>
        <p:spPr>
          <a:xfrm>
            <a:off x="11974068" y="2400300"/>
            <a:ext cx="5143500" cy="123444"/>
          </a:xfrm>
          <a:prstGeom prst="rect">
            <a:avLst/>
          </a:prstGeom>
          <a:solidFill>
            <a:srgbClr val="E60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26" name="TextBox 25"/>
          <p:cNvSpPr txBox="1"/>
          <p:nvPr/>
        </p:nvSpPr>
        <p:spPr>
          <a:xfrm>
            <a:off x="12385548" y="2811781"/>
            <a:ext cx="4320540" cy="265457"/>
          </a:xfrm>
          <a:prstGeom prst="rect">
            <a:avLst/>
          </a:prstGeom>
          <a:noFill/>
        </p:spPr>
        <p:txBody>
          <a:bodyPr wrap="square" lIns="0" tIns="0" rIns="0" bIns="0" anchor="t">
            <a:spAutoFit/>
          </a:bodyPr>
          <a:lstStyle/>
          <a:p>
            <a:pPr algn="l"/>
            <a:r>
              <a:rPr sz="2125" b="1">
                <a:solidFill>
                  <a:srgbClr val="E6007E"/>
                </a:solidFill>
                <a:latin typeface="Arial"/>
              </a:rPr>
              <a:t>PROCEED WITH MOST CAUTION</a:t>
            </a:r>
          </a:p>
        </p:txBody>
      </p:sp>
      <p:sp>
        <p:nvSpPr>
          <p:cNvPr id="27" name="TextBox 26"/>
          <p:cNvSpPr txBox="1"/>
          <p:nvPr/>
        </p:nvSpPr>
        <p:spPr>
          <a:xfrm>
            <a:off x="12385548" y="3332988"/>
            <a:ext cx="4320540" cy="461665"/>
          </a:xfrm>
          <a:prstGeom prst="rect">
            <a:avLst/>
          </a:prstGeom>
          <a:noFill/>
        </p:spPr>
        <p:txBody>
          <a:bodyPr wrap="square" lIns="0" tIns="0" rIns="0" bIns="0" anchor="t">
            <a:spAutoFit/>
          </a:bodyPr>
          <a:lstStyle/>
          <a:p>
            <a:pPr algn="l"/>
            <a:r>
              <a:rPr sz="3250" b="1">
                <a:solidFill>
                  <a:srgbClr val="000000"/>
                </a:solidFill>
                <a:latin typeface="Arial"/>
              </a:rPr>
              <a:t>Regulatory reporting</a:t>
            </a:r>
          </a:p>
        </p:txBody>
      </p:sp>
      <p:sp>
        <p:nvSpPr>
          <p:cNvPr id="28" name="Oval 27"/>
          <p:cNvSpPr/>
          <p:nvPr/>
        </p:nvSpPr>
        <p:spPr>
          <a:xfrm>
            <a:off x="12385548" y="452628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E6007E"/>
                </a:solidFill>
                <a:latin typeface="Arial"/>
              </a:rPr>
              <a:t>›</a:t>
            </a:r>
          </a:p>
        </p:txBody>
      </p:sp>
      <p:sp>
        <p:nvSpPr>
          <p:cNvPr id="29" name="TextBox 28"/>
          <p:cNvSpPr txBox="1"/>
          <p:nvPr/>
        </p:nvSpPr>
        <p:spPr>
          <a:xfrm>
            <a:off x="12906756" y="4471416"/>
            <a:ext cx="3840480" cy="301557"/>
          </a:xfrm>
          <a:prstGeom prst="rect">
            <a:avLst/>
          </a:prstGeom>
          <a:noFill/>
        </p:spPr>
        <p:txBody>
          <a:bodyPr wrap="square" lIns="0" tIns="0" rIns="0" bIns="0" anchor="t">
            <a:spAutoFit/>
          </a:bodyPr>
          <a:lstStyle/>
          <a:p>
            <a:pPr algn="l">
              <a:lnSpc>
                <a:spcPct val="110000"/>
              </a:lnSpc>
            </a:pPr>
            <a:r>
              <a:rPr sz="2275">
                <a:solidFill>
                  <a:srgbClr val="3D3D3D"/>
                </a:solidFill>
                <a:latin typeface="Arial"/>
              </a:rPr>
              <a:t>AI can draft the narrative language</a:t>
            </a:r>
          </a:p>
        </p:txBody>
      </p:sp>
      <p:sp>
        <p:nvSpPr>
          <p:cNvPr id="30" name="Oval 29"/>
          <p:cNvSpPr/>
          <p:nvPr/>
        </p:nvSpPr>
        <p:spPr>
          <a:xfrm>
            <a:off x="12385548" y="596646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E6007E"/>
                </a:solidFill>
                <a:latin typeface="Arial"/>
              </a:rPr>
              <a:t>›</a:t>
            </a:r>
          </a:p>
        </p:txBody>
      </p:sp>
      <p:sp>
        <p:nvSpPr>
          <p:cNvPr id="31" name="TextBox 30"/>
          <p:cNvSpPr txBox="1"/>
          <p:nvPr/>
        </p:nvSpPr>
        <p:spPr>
          <a:xfrm>
            <a:off x="12906756" y="5911597"/>
            <a:ext cx="3840480" cy="1125436"/>
          </a:xfrm>
          <a:prstGeom prst="rect">
            <a:avLst/>
          </a:prstGeom>
          <a:noFill/>
        </p:spPr>
        <p:txBody>
          <a:bodyPr wrap="square" lIns="0" tIns="0" rIns="0" bIns="0" anchor="t">
            <a:spAutoFit/>
          </a:bodyPr>
          <a:lstStyle/>
          <a:p>
            <a:pPr algn="l">
              <a:lnSpc>
                <a:spcPct val="110000"/>
              </a:lnSpc>
            </a:pPr>
            <a:r>
              <a:rPr sz="2275" dirty="0">
                <a:solidFill>
                  <a:srgbClr val="3D3D3D"/>
                </a:solidFill>
                <a:latin typeface="Arial"/>
              </a:rPr>
              <a:t>Every </a:t>
            </a:r>
            <a:r>
              <a:rPr lang="en-GB" sz="2275" dirty="0">
                <a:solidFill>
                  <a:srgbClr val="3D3D3D"/>
                </a:solidFill>
                <a:latin typeface="Arial"/>
              </a:rPr>
              <a:t>fact/</a:t>
            </a:r>
            <a:r>
              <a:rPr sz="2275" dirty="0">
                <a:solidFill>
                  <a:srgbClr val="3D3D3D"/>
                </a:solidFill>
                <a:latin typeface="Arial"/>
              </a:rPr>
              <a:t>figure independently verified — no exceptions</a:t>
            </a:r>
          </a:p>
        </p:txBody>
      </p:sp>
      <p:sp>
        <p:nvSpPr>
          <p:cNvPr id="32" name="Oval 31"/>
          <p:cNvSpPr/>
          <p:nvPr/>
        </p:nvSpPr>
        <p:spPr>
          <a:xfrm>
            <a:off x="12385548" y="7406640"/>
            <a:ext cx="329184" cy="32918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E6007E"/>
                </a:solidFill>
                <a:latin typeface="Arial"/>
              </a:rPr>
              <a:t>›</a:t>
            </a:r>
          </a:p>
        </p:txBody>
      </p:sp>
      <p:sp>
        <p:nvSpPr>
          <p:cNvPr id="33" name="TextBox 32"/>
          <p:cNvSpPr txBox="1"/>
          <p:nvPr/>
        </p:nvSpPr>
        <p:spPr>
          <a:xfrm>
            <a:off x="12906756" y="7351777"/>
            <a:ext cx="3840480" cy="740331"/>
          </a:xfrm>
          <a:prstGeom prst="rect">
            <a:avLst/>
          </a:prstGeom>
          <a:noFill/>
        </p:spPr>
        <p:txBody>
          <a:bodyPr wrap="square" lIns="0" tIns="0" rIns="0" bIns="0" anchor="t">
            <a:spAutoFit/>
          </a:bodyPr>
          <a:lstStyle/>
          <a:p>
            <a:pPr algn="l">
              <a:lnSpc>
                <a:spcPct val="110000"/>
              </a:lnSpc>
            </a:pPr>
            <a:r>
              <a:rPr sz="2275" dirty="0">
                <a:solidFill>
                  <a:srgbClr val="3D3D3D"/>
                </a:solidFill>
                <a:latin typeface="Arial"/>
              </a:rPr>
              <a:t>You sign it — you own the verification, not the vendor</a:t>
            </a:r>
            <a:r>
              <a:rPr lang="en-GB" sz="2275" dirty="0">
                <a:solidFill>
                  <a:srgbClr val="3D3D3D"/>
                </a:solidFill>
                <a:latin typeface="Arial"/>
              </a:rPr>
              <a:t>/AI</a:t>
            </a:r>
            <a:endParaRPr sz="2275" dirty="0">
              <a:solidFill>
                <a:srgbClr val="3D3D3D"/>
              </a:solidFill>
              <a:latin typeface="Arial"/>
            </a:endParaRP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22</a:t>
            </a:r>
            <a:endParaRPr lang="en-US" sz="2200" dirty="0"/>
          </a:p>
        </p:txBody>
      </p:sp>
      <p:sp>
        <p:nvSpPr>
          <p:cNvPr id="36" name="Footer Text">
            <a:extLst>
              <a:ext uri="{FF2B5EF4-FFF2-40B4-BE49-F238E27FC236}">
                <a16:creationId xmlns:a16="http://schemas.microsoft.com/office/drawing/2014/main" id="{19C87C3F-3DA4-6C9E-F01B-8F30968CC342}"/>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549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8428" y="685800"/>
            <a:ext cx="13716000" cy="738664"/>
          </a:xfrm>
          <a:prstGeom prst="rect">
            <a:avLst/>
          </a:prstGeom>
          <a:noFill/>
        </p:spPr>
        <p:txBody>
          <a:bodyPr wrap="square" lIns="0" tIns="0" rIns="0" bIns="0" anchor="t">
            <a:spAutoFit/>
          </a:bodyPr>
          <a:lstStyle/>
          <a:p>
            <a:pPr algn="l"/>
            <a:r>
              <a:rPr sz="4900" b="1">
                <a:solidFill>
                  <a:srgbClr val="000000"/>
                </a:solidFill>
                <a:latin typeface="Arial"/>
              </a:rPr>
              <a:t>The non-negotiables</a:t>
            </a:r>
          </a:p>
        </p:txBody>
      </p:sp>
      <p:sp>
        <p:nvSpPr>
          <p:cNvPr id="3" name="Rectangle 2"/>
          <p:cNvSpPr/>
          <p:nvPr/>
        </p:nvSpPr>
        <p:spPr>
          <a:xfrm>
            <a:off x="1138428" y="2125980"/>
            <a:ext cx="7612380" cy="5349240"/>
          </a:xfrm>
          <a:prstGeom prst="rect">
            <a:avLst/>
          </a:prstGeom>
          <a:solidFill>
            <a:srgbClr val="F8F8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4" name="Oval 3"/>
          <p:cNvSpPr/>
          <p:nvPr/>
        </p:nvSpPr>
        <p:spPr>
          <a:xfrm>
            <a:off x="1618488" y="2537460"/>
            <a:ext cx="617220" cy="6172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E6007E"/>
                </a:solidFill>
                <a:latin typeface="Arial"/>
              </a:rPr>
              <a:t>✕</a:t>
            </a:r>
          </a:p>
        </p:txBody>
      </p:sp>
      <p:sp>
        <p:nvSpPr>
          <p:cNvPr id="5" name="TextBox 4"/>
          <p:cNvSpPr txBox="1"/>
          <p:nvPr/>
        </p:nvSpPr>
        <p:spPr>
          <a:xfrm>
            <a:off x="2441448" y="2564893"/>
            <a:ext cx="4114800" cy="392415"/>
          </a:xfrm>
          <a:prstGeom prst="rect">
            <a:avLst/>
          </a:prstGeom>
          <a:noFill/>
        </p:spPr>
        <p:txBody>
          <a:bodyPr wrap="square" lIns="0" tIns="0" rIns="0" bIns="0" anchor="t">
            <a:spAutoFit/>
          </a:bodyPr>
          <a:lstStyle/>
          <a:p>
            <a:pPr algn="l"/>
            <a:r>
              <a:rPr sz="2800" b="1">
                <a:solidFill>
                  <a:srgbClr val="E6007E"/>
                </a:solidFill>
                <a:latin typeface="Arial"/>
              </a:rPr>
              <a:t>NEVER</a:t>
            </a:r>
          </a:p>
        </p:txBody>
      </p:sp>
      <p:sp>
        <p:nvSpPr>
          <p:cNvPr id="6" name="TextBox 5"/>
          <p:cNvSpPr txBox="1"/>
          <p:nvPr/>
        </p:nvSpPr>
        <p:spPr>
          <a:xfrm>
            <a:off x="1687068" y="3634740"/>
            <a:ext cx="6515100" cy="376450"/>
          </a:xfrm>
          <a:prstGeom prst="rect">
            <a:avLst/>
          </a:prstGeom>
          <a:noFill/>
        </p:spPr>
        <p:txBody>
          <a:bodyPr wrap="square" lIns="0" tIns="0" rIns="0" bIns="0" anchor="t">
            <a:spAutoFit/>
          </a:bodyPr>
          <a:lstStyle/>
          <a:p>
            <a:pPr algn="l">
              <a:lnSpc>
                <a:spcPct val="115000"/>
              </a:lnSpc>
            </a:pPr>
            <a:r>
              <a:rPr sz="2325" dirty="0">
                <a:solidFill>
                  <a:srgbClr val="000000"/>
                </a:solidFill>
                <a:latin typeface="Arial"/>
              </a:rPr>
              <a:t>•  Put </a:t>
            </a:r>
            <a:r>
              <a:rPr lang="en-GB" sz="2325" dirty="0">
                <a:solidFill>
                  <a:srgbClr val="000000"/>
                </a:solidFill>
                <a:latin typeface="Arial"/>
              </a:rPr>
              <a:t>sensitive</a:t>
            </a:r>
            <a:r>
              <a:rPr sz="2325" dirty="0">
                <a:solidFill>
                  <a:srgbClr val="000000"/>
                </a:solidFill>
                <a:latin typeface="Arial"/>
              </a:rPr>
              <a:t> data into consumer AI tools</a:t>
            </a:r>
          </a:p>
        </p:txBody>
      </p:sp>
      <p:sp>
        <p:nvSpPr>
          <p:cNvPr id="7" name="TextBox 6"/>
          <p:cNvSpPr txBox="1"/>
          <p:nvPr/>
        </p:nvSpPr>
        <p:spPr>
          <a:xfrm>
            <a:off x="1687068" y="4896612"/>
            <a:ext cx="6515100" cy="695768"/>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Assume a prompt is private — it may be retained &amp; discoverable</a:t>
            </a:r>
          </a:p>
        </p:txBody>
      </p:sp>
      <p:sp>
        <p:nvSpPr>
          <p:cNvPr id="8" name="TextBox 7"/>
          <p:cNvSpPr txBox="1"/>
          <p:nvPr/>
        </p:nvSpPr>
        <p:spPr>
          <a:xfrm>
            <a:off x="1687068" y="6158484"/>
            <a:ext cx="6515100" cy="337400"/>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Accept an output you can't verify</a:t>
            </a:r>
          </a:p>
        </p:txBody>
      </p:sp>
      <p:sp>
        <p:nvSpPr>
          <p:cNvPr id="9" name="Rectangle 8"/>
          <p:cNvSpPr/>
          <p:nvPr/>
        </p:nvSpPr>
        <p:spPr>
          <a:xfrm>
            <a:off x="9162288" y="2125980"/>
            <a:ext cx="7612380" cy="5349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0" name="Oval 9"/>
          <p:cNvSpPr/>
          <p:nvPr/>
        </p:nvSpPr>
        <p:spPr>
          <a:xfrm>
            <a:off x="9642348" y="2537460"/>
            <a:ext cx="617220" cy="617220"/>
          </a:xfrm>
          <a:prstGeom prst="ellipse">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50" b="1">
                <a:solidFill>
                  <a:srgbClr val="009FE3"/>
                </a:solidFill>
                <a:latin typeface="Arial"/>
              </a:rPr>
              <a:t>✓</a:t>
            </a:r>
          </a:p>
        </p:txBody>
      </p:sp>
      <p:sp>
        <p:nvSpPr>
          <p:cNvPr id="11" name="TextBox 10"/>
          <p:cNvSpPr txBox="1"/>
          <p:nvPr/>
        </p:nvSpPr>
        <p:spPr>
          <a:xfrm>
            <a:off x="10465308" y="2564893"/>
            <a:ext cx="4114800" cy="392415"/>
          </a:xfrm>
          <a:prstGeom prst="rect">
            <a:avLst/>
          </a:prstGeom>
          <a:noFill/>
        </p:spPr>
        <p:txBody>
          <a:bodyPr wrap="square" lIns="0" tIns="0" rIns="0" bIns="0" anchor="t">
            <a:spAutoFit/>
          </a:bodyPr>
          <a:lstStyle/>
          <a:p>
            <a:pPr algn="l"/>
            <a:r>
              <a:rPr sz="2800" b="1">
                <a:solidFill>
                  <a:srgbClr val="009FE3"/>
                </a:solidFill>
                <a:latin typeface="Arial"/>
              </a:rPr>
              <a:t>ALWAYS</a:t>
            </a:r>
          </a:p>
        </p:txBody>
      </p:sp>
      <p:sp>
        <p:nvSpPr>
          <p:cNvPr id="12" name="TextBox 11"/>
          <p:cNvSpPr txBox="1"/>
          <p:nvPr/>
        </p:nvSpPr>
        <p:spPr>
          <a:xfrm>
            <a:off x="9710928" y="3634740"/>
            <a:ext cx="6515100" cy="337400"/>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Know where your data goes — residency &amp; retention</a:t>
            </a:r>
          </a:p>
        </p:txBody>
      </p:sp>
      <p:sp>
        <p:nvSpPr>
          <p:cNvPr id="13" name="TextBox 12"/>
          <p:cNvSpPr txBox="1"/>
          <p:nvPr/>
        </p:nvSpPr>
        <p:spPr>
          <a:xfrm>
            <a:off x="9710928" y="4704588"/>
            <a:ext cx="6515100" cy="337400"/>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Verify what matters — numbers, names, decisions</a:t>
            </a:r>
          </a:p>
        </p:txBody>
      </p:sp>
      <p:sp>
        <p:nvSpPr>
          <p:cNvPr id="14" name="TextBox 13"/>
          <p:cNvSpPr txBox="1"/>
          <p:nvPr/>
        </p:nvSpPr>
        <p:spPr>
          <a:xfrm>
            <a:off x="9710928" y="5774436"/>
            <a:ext cx="6515100" cy="337400"/>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Log AI use in your compliance monitoring system</a:t>
            </a:r>
          </a:p>
        </p:txBody>
      </p:sp>
      <p:sp>
        <p:nvSpPr>
          <p:cNvPr id="15" name="TextBox 14"/>
          <p:cNvSpPr txBox="1"/>
          <p:nvPr/>
        </p:nvSpPr>
        <p:spPr>
          <a:xfrm>
            <a:off x="9710928" y="6844284"/>
            <a:ext cx="6515100" cy="337400"/>
          </a:xfrm>
          <a:prstGeom prst="rect">
            <a:avLst/>
          </a:prstGeom>
          <a:noFill/>
        </p:spPr>
        <p:txBody>
          <a:bodyPr wrap="square" lIns="0" tIns="0" rIns="0" bIns="0" anchor="t">
            <a:spAutoFit/>
          </a:bodyPr>
          <a:lstStyle/>
          <a:p>
            <a:pPr algn="l">
              <a:lnSpc>
                <a:spcPct val="115000"/>
              </a:lnSpc>
            </a:pPr>
            <a:r>
              <a:rPr sz="2325">
                <a:solidFill>
                  <a:srgbClr val="000000"/>
                </a:solidFill>
                <a:latin typeface="Arial"/>
              </a:rPr>
              <a:t>•  Use approved tools with data agreements</a:t>
            </a:r>
          </a:p>
        </p:txBody>
      </p:sp>
      <p:sp>
        <p:nvSpPr>
          <p:cNvPr id="16" name="Rectangle 15"/>
          <p:cNvSpPr/>
          <p:nvPr/>
        </p:nvSpPr>
        <p:spPr>
          <a:xfrm>
            <a:off x="1138428" y="7886700"/>
            <a:ext cx="15979140" cy="960120"/>
          </a:xfrm>
          <a:prstGeom prst="rect">
            <a:avLst/>
          </a:prstGeom>
          <a:solidFill>
            <a:srgbClr val="FC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950"/>
          </a:p>
        </p:txBody>
      </p:sp>
      <p:sp>
        <p:nvSpPr>
          <p:cNvPr id="17" name="TextBox 16"/>
          <p:cNvSpPr txBox="1"/>
          <p:nvPr/>
        </p:nvSpPr>
        <p:spPr>
          <a:xfrm>
            <a:off x="1508760" y="8205177"/>
            <a:ext cx="15224760" cy="323165"/>
          </a:xfrm>
          <a:prstGeom prst="rect">
            <a:avLst/>
          </a:prstGeom>
          <a:noFill/>
        </p:spPr>
        <p:txBody>
          <a:bodyPr wrap="square" lIns="0" tIns="0" rIns="0" bIns="0" anchor="ctr">
            <a:spAutoFit/>
          </a:bodyPr>
          <a:lstStyle/>
          <a:p>
            <a:pPr algn="l"/>
            <a:r>
              <a:rPr sz="2400" b="1">
                <a:solidFill>
                  <a:srgbClr val="000000"/>
                </a:solidFill>
                <a:latin typeface="Arial"/>
              </a:rPr>
              <a:t>Discoverability — type as if it'll be read out in a regulatory investigation.</a:t>
            </a:r>
          </a:p>
        </p:txBody>
      </p:sp>
      <p:sp>
        <p:nvSpPr>
          <p:cNvPr id="9001" name="Footer Line"/>
          <p:cNvSpPr/>
          <p:nvPr/>
        </p:nvSpPr>
        <p:spPr>
          <a:xfrm>
            <a:off x="0" y="9458326"/>
            <a:ext cx="18288001" cy="28575"/>
          </a:xfrm>
          <a:prstGeom prst="rect">
            <a:avLst/>
          </a:prstGeom>
          <a:solidFill>
            <a:srgbClr val="F39200"/>
          </a:solidFill>
          <a:ln/>
        </p:spPr>
        <p:txBody>
          <a:bodyPr/>
          <a:lstStyle/>
          <a:p>
            <a:endParaRPr lang="en-GB"/>
          </a:p>
        </p:txBody>
      </p:sp>
      <p:sp>
        <p:nvSpPr>
          <p:cNvPr id="9003" name="Footer Number"/>
          <p:cNvSpPr/>
          <p:nvPr/>
        </p:nvSpPr>
        <p:spPr>
          <a:xfrm>
            <a:off x="16960283" y="9715501"/>
            <a:ext cx="337117" cy="381000"/>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23</a:t>
            </a:r>
            <a:endParaRPr lang="en-US" sz="2200" dirty="0"/>
          </a:p>
        </p:txBody>
      </p:sp>
      <p:sp>
        <p:nvSpPr>
          <p:cNvPr id="20" name="Footer Text">
            <a:extLst>
              <a:ext uri="{FF2B5EF4-FFF2-40B4-BE49-F238E27FC236}">
                <a16:creationId xmlns:a16="http://schemas.microsoft.com/office/drawing/2014/main" id="{19CD5CF6-ECAC-6870-B97A-02C0BB65BD21}"/>
              </a:ext>
            </a:extLst>
          </p:cNvPr>
          <p:cNvSpPr/>
          <p:nvPr/>
        </p:nvSpPr>
        <p:spPr>
          <a:xfrm>
            <a:off x="1066800" y="9715501"/>
            <a:ext cx="3495930" cy="381000"/>
          </a:xfrm>
          <a:prstGeom prst="rect">
            <a:avLst/>
          </a:prstGeom>
          <a:noFill/>
          <a:ln/>
        </p:spPr>
        <p:txBody>
          <a:bodyPr wrap="square" lIns="25400" tIns="25400" rIns="25400" bIns="25400" rtlCol="0" anchor="t">
            <a:normAutofit/>
          </a:bodyPr>
          <a:lstStyle/>
          <a:p>
            <a:pPr>
              <a:lnSpc>
                <a:spcPct val="88839"/>
              </a:lnSpc>
            </a:pPr>
            <a:r>
              <a:rPr lang="en-GB" sz="2000" dirty="0">
                <a:solidFill>
                  <a:schemeClr val="bg2">
                    <a:lumMod val="75000"/>
                  </a:schemeClr>
                </a:solidFill>
                <a:latin typeface="Arial" panose="020B0604020202020204" pitchFamily="34" charset="0"/>
                <a:cs typeface="Arial" panose="020B0604020202020204" pitchFamily="34" charset="0"/>
              </a:rPr>
              <a:t>Compliance in the Age of AI</a:t>
            </a:r>
            <a:endParaRPr lang="en-US" sz="2000" dirty="0">
              <a:solidFill>
                <a:schemeClr val="bg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3711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301BA66-2F59-6F8B-EB82-24BDEAB2A21B}"/>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488FD7-7E93-FF91-56F7-062786E27EE4}"/>
              </a:ext>
            </a:extLst>
          </p:cNvPr>
          <p:cNvSpPr/>
          <p:nvPr/>
        </p:nvSpPr>
        <p:spPr>
          <a:xfrm>
            <a:off x="1066800" y="876300"/>
            <a:ext cx="17769841" cy="409575"/>
          </a:xfrm>
          <a:prstGeom prst="rect">
            <a:avLst/>
          </a:prstGeom>
          <a:noFill/>
          <a:ln/>
        </p:spPr>
        <p:txBody>
          <a:bodyPr wrap="square" lIns="25400" tIns="25400" rIns="25400" bIns="25400" rtlCol="0" anchor="t">
            <a:normAutofit fontScale="92500" lnSpcReduction="20000"/>
          </a:bodyPr>
          <a:lstStyle/>
          <a:p>
            <a:pPr marL="0" indent="0" algn="l">
              <a:lnSpc>
                <a:spcPct val="131250"/>
              </a:lnSpc>
              <a:buNone/>
            </a:pPr>
            <a:r>
              <a:rPr lang="en-US" sz="2350" b="1" kern="0" spc="234" dirty="0">
                <a:solidFill>
                  <a:srgbClr val="F39200"/>
                </a:solidFill>
                <a:latin typeface="Arial" pitchFamily="34" charset="0"/>
                <a:ea typeface="Arial" pitchFamily="34" charset="-122"/>
                <a:cs typeface="Arial" pitchFamily="34" charset="-120"/>
              </a:rPr>
              <a:t>TAKE BACK TO YOUR FIRM</a:t>
            </a:r>
            <a:endParaRPr lang="en-US" sz="2350" dirty="0"/>
          </a:p>
        </p:txBody>
      </p:sp>
      <p:sp>
        <p:nvSpPr>
          <p:cNvPr id="4" name="Text 1">
            <a:extLst>
              <a:ext uri="{FF2B5EF4-FFF2-40B4-BE49-F238E27FC236}">
                <a16:creationId xmlns:a16="http://schemas.microsoft.com/office/drawing/2014/main" id="{1C8BBDB2-E8AF-FAD6-AB03-712D0F460B2C}"/>
              </a:ext>
            </a:extLst>
          </p:cNvPr>
          <p:cNvSpPr/>
          <p:nvPr/>
        </p:nvSpPr>
        <p:spPr>
          <a:xfrm>
            <a:off x="1066800" y="1495425"/>
            <a:ext cx="14668501" cy="717011"/>
          </a:xfrm>
          <a:prstGeom prst="rect">
            <a:avLst/>
          </a:prstGeom>
          <a:noFill/>
          <a:ln/>
        </p:spPr>
        <p:txBody>
          <a:bodyPr wrap="square" lIns="25400" tIns="25400" rIns="25400" bIns="25400" rtlCol="0" anchor="t">
            <a:normAutofit lnSpcReduction="10000"/>
          </a:bodyPr>
          <a:lstStyle/>
          <a:p>
            <a:pPr marL="0" indent="0" algn="l">
              <a:lnSpc>
                <a:spcPct val="93789"/>
              </a:lnSpc>
              <a:buNone/>
            </a:pPr>
            <a:r>
              <a:rPr lang="en-US" sz="5050" kern="0" spc="-99" dirty="0">
                <a:solidFill>
                  <a:srgbClr val="FFFFFF"/>
                </a:solidFill>
                <a:latin typeface="Arial" pitchFamily="34" charset="0"/>
                <a:ea typeface="Arial" pitchFamily="34" charset="-122"/>
                <a:cs typeface="Arial" pitchFamily="34" charset="-120"/>
              </a:rPr>
              <a:t>Next steps</a:t>
            </a:r>
            <a:endParaRPr lang="en-US" sz="5050" dirty="0"/>
          </a:p>
        </p:txBody>
      </p:sp>
      <p:sp>
        <p:nvSpPr>
          <p:cNvPr id="5" name="Shape 2">
            <a:extLst>
              <a:ext uri="{FF2B5EF4-FFF2-40B4-BE49-F238E27FC236}">
                <a16:creationId xmlns:a16="http://schemas.microsoft.com/office/drawing/2014/main" id="{7557DB65-D57F-7764-A83A-CB8DC160E1CF}"/>
              </a:ext>
            </a:extLst>
          </p:cNvPr>
          <p:cNvSpPr/>
          <p:nvPr/>
        </p:nvSpPr>
        <p:spPr>
          <a:xfrm>
            <a:off x="1066800" y="2593436"/>
            <a:ext cx="7124701" cy="9525"/>
          </a:xfrm>
          <a:prstGeom prst="rect">
            <a:avLst/>
          </a:prstGeom>
          <a:solidFill>
            <a:srgbClr val="FFFFFF">
              <a:alpha val="16000"/>
            </a:srgbClr>
          </a:solidFill>
          <a:ln/>
        </p:spPr>
        <p:txBody>
          <a:bodyPr/>
          <a:lstStyle/>
          <a:p>
            <a:endParaRPr lang="en-GB"/>
          </a:p>
        </p:txBody>
      </p:sp>
      <p:sp>
        <p:nvSpPr>
          <p:cNvPr id="6" name="Text 3">
            <a:extLst>
              <a:ext uri="{FF2B5EF4-FFF2-40B4-BE49-F238E27FC236}">
                <a16:creationId xmlns:a16="http://schemas.microsoft.com/office/drawing/2014/main" id="{BF6E8DB7-B1D3-327E-F54B-46FFED641B73}"/>
              </a:ext>
            </a:extLst>
          </p:cNvPr>
          <p:cNvSpPr/>
          <p:nvPr/>
        </p:nvSpPr>
        <p:spPr>
          <a:xfrm>
            <a:off x="1066800" y="2808429"/>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01</a:t>
            </a:r>
            <a:endParaRPr lang="en-US" sz="2700" dirty="0"/>
          </a:p>
        </p:txBody>
      </p:sp>
      <p:sp>
        <p:nvSpPr>
          <p:cNvPr id="7" name="Text 4">
            <a:extLst>
              <a:ext uri="{FF2B5EF4-FFF2-40B4-BE49-F238E27FC236}">
                <a16:creationId xmlns:a16="http://schemas.microsoft.com/office/drawing/2014/main" id="{BB15989C-E376-C880-B981-2A8EBEAEB2E2}"/>
              </a:ext>
            </a:extLst>
          </p:cNvPr>
          <p:cNvSpPr/>
          <p:nvPr/>
        </p:nvSpPr>
        <p:spPr>
          <a:xfrm>
            <a:off x="1653523" y="2851971"/>
            <a:ext cx="6734116" cy="1769440"/>
          </a:xfrm>
          <a:prstGeom prst="rect">
            <a:avLst/>
          </a:prstGeom>
          <a:noFill/>
          <a:ln/>
        </p:spPr>
        <p:txBody>
          <a:bodyPr wrap="square" lIns="25400" tIns="25400" rIns="25400" bIns="25400" rtlCol="0" anchor="t">
            <a:normAutofit/>
          </a:bodyPr>
          <a:lstStyle/>
          <a:p>
            <a:pPr marL="0" indent="0" algn="l">
              <a:lnSpc>
                <a:spcPct val="120424"/>
              </a:lnSpc>
              <a:buNone/>
            </a:pPr>
            <a:r>
              <a:rPr lang="en-US" sz="2275" dirty="0">
                <a:solidFill>
                  <a:srgbClr val="C6C6C6"/>
                </a:solidFill>
                <a:latin typeface="Arial" pitchFamily="34" charset="0"/>
                <a:ea typeface="Arial" pitchFamily="34" charset="-122"/>
                <a:cs typeface="Arial" pitchFamily="34" charset="-120"/>
              </a:rPr>
              <a:t>Find out what is already in use within your business, </a:t>
            </a:r>
            <a:r>
              <a:rPr lang="en-US" sz="2275" b="1" dirty="0">
                <a:solidFill>
                  <a:schemeClr val="bg1"/>
                </a:solidFill>
                <a:latin typeface="Arial" pitchFamily="34" charset="0"/>
                <a:ea typeface="Arial" pitchFamily="34" charset="-122"/>
                <a:cs typeface="Arial" pitchFamily="34" charset="-120"/>
              </a:rPr>
              <a:t>officially and unofficially</a:t>
            </a:r>
            <a:r>
              <a:rPr lang="en-US" sz="2275" dirty="0">
                <a:solidFill>
                  <a:srgbClr val="C6C6C6"/>
                </a:solidFill>
                <a:latin typeface="Arial" pitchFamily="34" charset="0"/>
                <a:ea typeface="Arial" pitchFamily="34" charset="-122"/>
                <a:cs typeface="Arial" pitchFamily="34" charset="-120"/>
              </a:rPr>
              <a:t>. The business is responsible for the AI used by its personnel, whether or not it knows about it</a:t>
            </a:r>
            <a:endParaRPr lang="en-US" sz="2275" dirty="0"/>
          </a:p>
        </p:txBody>
      </p:sp>
      <p:sp>
        <p:nvSpPr>
          <p:cNvPr id="8" name="Shape 5">
            <a:extLst>
              <a:ext uri="{FF2B5EF4-FFF2-40B4-BE49-F238E27FC236}">
                <a16:creationId xmlns:a16="http://schemas.microsoft.com/office/drawing/2014/main" id="{EDFB6C41-E453-9AAD-398A-AF685B5DCEE4}"/>
              </a:ext>
            </a:extLst>
          </p:cNvPr>
          <p:cNvSpPr/>
          <p:nvPr/>
        </p:nvSpPr>
        <p:spPr>
          <a:xfrm>
            <a:off x="8801101" y="2593436"/>
            <a:ext cx="7124701" cy="9525"/>
          </a:xfrm>
          <a:prstGeom prst="rect">
            <a:avLst/>
          </a:prstGeom>
          <a:solidFill>
            <a:srgbClr val="FFFFFF">
              <a:alpha val="16000"/>
            </a:srgbClr>
          </a:solidFill>
          <a:ln/>
        </p:spPr>
        <p:txBody>
          <a:bodyPr/>
          <a:lstStyle/>
          <a:p>
            <a:endParaRPr lang="en-GB"/>
          </a:p>
        </p:txBody>
      </p:sp>
      <p:sp>
        <p:nvSpPr>
          <p:cNvPr id="9" name="Text 6">
            <a:extLst>
              <a:ext uri="{FF2B5EF4-FFF2-40B4-BE49-F238E27FC236}">
                <a16:creationId xmlns:a16="http://schemas.microsoft.com/office/drawing/2014/main" id="{7E97316D-2040-92CD-58AA-D9B2DF2856F4}"/>
              </a:ext>
            </a:extLst>
          </p:cNvPr>
          <p:cNvSpPr/>
          <p:nvPr/>
        </p:nvSpPr>
        <p:spPr>
          <a:xfrm>
            <a:off x="8801101" y="2808429"/>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02</a:t>
            </a:r>
            <a:endParaRPr lang="en-US" sz="2700" dirty="0"/>
          </a:p>
        </p:txBody>
      </p:sp>
      <p:sp>
        <p:nvSpPr>
          <p:cNvPr id="10" name="Text 7">
            <a:extLst>
              <a:ext uri="{FF2B5EF4-FFF2-40B4-BE49-F238E27FC236}">
                <a16:creationId xmlns:a16="http://schemas.microsoft.com/office/drawing/2014/main" id="{7BFEBAC0-9D94-071F-F21A-942A4D7CB963}"/>
              </a:ext>
            </a:extLst>
          </p:cNvPr>
          <p:cNvSpPr/>
          <p:nvPr/>
        </p:nvSpPr>
        <p:spPr>
          <a:xfrm>
            <a:off x="9387823" y="2851972"/>
            <a:ext cx="6734116" cy="811496"/>
          </a:xfrm>
          <a:prstGeom prst="rect">
            <a:avLst/>
          </a:prstGeom>
          <a:noFill/>
          <a:ln/>
        </p:spPr>
        <p:txBody>
          <a:bodyPr wrap="square" lIns="25400" tIns="25400" rIns="25400" bIns="25400" rtlCol="0" anchor="t">
            <a:normAutofit lnSpcReduction="10000"/>
          </a:bodyPr>
          <a:lstStyle/>
          <a:p>
            <a:pPr marL="0" indent="0" algn="l">
              <a:lnSpc>
                <a:spcPct val="120424"/>
              </a:lnSpc>
              <a:buNone/>
            </a:pPr>
            <a:r>
              <a:rPr lang="en-US" sz="2275" dirty="0">
                <a:solidFill>
                  <a:srgbClr val="C6C6C6"/>
                </a:solidFill>
                <a:latin typeface="Arial" pitchFamily="34" charset="0"/>
                <a:ea typeface="Arial" pitchFamily="34" charset="-122"/>
                <a:cs typeface="Arial" pitchFamily="34" charset="-120"/>
              </a:rPr>
              <a:t>Consider what people need AI for - the whole point is to buy the </a:t>
            </a:r>
            <a:r>
              <a:rPr lang="en-US" sz="2275" b="1" dirty="0">
                <a:solidFill>
                  <a:schemeClr val="bg1"/>
                </a:solidFill>
                <a:latin typeface="Arial" pitchFamily="34" charset="0"/>
                <a:ea typeface="Arial" pitchFamily="34" charset="-122"/>
                <a:cs typeface="Arial" pitchFamily="34" charset="-120"/>
              </a:rPr>
              <a:t>right tool to empower your people</a:t>
            </a:r>
            <a:endParaRPr lang="en-US" sz="2275" b="1" dirty="0">
              <a:solidFill>
                <a:schemeClr val="bg1"/>
              </a:solidFill>
            </a:endParaRPr>
          </a:p>
        </p:txBody>
      </p:sp>
      <p:sp>
        <p:nvSpPr>
          <p:cNvPr id="11" name="Shape 8">
            <a:extLst>
              <a:ext uri="{FF2B5EF4-FFF2-40B4-BE49-F238E27FC236}">
                <a16:creationId xmlns:a16="http://schemas.microsoft.com/office/drawing/2014/main" id="{DF18E96D-92AC-BDA9-A9DB-346A0CBA0B38}"/>
              </a:ext>
            </a:extLst>
          </p:cNvPr>
          <p:cNvSpPr/>
          <p:nvPr/>
        </p:nvSpPr>
        <p:spPr>
          <a:xfrm>
            <a:off x="1066800" y="4525265"/>
            <a:ext cx="7124701" cy="9525"/>
          </a:xfrm>
          <a:prstGeom prst="rect">
            <a:avLst/>
          </a:prstGeom>
          <a:solidFill>
            <a:srgbClr val="FFFFFF">
              <a:alpha val="16000"/>
            </a:srgbClr>
          </a:solidFill>
          <a:ln/>
        </p:spPr>
        <p:txBody>
          <a:bodyPr/>
          <a:lstStyle/>
          <a:p>
            <a:endParaRPr lang="en-GB"/>
          </a:p>
        </p:txBody>
      </p:sp>
      <p:sp>
        <p:nvSpPr>
          <p:cNvPr id="12" name="Text 9">
            <a:extLst>
              <a:ext uri="{FF2B5EF4-FFF2-40B4-BE49-F238E27FC236}">
                <a16:creationId xmlns:a16="http://schemas.microsoft.com/office/drawing/2014/main" id="{08D298E5-C746-7CDE-4466-2364CA7BA34F}"/>
              </a:ext>
            </a:extLst>
          </p:cNvPr>
          <p:cNvSpPr/>
          <p:nvPr/>
        </p:nvSpPr>
        <p:spPr>
          <a:xfrm>
            <a:off x="1066800" y="4740258"/>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03</a:t>
            </a:r>
            <a:endParaRPr lang="en-US" sz="2700" dirty="0"/>
          </a:p>
        </p:txBody>
      </p:sp>
      <p:sp>
        <p:nvSpPr>
          <p:cNvPr id="13" name="Text 10">
            <a:extLst>
              <a:ext uri="{FF2B5EF4-FFF2-40B4-BE49-F238E27FC236}">
                <a16:creationId xmlns:a16="http://schemas.microsoft.com/office/drawing/2014/main" id="{6AD5D580-C38D-B2F3-4816-62FAFD6448D2}"/>
              </a:ext>
            </a:extLst>
          </p:cNvPr>
          <p:cNvSpPr/>
          <p:nvPr/>
        </p:nvSpPr>
        <p:spPr>
          <a:xfrm>
            <a:off x="1653523" y="4783801"/>
            <a:ext cx="6734116" cy="1338990"/>
          </a:xfrm>
          <a:prstGeom prst="rect">
            <a:avLst/>
          </a:prstGeom>
          <a:noFill/>
          <a:ln/>
        </p:spPr>
        <p:txBody>
          <a:bodyPr wrap="square" lIns="25400" tIns="25400" rIns="25400" bIns="25400" rtlCol="0" anchor="t">
            <a:normAutofit fontScale="92500"/>
          </a:bodyPr>
          <a:lstStyle/>
          <a:p>
            <a:pPr>
              <a:lnSpc>
                <a:spcPct val="120424"/>
              </a:lnSpc>
            </a:pPr>
            <a:r>
              <a:rPr lang="en-US" sz="2275" dirty="0">
                <a:solidFill>
                  <a:srgbClr val="C6C6C6"/>
                </a:solidFill>
                <a:latin typeface="Arial" pitchFamily="34" charset="0"/>
                <a:ea typeface="Arial" pitchFamily="34" charset="-122"/>
                <a:cs typeface="Arial" pitchFamily="34" charset="-120"/>
              </a:rPr>
              <a:t>Complete </a:t>
            </a:r>
            <a:r>
              <a:rPr lang="en-US" sz="2275" b="1" dirty="0">
                <a:solidFill>
                  <a:schemeClr val="bg1"/>
                </a:solidFill>
                <a:latin typeface="Arial" pitchFamily="34" charset="0"/>
                <a:ea typeface="Arial" pitchFamily="34" charset="-122"/>
                <a:cs typeface="Arial" pitchFamily="34" charset="-120"/>
              </a:rPr>
              <a:t>testing on proposed tools and use cases</a:t>
            </a:r>
            <a:r>
              <a:rPr lang="en-US" sz="2275" dirty="0">
                <a:solidFill>
                  <a:srgbClr val="C6C6C6"/>
                </a:solidFill>
                <a:latin typeface="Arial" pitchFamily="34" charset="0"/>
                <a:ea typeface="Arial" pitchFamily="34" charset="-122"/>
                <a:cs typeface="Arial" pitchFamily="34" charset="-120"/>
              </a:rPr>
              <a:t>. This also allows you to identify points where </a:t>
            </a:r>
            <a:r>
              <a:rPr lang="en-US" sz="2275" b="1" dirty="0">
                <a:solidFill>
                  <a:schemeClr val="bg1"/>
                </a:solidFill>
                <a:latin typeface="Arial" pitchFamily="34" charset="0"/>
                <a:ea typeface="Arial" pitchFamily="34" charset="-122"/>
                <a:cs typeface="Arial" pitchFamily="34" charset="-120"/>
              </a:rPr>
              <a:t>human decisions and/or oversight </a:t>
            </a:r>
            <a:r>
              <a:rPr lang="en-US" sz="2275" dirty="0">
                <a:solidFill>
                  <a:srgbClr val="C6C6C6"/>
                </a:solidFill>
                <a:latin typeface="Arial" pitchFamily="34" charset="0"/>
                <a:ea typeface="Arial" pitchFamily="34" charset="-122"/>
                <a:cs typeface="Arial" pitchFamily="34" charset="-120"/>
              </a:rPr>
              <a:t>must be retained</a:t>
            </a:r>
            <a:endParaRPr lang="en-US" sz="2275" dirty="0"/>
          </a:p>
        </p:txBody>
      </p:sp>
      <p:sp>
        <p:nvSpPr>
          <p:cNvPr id="14" name="Shape 11">
            <a:extLst>
              <a:ext uri="{FF2B5EF4-FFF2-40B4-BE49-F238E27FC236}">
                <a16:creationId xmlns:a16="http://schemas.microsoft.com/office/drawing/2014/main" id="{79F376B0-AF65-E775-ECBC-7876AE9D601D}"/>
              </a:ext>
            </a:extLst>
          </p:cNvPr>
          <p:cNvSpPr/>
          <p:nvPr/>
        </p:nvSpPr>
        <p:spPr>
          <a:xfrm>
            <a:off x="8801101" y="4538920"/>
            <a:ext cx="7124701" cy="9525"/>
          </a:xfrm>
          <a:prstGeom prst="rect">
            <a:avLst/>
          </a:prstGeom>
          <a:solidFill>
            <a:srgbClr val="FFFFFF">
              <a:alpha val="16000"/>
            </a:srgbClr>
          </a:solidFill>
          <a:ln/>
        </p:spPr>
        <p:txBody>
          <a:bodyPr/>
          <a:lstStyle/>
          <a:p>
            <a:endParaRPr lang="en-GB"/>
          </a:p>
        </p:txBody>
      </p:sp>
      <p:sp>
        <p:nvSpPr>
          <p:cNvPr id="15" name="Text 12">
            <a:extLst>
              <a:ext uri="{FF2B5EF4-FFF2-40B4-BE49-F238E27FC236}">
                <a16:creationId xmlns:a16="http://schemas.microsoft.com/office/drawing/2014/main" id="{F4D6BE5F-3C2F-E443-B4DD-8472E62B3950}"/>
              </a:ext>
            </a:extLst>
          </p:cNvPr>
          <p:cNvSpPr/>
          <p:nvPr/>
        </p:nvSpPr>
        <p:spPr>
          <a:xfrm>
            <a:off x="8801101" y="4753913"/>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04</a:t>
            </a:r>
            <a:endParaRPr lang="en-US" sz="2700" dirty="0"/>
          </a:p>
        </p:txBody>
      </p:sp>
      <p:sp>
        <p:nvSpPr>
          <p:cNvPr id="16" name="Text 13">
            <a:extLst>
              <a:ext uri="{FF2B5EF4-FFF2-40B4-BE49-F238E27FC236}">
                <a16:creationId xmlns:a16="http://schemas.microsoft.com/office/drawing/2014/main" id="{2BA48BD2-D319-44E4-D9CB-06CF5E4C0726}"/>
              </a:ext>
            </a:extLst>
          </p:cNvPr>
          <p:cNvSpPr/>
          <p:nvPr/>
        </p:nvSpPr>
        <p:spPr>
          <a:xfrm>
            <a:off x="9387823" y="4797455"/>
            <a:ext cx="6734116" cy="1325335"/>
          </a:xfrm>
          <a:prstGeom prst="rect">
            <a:avLst/>
          </a:prstGeom>
          <a:noFill/>
          <a:ln/>
        </p:spPr>
        <p:txBody>
          <a:bodyPr wrap="square" lIns="25400" tIns="25400" rIns="25400" bIns="25400" rtlCol="0" anchor="t">
            <a:normAutofit/>
          </a:bodyPr>
          <a:lstStyle/>
          <a:p>
            <a:pPr marL="0" indent="0" algn="l">
              <a:lnSpc>
                <a:spcPct val="120424"/>
              </a:lnSpc>
              <a:buNone/>
            </a:pPr>
            <a:r>
              <a:rPr lang="en-US" sz="2275" b="1" dirty="0">
                <a:solidFill>
                  <a:schemeClr val="bg1"/>
                </a:solidFill>
                <a:latin typeface="Arial" pitchFamily="34" charset="0"/>
                <a:cs typeface="Arial" pitchFamily="34" charset="-120"/>
              </a:rPr>
              <a:t>Document </a:t>
            </a:r>
            <a:r>
              <a:rPr lang="en-US" sz="2275" dirty="0">
                <a:solidFill>
                  <a:srgbClr val="C6C6C6"/>
                </a:solidFill>
                <a:latin typeface="Arial" pitchFamily="34" charset="0"/>
                <a:cs typeface="Arial" pitchFamily="34" charset="-120"/>
              </a:rPr>
              <a:t>your  adoption of AI and specific tools. </a:t>
            </a:r>
            <a:r>
              <a:rPr lang="en-US" sz="2275" b="1" dirty="0">
                <a:solidFill>
                  <a:schemeClr val="bg1"/>
                </a:solidFill>
                <a:latin typeface="Arial" pitchFamily="34" charset="0"/>
                <a:cs typeface="Arial" pitchFamily="34" charset="-120"/>
              </a:rPr>
              <a:t>Build in controls and oversight</a:t>
            </a:r>
            <a:r>
              <a:rPr lang="en-US" sz="2275" dirty="0">
                <a:solidFill>
                  <a:srgbClr val="C6C6C6"/>
                </a:solidFill>
                <a:latin typeface="Arial" pitchFamily="34" charset="0"/>
                <a:cs typeface="Arial" pitchFamily="34" charset="-120"/>
              </a:rPr>
              <a:t> right from the start</a:t>
            </a:r>
            <a:endParaRPr lang="en-US" sz="2275" dirty="0"/>
          </a:p>
        </p:txBody>
      </p:sp>
      <p:pic>
        <p:nvPicPr>
          <p:cNvPr id="17" name="Image 1" descr="preencoded.png">
            <a:extLst>
              <a:ext uri="{FF2B5EF4-FFF2-40B4-BE49-F238E27FC236}">
                <a16:creationId xmlns:a16="http://schemas.microsoft.com/office/drawing/2014/main" id="{E65E6100-59B4-D50E-BAF8-DE40B7696BD0}"/>
              </a:ext>
            </a:extLst>
          </p:cNvPr>
          <p:cNvPicPr>
            <a:picLocks noChangeAspect="1"/>
          </p:cNvPicPr>
          <p:nvPr/>
        </p:nvPicPr>
        <p:blipFill>
          <a:blip r:embed="rId3"/>
          <a:stretch>
            <a:fillRect/>
          </a:stretch>
        </p:blipFill>
        <p:spPr>
          <a:xfrm>
            <a:off x="1066800" y="8620126"/>
            <a:ext cx="2203337" cy="457200"/>
          </a:xfrm>
          <a:prstGeom prst="rect">
            <a:avLst/>
          </a:prstGeom>
        </p:spPr>
      </p:pic>
      <p:sp>
        <p:nvSpPr>
          <p:cNvPr id="19" name="Shape 15">
            <a:extLst>
              <a:ext uri="{FF2B5EF4-FFF2-40B4-BE49-F238E27FC236}">
                <a16:creationId xmlns:a16="http://schemas.microsoft.com/office/drawing/2014/main" id="{40A21119-DCAA-0400-8E2B-67D0A1D37E9C}"/>
              </a:ext>
            </a:extLst>
          </p:cNvPr>
          <p:cNvSpPr/>
          <p:nvPr/>
        </p:nvSpPr>
        <p:spPr>
          <a:xfrm>
            <a:off x="0" y="9458326"/>
            <a:ext cx="18288001" cy="28575"/>
          </a:xfrm>
          <a:prstGeom prst="rect">
            <a:avLst/>
          </a:prstGeom>
          <a:solidFill>
            <a:srgbClr val="F39200"/>
          </a:solidFill>
          <a:ln/>
        </p:spPr>
        <p:txBody>
          <a:bodyPr/>
          <a:lstStyle/>
          <a:p>
            <a:endParaRPr lang="en-GB"/>
          </a:p>
        </p:txBody>
      </p:sp>
      <p:sp>
        <p:nvSpPr>
          <p:cNvPr id="20" name="Text 16">
            <a:extLst>
              <a:ext uri="{FF2B5EF4-FFF2-40B4-BE49-F238E27FC236}">
                <a16:creationId xmlns:a16="http://schemas.microsoft.com/office/drawing/2014/main" id="{3412CD70-A71A-AA78-226F-FD03F8AE4720}"/>
              </a:ext>
            </a:extLst>
          </p:cNvPr>
          <p:cNvSpPr/>
          <p:nvPr/>
        </p:nvSpPr>
        <p:spPr>
          <a:xfrm>
            <a:off x="1066800" y="9715501"/>
            <a:ext cx="3311171" cy="381000"/>
          </a:xfrm>
          <a:prstGeom prst="rect">
            <a:avLst/>
          </a:prstGeom>
          <a:noFill/>
          <a:ln/>
        </p:spPr>
        <p:txBody>
          <a:bodyPr wrap="square" lIns="25400" tIns="25400" rIns="25400" bIns="25400" rtlCol="0" anchor="t">
            <a:normAutofit fontScale="77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Cyan Regulatory · Altair Group</a:t>
            </a:r>
            <a:endParaRPr lang="en-US" sz="2200" dirty="0"/>
          </a:p>
        </p:txBody>
      </p:sp>
      <p:sp>
        <p:nvSpPr>
          <p:cNvPr id="21" name="Text 17">
            <a:extLst>
              <a:ext uri="{FF2B5EF4-FFF2-40B4-BE49-F238E27FC236}">
                <a16:creationId xmlns:a16="http://schemas.microsoft.com/office/drawing/2014/main" id="{B33CEB51-34A9-0CE9-02E6-816FF4CE4795}"/>
              </a:ext>
            </a:extLst>
          </p:cNvPr>
          <p:cNvSpPr/>
          <p:nvPr/>
        </p:nvSpPr>
        <p:spPr>
          <a:xfrm>
            <a:off x="17048220" y="9715501"/>
            <a:ext cx="249181" cy="381000"/>
          </a:xfrm>
          <a:prstGeom prst="rect">
            <a:avLst/>
          </a:prstGeom>
          <a:noFill/>
          <a:ln/>
        </p:spPr>
        <p:txBody>
          <a:bodyPr wrap="square" lIns="25400" tIns="25400" rIns="25400" bIns="25400" rtlCol="0" anchor="t">
            <a:normAutofit fontScale="62500" lnSpcReduction="20000"/>
          </a:bodyPr>
          <a:lstStyle/>
          <a:p>
            <a:pPr marL="0" indent="0" algn="l">
              <a:lnSpc>
                <a:spcPct val="131250"/>
              </a:lnSpc>
              <a:buNone/>
            </a:pPr>
            <a:r>
              <a:rPr lang="en-US" sz="2200" dirty="0">
                <a:solidFill>
                  <a:srgbClr val="6E6E6E"/>
                </a:solidFill>
                <a:latin typeface="Arial" pitchFamily="34" charset="0"/>
                <a:ea typeface="Arial" pitchFamily="34" charset="-122"/>
                <a:cs typeface="Arial" pitchFamily="34" charset="-120"/>
              </a:rPr>
              <a:t>24</a:t>
            </a:r>
            <a:endParaRPr lang="en-US" sz="2200" dirty="0"/>
          </a:p>
        </p:txBody>
      </p:sp>
      <p:sp>
        <p:nvSpPr>
          <p:cNvPr id="22" name="Text 12">
            <a:extLst>
              <a:ext uri="{FF2B5EF4-FFF2-40B4-BE49-F238E27FC236}">
                <a16:creationId xmlns:a16="http://schemas.microsoft.com/office/drawing/2014/main" id="{18177AFC-688D-A020-84B9-7A4B0EA5CC29}"/>
              </a:ext>
            </a:extLst>
          </p:cNvPr>
          <p:cNvSpPr/>
          <p:nvPr/>
        </p:nvSpPr>
        <p:spPr>
          <a:xfrm>
            <a:off x="1065076" y="6257443"/>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05</a:t>
            </a:r>
            <a:endParaRPr lang="en-US" sz="2700" dirty="0"/>
          </a:p>
        </p:txBody>
      </p:sp>
      <p:sp>
        <p:nvSpPr>
          <p:cNvPr id="23" name="Text 13">
            <a:extLst>
              <a:ext uri="{FF2B5EF4-FFF2-40B4-BE49-F238E27FC236}">
                <a16:creationId xmlns:a16="http://schemas.microsoft.com/office/drawing/2014/main" id="{339BE255-EACF-8D18-FB17-7E988E128F98}"/>
              </a:ext>
            </a:extLst>
          </p:cNvPr>
          <p:cNvSpPr/>
          <p:nvPr/>
        </p:nvSpPr>
        <p:spPr>
          <a:xfrm>
            <a:off x="1651798" y="6300985"/>
            <a:ext cx="6734116" cy="1325335"/>
          </a:xfrm>
          <a:prstGeom prst="rect">
            <a:avLst/>
          </a:prstGeom>
          <a:noFill/>
          <a:ln/>
        </p:spPr>
        <p:txBody>
          <a:bodyPr wrap="square" lIns="25400" tIns="25400" rIns="25400" bIns="25400" rtlCol="0" anchor="t">
            <a:normAutofit/>
          </a:bodyPr>
          <a:lstStyle/>
          <a:p>
            <a:pPr marL="0" indent="0" algn="l">
              <a:lnSpc>
                <a:spcPct val="120424"/>
              </a:lnSpc>
              <a:buNone/>
            </a:pPr>
            <a:r>
              <a:rPr lang="en-US" sz="2275" dirty="0">
                <a:solidFill>
                  <a:srgbClr val="C6C6C6"/>
                </a:solidFill>
                <a:latin typeface="Arial" pitchFamily="34" charset="0"/>
                <a:cs typeface="Arial" pitchFamily="34" charset="-120"/>
              </a:rPr>
              <a:t>Provide your colleagues with </a:t>
            </a:r>
            <a:r>
              <a:rPr lang="en-US" sz="2275" b="1" dirty="0">
                <a:solidFill>
                  <a:schemeClr val="bg1"/>
                </a:solidFill>
                <a:latin typeface="Arial" pitchFamily="34" charset="0"/>
                <a:cs typeface="Arial" pitchFamily="34" charset="-120"/>
              </a:rPr>
              <a:t>role and tool-specific training</a:t>
            </a:r>
            <a:r>
              <a:rPr lang="en-US" sz="2275" dirty="0">
                <a:solidFill>
                  <a:schemeClr val="bg1"/>
                </a:solidFill>
                <a:latin typeface="Arial" pitchFamily="34" charset="0"/>
                <a:cs typeface="Arial" pitchFamily="34" charset="-120"/>
              </a:rPr>
              <a:t> </a:t>
            </a:r>
            <a:r>
              <a:rPr lang="en-US" sz="2275" dirty="0">
                <a:solidFill>
                  <a:srgbClr val="C6C6C6"/>
                </a:solidFill>
                <a:latin typeface="Arial" pitchFamily="34" charset="0"/>
                <a:cs typeface="Arial" pitchFamily="34" charset="-120"/>
              </a:rPr>
              <a:t>in order to get most value and minimize the risk from the AI use</a:t>
            </a:r>
            <a:endParaRPr lang="en-US" sz="2275" dirty="0"/>
          </a:p>
        </p:txBody>
      </p:sp>
      <p:sp>
        <p:nvSpPr>
          <p:cNvPr id="24" name="Text 12">
            <a:extLst>
              <a:ext uri="{FF2B5EF4-FFF2-40B4-BE49-F238E27FC236}">
                <a16:creationId xmlns:a16="http://schemas.microsoft.com/office/drawing/2014/main" id="{57A4A223-D9EE-FDA4-F838-6225C54DBD84}"/>
              </a:ext>
            </a:extLst>
          </p:cNvPr>
          <p:cNvSpPr/>
          <p:nvPr/>
        </p:nvSpPr>
        <p:spPr>
          <a:xfrm>
            <a:off x="8803374" y="6243794"/>
            <a:ext cx="415273" cy="495300"/>
          </a:xfrm>
          <a:prstGeom prst="rect">
            <a:avLst/>
          </a:prstGeom>
          <a:noFill/>
          <a:ln/>
        </p:spPr>
        <p:txBody>
          <a:bodyPr wrap="square" lIns="25400" tIns="25400" rIns="25400" bIns="25400" rtlCol="0" anchor="t">
            <a:normAutofit fontScale="92500" lnSpcReduction="10000"/>
          </a:bodyPr>
          <a:lstStyle/>
          <a:p>
            <a:pPr marL="0" indent="0" algn="l">
              <a:lnSpc>
                <a:spcPct val="129231"/>
              </a:lnSpc>
              <a:buNone/>
            </a:pPr>
            <a:r>
              <a:rPr lang="en-US" sz="2700" b="1" dirty="0">
                <a:solidFill>
                  <a:srgbClr val="F39200"/>
                </a:solidFill>
                <a:latin typeface="Arial" pitchFamily="34" charset="0"/>
                <a:ea typeface="Arial" pitchFamily="34" charset="-122"/>
                <a:cs typeface="Arial" pitchFamily="34" charset="-120"/>
              </a:rPr>
              <a:t>06</a:t>
            </a:r>
            <a:endParaRPr lang="en-US" sz="2700" dirty="0"/>
          </a:p>
        </p:txBody>
      </p:sp>
      <p:sp>
        <p:nvSpPr>
          <p:cNvPr id="25" name="Text 13">
            <a:extLst>
              <a:ext uri="{FF2B5EF4-FFF2-40B4-BE49-F238E27FC236}">
                <a16:creationId xmlns:a16="http://schemas.microsoft.com/office/drawing/2014/main" id="{09B010C2-2ED9-B5AA-564C-FC41D87BCC19}"/>
              </a:ext>
            </a:extLst>
          </p:cNvPr>
          <p:cNvSpPr/>
          <p:nvPr/>
        </p:nvSpPr>
        <p:spPr>
          <a:xfrm>
            <a:off x="9390096" y="6287336"/>
            <a:ext cx="6734116" cy="693977"/>
          </a:xfrm>
          <a:prstGeom prst="rect">
            <a:avLst/>
          </a:prstGeom>
          <a:noFill/>
          <a:ln/>
        </p:spPr>
        <p:txBody>
          <a:bodyPr wrap="square" lIns="25400" tIns="25400" rIns="25400" bIns="25400" rtlCol="0" anchor="t">
            <a:normAutofit/>
          </a:bodyPr>
          <a:lstStyle/>
          <a:p>
            <a:pPr marL="0" indent="0" algn="l">
              <a:lnSpc>
                <a:spcPct val="120424"/>
              </a:lnSpc>
              <a:buNone/>
            </a:pPr>
            <a:r>
              <a:rPr lang="en-US" sz="2275" b="1" dirty="0">
                <a:solidFill>
                  <a:schemeClr val="bg1"/>
                </a:solidFill>
                <a:latin typeface="Arial" pitchFamily="34" charset="0"/>
                <a:cs typeface="Arial" pitchFamily="34" charset="-120"/>
              </a:rPr>
              <a:t>Launch</a:t>
            </a:r>
            <a:r>
              <a:rPr lang="en-US" sz="2275" dirty="0">
                <a:solidFill>
                  <a:srgbClr val="C6C6C6"/>
                </a:solidFill>
                <a:latin typeface="Arial" pitchFamily="34" charset="0"/>
                <a:cs typeface="Arial" pitchFamily="34" charset="-120"/>
              </a:rPr>
              <a:t> the tool and monitor its use</a:t>
            </a:r>
            <a:endParaRPr lang="en-US" sz="2275" dirty="0"/>
          </a:p>
        </p:txBody>
      </p:sp>
      <p:sp>
        <p:nvSpPr>
          <p:cNvPr id="26" name="Text 13">
            <a:extLst>
              <a:ext uri="{FF2B5EF4-FFF2-40B4-BE49-F238E27FC236}">
                <a16:creationId xmlns:a16="http://schemas.microsoft.com/office/drawing/2014/main" id="{83C5EF7D-E79A-923C-F49F-B3C67B50AFC5}"/>
              </a:ext>
            </a:extLst>
          </p:cNvPr>
          <p:cNvSpPr/>
          <p:nvPr/>
        </p:nvSpPr>
        <p:spPr>
          <a:xfrm>
            <a:off x="9378720" y="7739948"/>
            <a:ext cx="7842482" cy="1210185"/>
          </a:xfrm>
          <a:prstGeom prst="rect">
            <a:avLst/>
          </a:prstGeom>
          <a:noFill/>
          <a:ln/>
        </p:spPr>
        <p:txBody>
          <a:bodyPr wrap="square" lIns="25400" tIns="25400" rIns="25400" bIns="25400" rtlCol="0" anchor="t">
            <a:noAutofit/>
          </a:bodyPr>
          <a:lstStyle/>
          <a:p>
            <a:pPr marL="0" indent="0" algn="l">
              <a:lnSpc>
                <a:spcPct val="120424"/>
              </a:lnSpc>
              <a:buNone/>
            </a:pPr>
            <a:r>
              <a:rPr lang="en-US" sz="2700" b="1" dirty="0">
                <a:solidFill>
                  <a:schemeClr val="bg1"/>
                </a:solidFill>
                <a:latin typeface="Arial" pitchFamily="34" charset="0"/>
                <a:cs typeface="Arial" pitchFamily="34" charset="-120"/>
              </a:rPr>
              <a:t>Compliance should work with colleagues in Operations and IT / Tech throughout. Engage external expertise if required.</a:t>
            </a:r>
            <a:endParaRPr lang="en-US" sz="2700" b="1" dirty="0">
              <a:solidFill>
                <a:schemeClr val="bg1"/>
              </a:solidFill>
            </a:endParaRPr>
          </a:p>
        </p:txBody>
      </p:sp>
    </p:spTree>
    <p:extLst>
      <p:ext uri="{BB962C8B-B14F-4D97-AF65-F5344CB8AC3E}">
        <p14:creationId xmlns:p14="http://schemas.microsoft.com/office/powerpoint/2010/main" val="1565646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190BCB-1FA2-78A0-2498-FD1A52423017}"/>
              </a:ext>
            </a:extLst>
          </p:cNvPr>
          <p:cNvPicPr>
            <a:picLocks noChangeAspect="1"/>
          </p:cNvPicPr>
          <p:nvPr/>
        </p:nvPicPr>
        <p:blipFill>
          <a:blip r:embed="rId2"/>
          <a:stretch>
            <a:fillRect/>
          </a:stretch>
        </p:blipFill>
        <p:spPr>
          <a:xfrm>
            <a:off x="0" y="0"/>
            <a:ext cx="18288000" cy="12938595"/>
          </a:xfrm>
          <a:prstGeom prst="rect">
            <a:avLst/>
          </a:prstGeom>
        </p:spPr>
      </p:pic>
      <p:pic>
        <p:nvPicPr>
          <p:cNvPr id="5" name="Picture 4">
            <a:extLst>
              <a:ext uri="{FF2B5EF4-FFF2-40B4-BE49-F238E27FC236}">
                <a16:creationId xmlns:a16="http://schemas.microsoft.com/office/drawing/2014/main" id="{98574393-BB49-558A-68C1-747B878881EB}"/>
              </a:ext>
            </a:extLst>
          </p:cNvPr>
          <p:cNvPicPr>
            <a:picLocks noChangeAspect="1"/>
          </p:cNvPicPr>
          <p:nvPr/>
        </p:nvPicPr>
        <p:blipFill>
          <a:blip r:embed="rId3"/>
          <a:stretch>
            <a:fillRect/>
          </a:stretch>
        </p:blipFill>
        <p:spPr>
          <a:xfrm>
            <a:off x="3723820" y="3073977"/>
            <a:ext cx="10840359" cy="2069523"/>
          </a:xfrm>
          <a:prstGeom prst="rect">
            <a:avLst/>
          </a:prstGeom>
        </p:spPr>
      </p:pic>
      <p:sp>
        <p:nvSpPr>
          <p:cNvPr id="6" name="TextBox 5">
            <a:extLst>
              <a:ext uri="{FF2B5EF4-FFF2-40B4-BE49-F238E27FC236}">
                <a16:creationId xmlns:a16="http://schemas.microsoft.com/office/drawing/2014/main" id="{084A7FA8-5AE0-F2B6-E782-9231F30B6A39}"/>
              </a:ext>
            </a:extLst>
          </p:cNvPr>
          <p:cNvSpPr txBox="1"/>
          <p:nvPr/>
        </p:nvSpPr>
        <p:spPr>
          <a:xfrm>
            <a:off x="1940010" y="5375564"/>
            <a:ext cx="14284411" cy="1461939"/>
          </a:xfrm>
          <a:prstGeom prst="rect">
            <a:avLst/>
          </a:prstGeom>
          <a:noFill/>
        </p:spPr>
        <p:txBody>
          <a:bodyPr wrap="square" rtlCol="0">
            <a:spAutoFit/>
          </a:bodyPr>
          <a:lstStyle/>
          <a:p>
            <a:pPr algn="just"/>
            <a:r>
              <a:rPr lang="en-JE" sz="4450" dirty="0">
                <a:solidFill>
                  <a:schemeClr val="bg1"/>
                </a:solidFill>
              </a:rPr>
              <a:t>A governance, risk and compliance software solution built specifically for compliance teams in financial services</a:t>
            </a:r>
          </a:p>
        </p:txBody>
      </p:sp>
      <p:sp>
        <p:nvSpPr>
          <p:cNvPr id="7" name="Rounded Rectangle 6">
            <a:extLst>
              <a:ext uri="{FF2B5EF4-FFF2-40B4-BE49-F238E27FC236}">
                <a16:creationId xmlns:a16="http://schemas.microsoft.com/office/drawing/2014/main" id="{A6ED96E0-2F22-421A-3C7C-310598BC467E}"/>
              </a:ext>
            </a:extLst>
          </p:cNvPr>
          <p:cNvSpPr/>
          <p:nvPr/>
        </p:nvSpPr>
        <p:spPr>
          <a:xfrm>
            <a:off x="840260" y="7265773"/>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Business Risk Assessments</a:t>
            </a:r>
          </a:p>
        </p:txBody>
      </p:sp>
      <p:sp>
        <p:nvSpPr>
          <p:cNvPr id="8" name="Rounded Rectangle 7">
            <a:extLst>
              <a:ext uri="{FF2B5EF4-FFF2-40B4-BE49-F238E27FC236}">
                <a16:creationId xmlns:a16="http://schemas.microsoft.com/office/drawing/2014/main" id="{4FDD86CC-4303-0FBA-4F25-417A1BFC6B2D}"/>
              </a:ext>
            </a:extLst>
          </p:cNvPr>
          <p:cNvSpPr/>
          <p:nvPr/>
        </p:nvSpPr>
        <p:spPr>
          <a:xfrm>
            <a:off x="840260" y="8478794"/>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Compliance Monitoring Plans</a:t>
            </a:r>
          </a:p>
        </p:txBody>
      </p:sp>
      <p:sp>
        <p:nvSpPr>
          <p:cNvPr id="9" name="Rounded Rectangle 8">
            <a:extLst>
              <a:ext uri="{FF2B5EF4-FFF2-40B4-BE49-F238E27FC236}">
                <a16:creationId xmlns:a16="http://schemas.microsoft.com/office/drawing/2014/main" id="{53F87AD3-19E3-D32A-B19F-F653BA302E89}"/>
              </a:ext>
            </a:extLst>
          </p:cNvPr>
          <p:cNvSpPr/>
          <p:nvPr/>
        </p:nvSpPr>
        <p:spPr>
          <a:xfrm>
            <a:off x="6843584" y="7272317"/>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AI Regulatory Feeds</a:t>
            </a:r>
          </a:p>
        </p:txBody>
      </p:sp>
      <p:sp>
        <p:nvSpPr>
          <p:cNvPr id="10" name="Rounded Rectangle 9">
            <a:extLst>
              <a:ext uri="{FF2B5EF4-FFF2-40B4-BE49-F238E27FC236}">
                <a16:creationId xmlns:a16="http://schemas.microsoft.com/office/drawing/2014/main" id="{97584314-C860-AE75-8EBD-2F5C8A4192E9}"/>
              </a:ext>
            </a:extLst>
          </p:cNvPr>
          <p:cNvSpPr/>
          <p:nvPr/>
        </p:nvSpPr>
        <p:spPr>
          <a:xfrm>
            <a:off x="6843584" y="8493844"/>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Board-Ready Compliance Reports</a:t>
            </a:r>
          </a:p>
        </p:txBody>
      </p:sp>
      <p:sp>
        <p:nvSpPr>
          <p:cNvPr id="11" name="Rounded Rectangle 10">
            <a:extLst>
              <a:ext uri="{FF2B5EF4-FFF2-40B4-BE49-F238E27FC236}">
                <a16:creationId xmlns:a16="http://schemas.microsoft.com/office/drawing/2014/main" id="{A2399067-EE5B-BF0A-F6C0-42E16540BAD7}"/>
              </a:ext>
            </a:extLst>
          </p:cNvPr>
          <p:cNvSpPr/>
          <p:nvPr/>
        </p:nvSpPr>
        <p:spPr>
          <a:xfrm>
            <a:off x="12846908" y="7264792"/>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Incident Tracking</a:t>
            </a:r>
          </a:p>
        </p:txBody>
      </p:sp>
      <p:sp>
        <p:nvSpPr>
          <p:cNvPr id="12" name="Rounded Rectangle 11">
            <a:extLst>
              <a:ext uri="{FF2B5EF4-FFF2-40B4-BE49-F238E27FC236}">
                <a16:creationId xmlns:a16="http://schemas.microsoft.com/office/drawing/2014/main" id="{BE7AFBBD-6924-66DE-F593-1DA7B10F6EA9}"/>
              </a:ext>
            </a:extLst>
          </p:cNvPr>
          <p:cNvSpPr/>
          <p:nvPr/>
        </p:nvSpPr>
        <p:spPr>
          <a:xfrm>
            <a:off x="12846908" y="8478793"/>
            <a:ext cx="4254844" cy="786713"/>
          </a:xfrm>
          <a:prstGeom prst="roundRect">
            <a:avLst/>
          </a:prstGeom>
          <a:gradFill flip="none" rotWithShape="1">
            <a:gsLst>
              <a:gs pos="0">
                <a:srgbClr val="053A62">
                  <a:shade val="30000"/>
                  <a:satMod val="115000"/>
                </a:srgbClr>
              </a:gs>
              <a:gs pos="50000">
                <a:srgbClr val="053A62">
                  <a:shade val="67500"/>
                  <a:satMod val="115000"/>
                </a:srgbClr>
              </a:gs>
              <a:gs pos="100000">
                <a:srgbClr val="053A62">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E" dirty="0"/>
              <a:t>Policy &amp; Procedure Management</a:t>
            </a:r>
          </a:p>
        </p:txBody>
      </p:sp>
      <p:pic>
        <p:nvPicPr>
          <p:cNvPr id="14" name="Picture 13">
            <a:extLst>
              <a:ext uri="{FF2B5EF4-FFF2-40B4-BE49-F238E27FC236}">
                <a16:creationId xmlns:a16="http://schemas.microsoft.com/office/drawing/2014/main" id="{A1F7A0F8-E51D-8FCA-AA52-FBAE776EDD79}"/>
              </a:ext>
            </a:extLst>
          </p:cNvPr>
          <p:cNvPicPr>
            <a:picLocks noChangeAspect="1"/>
          </p:cNvPicPr>
          <p:nvPr/>
        </p:nvPicPr>
        <p:blipFill>
          <a:blip r:embed="rId4"/>
          <a:stretch>
            <a:fillRect/>
          </a:stretch>
        </p:blipFill>
        <p:spPr>
          <a:xfrm>
            <a:off x="14564179" y="9532449"/>
            <a:ext cx="3429000" cy="711200"/>
          </a:xfrm>
          <a:prstGeom prst="rect">
            <a:avLst/>
          </a:prstGeom>
        </p:spPr>
      </p:pic>
    </p:spTree>
    <p:extLst>
      <p:ext uri="{BB962C8B-B14F-4D97-AF65-F5344CB8AC3E}">
        <p14:creationId xmlns:p14="http://schemas.microsoft.com/office/powerpoint/2010/main" val="2252786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1686</TotalTime>
  <Words>4730</Words>
  <Application>Microsoft Office PowerPoint</Application>
  <PresentationFormat>Custom</PresentationFormat>
  <Paragraphs>539</Paragraphs>
  <Slides>29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29</vt:i4>
      </vt:variant>
    </vt:vector>
  </HeadingPairs>
  <TitlesOfParts>
    <vt:vector size="31"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Nicola Crowell</cp:lastModifiedBy>
  <cp:revision>4</cp:revision>
  <dcterms:created xsi:type="dcterms:W3CDTF">2026-08-16T12:34:15Z</dcterms:created>
  <dcterms:modified xsi:type="dcterms:W3CDTF">2026-09-07T11:58:54Z</dcterms:modified>
</cp:coreProperties>
</file>