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6"/>
  </p:sldMasterIdLst>
  <p:notesMasterIdLst>
    <p:notesMasterId r:id="rId32"/>
  </p:notesMasterIdLst>
  <p:handoutMasterIdLst>
    <p:handoutMasterId r:id="rId33"/>
  </p:handoutMasterIdLst>
  <p:sldIdLst>
    <p:sldId id="256" r:id="rId7"/>
    <p:sldId id="259" r:id="rId8"/>
    <p:sldId id="260" r:id="rId9"/>
    <p:sldId id="265" r:id="rId10"/>
    <p:sldId id="289" r:id="rId11"/>
    <p:sldId id="290" r:id="rId12"/>
    <p:sldId id="267" r:id="rId13"/>
    <p:sldId id="291" r:id="rId14"/>
    <p:sldId id="295" r:id="rId15"/>
    <p:sldId id="292" r:id="rId16"/>
    <p:sldId id="293" r:id="rId17"/>
    <p:sldId id="284" r:id="rId18"/>
    <p:sldId id="285" r:id="rId19"/>
    <p:sldId id="286" r:id="rId20"/>
    <p:sldId id="276" r:id="rId21"/>
    <p:sldId id="277" r:id="rId22"/>
    <p:sldId id="278" r:id="rId23"/>
    <p:sldId id="279" r:id="rId24"/>
    <p:sldId id="294" r:id="rId25"/>
    <p:sldId id="280" r:id="rId26"/>
    <p:sldId id="281" r:id="rId27"/>
    <p:sldId id="283" r:id="rId28"/>
    <p:sldId id="296" r:id="rId29"/>
    <p:sldId id="262" r:id="rId30"/>
    <p:sldId id="264" r:id="rId31"/>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Clegg"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7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10E05-7FE6-46D7-A5FE-01FE3D7BE51E}" v="5226" dt="2025-01-16T12:21:23.369"/>
    <p1510:client id="{B8F3058E-C3D2-4645-AFE5-C06F7660C623}" v="88065" dt="2025-01-16T12:00:14.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2504" autoAdjust="0"/>
  </p:normalViewPr>
  <p:slideViewPr>
    <p:cSldViewPr snapToGrid="0">
      <p:cViewPr varScale="1">
        <p:scale>
          <a:sx n="87" d="100"/>
          <a:sy n="87" d="100"/>
        </p:scale>
        <p:origin x="1728"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5142982C-1E8E-465D-9062-E336F313FB02}" type="datetimeFigureOut">
              <a:rPr lang="en-GB" smtClean="0"/>
              <a:t>04/02/2025</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60323067-6E5A-4CD6-8642-BD34A5AE67BE}" type="slidenum">
              <a:rPr lang="en-GB" smtClean="0"/>
              <a:t>‹#›</a:t>
            </a:fld>
            <a:endParaRPr lang="en-GB"/>
          </a:p>
        </p:txBody>
      </p:sp>
    </p:spTree>
    <p:extLst>
      <p:ext uri="{BB962C8B-B14F-4D97-AF65-F5344CB8AC3E}">
        <p14:creationId xmlns:p14="http://schemas.microsoft.com/office/powerpoint/2010/main" val="3328373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73898E92-C6B1-4E7E-B54A-D2295BF46A5C}" type="datetimeFigureOut">
              <a:rPr lang="en-GB" smtClean="0"/>
              <a:t>04/02/2025</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8C337638-9074-464D-8EB7-E29A319331B6}" type="slidenum">
              <a:rPr lang="en-GB" smtClean="0"/>
              <a:t>‹#›</a:t>
            </a:fld>
            <a:endParaRPr lang="en-GB"/>
          </a:p>
        </p:txBody>
      </p:sp>
    </p:spTree>
    <p:extLst>
      <p:ext uri="{BB962C8B-B14F-4D97-AF65-F5344CB8AC3E}">
        <p14:creationId xmlns:p14="http://schemas.microsoft.com/office/powerpoint/2010/main" val="19248323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37638-9074-464D-8EB7-E29A319331B6}" type="slidenum">
              <a:rPr lang="en-GB" smtClean="0"/>
              <a:t>1</a:t>
            </a:fld>
            <a:endParaRPr lang="en-GB"/>
          </a:p>
        </p:txBody>
      </p:sp>
    </p:spTree>
    <p:extLst>
      <p:ext uri="{BB962C8B-B14F-4D97-AF65-F5344CB8AC3E}">
        <p14:creationId xmlns:p14="http://schemas.microsoft.com/office/powerpoint/2010/main" val="340490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80F22-FC99-837A-7EED-F03CC5ED3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B95F5-F1BB-A9A5-BDC6-218E90032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2A287-3710-EF17-E635-496B4FA1631F}"/>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2455215-212F-A5BF-150B-10D2AF91EE5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1AC98AC-2DFE-33C3-C014-181EE6BA533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A0BBDAE-C7A0-747E-B9E2-D4B1101B9F7F}"/>
              </a:ext>
            </a:extLst>
          </p:cNvPr>
          <p:cNvSpPr>
            <a:spLocks noGrp="1"/>
          </p:cNvSpPr>
          <p:nvPr>
            <p:ph type="sldNum" sz="quarter" idx="5"/>
          </p:nvPr>
        </p:nvSpPr>
        <p:spPr/>
        <p:txBody>
          <a:bodyPr/>
          <a:lstStyle/>
          <a:p>
            <a:fld id="{8C337638-9074-464D-8EB7-E29A319331B6}" type="slidenum">
              <a:rPr lang="en-GB" smtClean="0"/>
              <a:t>10</a:t>
            </a:fld>
            <a:endParaRPr lang="en-GB"/>
          </a:p>
        </p:txBody>
      </p:sp>
    </p:spTree>
    <p:extLst>
      <p:ext uri="{BB962C8B-B14F-4D97-AF65-F5344CB8AC3E}">
        <p14:creationId xmlns:p14="http://schemas.microsoft.com/office/powerpoint/2010/main" val="260533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F123-E8B6-9B7C-1D8B-A8B892EAF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38151-A495-9455-DA31-C8D3FF990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48F98-BE97-CBF4-B276-166F8BC1532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B5C9B64-DAD0-7640-24ED-42912C54521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114377D-5C82-4ED6-5635-92079985CFA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1FBAD79D-C8D6-E104-C11F-95FBC3008BEB}"/>
              </a:ext>
            </a:extLst>
          </p:cNvPr>
          <p:cNvSpPr>
            <a:spLocks noGrp="1"/>
          </p:cNvSpPr>
          <p:nvPr>
            <p:ph type="sldNum" sz="quarter" idx="5"/>
          </p:nvPr>
        </p:nvSpPr>
        <p:spPr/>
        <p:txBody>
          <a:bodyPr/>
          <a:lstStyle/>
          <a:p>
            <a:fld id="{8C337638-9074-464D-8EB7-E29A319331B6}" type="slidenum">
              <a:rPr lang="en-GB" smtClean="0"/>
              <a:t>11</a:t>
            </a:fld>
            <a:endParaRPr lang="en-GB"/>
          </a:p>
        </p:txBody>
      </p:sp>
    </p:spTree>
    <p:extLst>
      <p:ext uri="{BB962C8B-B14F-4D97-AF65-F5344CB8AC3E}">
        <p14:creationId xmlns:p14="http://schemas.microsoft.com/office/powerpoint/2010/main" val="109671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2625-07A9-DDE7-CB90-117B103FB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81002-26BA-BF33-F24A-93157DE6C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CF2FD-3203-0A28-FA9B-4F81681E6F2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059DFBEB-718E-A5E5-B7A4-1ED0691E3FC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919DC04-CD88-59E5-8CC1-61D83F83248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A11ECEC-7E57-0BDE-8FAF-27EA958D368F}"/>
              </a:ext>
            </a:extLst>
          </p:cNvPr>
          <p:cNvSpPr>
            <a:spLocks noGrp="1"/>
          </p:cNvSpPr>
          <p:nvPr>
            <p:ph type="sldNum" sz="quarter" idx="5"/>
          </p:nvPr>
        </p:nvSpPr>
        <p:spPr/>
        <p:txBody>
          <a:bodyPr/>
          <a:lstStyle/>
          <a:p>
            <a:fld id="{8C337638-9074-464D-8EB7-E29A319331B6}" type="slidenum">
              <a:rPr lang="en-GB" smtClean="0"/>
              <a:t>12</a:t>
            </a:fld>
            <a:endParaRPr lang="en-GB"/>
          </a:p>
        </p:txBody>
      </p:sp>
    </p:spTree>
    <p:extLst>
      <p:ext uri="{BB962C8B-B14F-4D97-AF65-F5344CB8AC3E}">
        <p14:creationId xmlns:p14="http://schemas.microsoft.com/office/powerpoint/2010/main" val="123893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7BB8-2FA9-E4B8-27D1-C24CB00CC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8909C-B36A-22AD-4417-1A36ADFDE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FFAFB-3F41-BDFC-0743-E832949CB3F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61F899DE-3D1F-D2FD-C272-700CD92E44E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52ECC80-0B6A-4C13-CC0F-EDF3BD8FE75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4972940-4B40-2413-E299-1156F0E0761D}"/>
              </a:ext>
            </a:extLst>
          </p:cNvPr>
          <p:cNvSpPr>
            <a:spLocks noGrp="1"/>
          </p:cNvSpPr>
          <p:nvPr>
            <p:ph type="sldNum" sz="quarter" idx="5"/>
          </p:nvPr>
        </p:nvSpPr>
        <p:spPr/>
        <p:txBody>
          <a:bodyPr/>
          <a:lstStyle/>
          <a:p>
            <a:fld id="{8C337638-9074-464D-8EB7-E29A319331B6}" type="slidenum">
              <a:rPr lang="en-GB" smtClean="0"/>
              <a:t>13</a:t>
            </a:fld>
            <a:endParaRPr lang="en-GB"/>
          </a:p>
        </p:txBody>
      </p:sp>
    </p:spTree>
    <p:extLst>
      <p:ext uri="{BB962C8B-B14F-4D97-AF65-F5344CB8AC3E}">
        <p14:creationId xmlns:p14="http://schemas.microsoft.com/office/powerpoint/2010/main" val="133941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3FE9A-200A-7663-FC40-47CCCA277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6B5DF-4575-8578-00F8-0288A4012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29899-07E7-0E05-BB74-9F870E1CF713}"/>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4DB88775-4A22-1751-D8D0-1200A42C1D3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7648A54-AE07-EE50-670B-BCEE3C84A8F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8FB8982-0C88-44EF-B812-B8BBF93FE385}"/>
              </a:ext>
            </a:extLst>
          </p:cNvPr>
          <p:cNvSpPr>
            <a:spLocks noGrp="1"/>
          </p:cNvSpPr>
          <p:nvPr>
            <p:ph type="sldNum" sz="quarter" idx="5"/>
          </p:nvPr>
        </p:nvSpPr>
        <p:spPr/>
        <p:txBody>
          <a:bodyPr/>
          <a:lstStyle/>
          <a:p>
            <a:fld id="{8C337638-9074-464D-8EB7-E29A319331B6}" type="slidenum">
              <a:rPr lang="en-GB" smtClean="0"/>
              <a:t>14</a:t>
            </a:fld>
            <a:endParaRPr lang="en-GB"/>
          </a:p>
        </p:txBody>
      </p:sp>
    </p:spTree>
    <p:extLst>
      <p:ext uri="{BB962C8B-B14F-4D97-AF65-F5344CB8AC3E}">
        <p14:creationId xmlns:p14="http://schemas.microsoft.com/office/powerpoint/2010/main" val="108879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15</a:t>
            </a:fld>
            <a:endParaRPr lang="en-GB"/>
          </a:p>
        </p:txBody>
      </p:sp>
    </p:spTree>
    <p:extLst>
      <p:ext uri="{BB962C8B-B14F-4D97-AF65-F5344CB8AC3E}">
        <p14:creationId xmlns:p14="http://schemas.microsoft.com/office/powerpoint/2010/main" val="172996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16</a:t>
            </a:fld>
            <a:endParaRPr lang="en-GB"/>
          </a:p>
        </p:txBody>
      </p:sp>
    </p:spTree>
    <p:extLst>
      <p:ext uri="{BB962C8B-B14F-4D97-AF65-F5344CB8AC3E}">
        <p14:creationId xmlns:p14="http://schemas.microsoft.com/office/powerpoint/2010/main" val="406545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17</a:t>
            </a:fld>
            <a:endParaRPr lang="en-GB"/>
          </a:p>
        </p:txBody>
      </p:sp>
    </p:spTree>
    <p:extLst>
      <p:ext uri="{BB962C8B-B14F-4D97-AF65-F5344CB8AC3E}">
        <p14:creationId xmlns:p14="http://schemas.microsoft.com/office/powerpoint/2010/main" val="3192844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18</a:t>
            </a:fld>
            <a:endParaRPr lang="en-GB"/>
          </a:p>
        </p:txBody>
      </p:sp>
    </p:spTree>
    <p:extLst>
      <p:ext uri="{BB962C8B-B14F-4D97-AF65-F5344CB8AC3E}">
        <p14:creationId xmlns:p14="http://schemas.microsoft.com/office/powerpoint/2010/main" val="3149826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79EB-803D-7A82-490C-B9BA53BAD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ABE00-99E8-22D1-3947-AD56EF522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E9E90-4440-3DB4-316B-98409B1F4B1A}"/>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DDB1F04-299B-41D6-2839-BDB6F59C9BE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35ADDEF-55F0-B7BE-33C5-8CA9398E01D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00D8C47-0417-EA65-6869-2F3B5BD51358}"/>
              </a:ext>
            </a:extLst>
          </p:cNvPr>
          <p:cNvSpPr>
            <a:spLocks noGrp="1"/>
          </p:cNvSpPr>
          <p:nvPr>
            <p:ph type="sldNum" sz="quarter" idx="5"/>
          </p:nvPr>
        </p:nvSpPr>
        <p:spPr/>
        <p:txBody>
          <a:bodyPr/>
          <a:lstStyle/>
          <a:p>
            <a:fld id="{8C337638-9074-464D-8EB7-E29A319331B6}" type="slidenum">
              <a:rPr lang="en-GB" smtClean="0"/>
              <a:t>19</a:t>
            </a:fld>
            <a:endParaRPr lang="en-GB"/>
          </a:p>
        </p:txBody>
      </p:sp>
    </p:spTree>
    <p:extLst>
      <p:ext uri="{BB962C8B-B14F-4D97-AF65-F5344CB8AC3E}">
        <p14:creationId xmlns:p14="http://schemas.microsoft.com/office/powerpoint/2010/main" val="140351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2</a:t>
            </a:fld>
            <a:endParaRPr lang="en-GB"/>
          </a:p>
        </p:txBody>
      </p:sp>
    </p:spTree>
    <p:extLst>
      <p:ext uri="{BB962C8B-B14F-4D97-AF65-F5344CB8AC3E}">
        <p14:creationId xmlns:p14="http://schemas.microsoft.com/office/powerpoint/2010/main" val="2926379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20</a:t>
            </a:fld>
            <a:endParaRPr lang="en-GB"/>
          </a:p>
        </p:txBody>
      </p:sp>
    </p:spTree>
    <p:extLst>
      <p:ext uri="{BB962C8B-B14F-4D97-AF65-F5344CB8AC3E}">
        <p14:creationId xmlns:p14="http://schemas.microsoft.com/office/powerpoint/2010/main" val="2072870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D6C8D-5B9E-3632-DCDE-F648E26B6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CE267-8085-4B12-9176-B5AB702BD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DC1A2-39E2-96CB-600C-B55954BA0E9C}"/>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10F485D-FA52-719C-7A6D-E39BB77E80F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5F96E2B-A026-6348-C484-0D9C818EE59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B89E321-E8B1-B226-7507-5D541859BA3A}"/>
              </a:ext>
            </a:extLst>
          </p:cNvPr>
          <p:cNvSpPr>
            <a:spLocks noGrp="1"/>
          </p:cNvSpPr>
          <p:nvPr>
            <p:ph type="sldNum" sz="quarter" idx="5"/>
          </p:nvPr>
        </p:nvSpPr>
        <p:spPr/>
        <p:txBody>
          <a:bodyPr/>
          <a:lstStyle/>
          <a:p>
            <a:fld id="{8C337638-9074-464D-8EB7-E29A319331B6}" type="slidenum">
              <a:rPr lang="en-GB" smtClean="0"/>
              <a:t>21</a:t>
            </a:fld>
            <a:endParaRPr lang="en-GB"/>
          </a:p>
        </p:txBody>
      </p:sp>
    </p:spTree>
    <p:extLst>
      <p:ext uri="{BB962C8B-B14F-4D97-AF65-F5344CB8AC3E}">
        <p14:creationId xmlns:p14="http://schemas.microsoft.com/office/powerpoint/2010/main" val="1256548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22</a:t>
            </a:fld>
            <a:endParaRPr lang="en-GB"/>
          </a:p>
        </p:txBody>
      </p:sp>
    </p:spTree>
    <p:extLst>
      <p:ext uri="{BB962C8B-B14F-4D97-AF65-F5344CB8AC3E}">
        <p14:creationId xmlns:p14="http://schemas.microsoft.com/office/powerpoint/2010/main" val="111176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please delete if preferred.</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23</a:t>
            </a:fld>
            <a:endParaRPr lang="en-GB"/>
          </a:p>
        </p:txBody>
      </p:sp>
    </p:spTree>
    <p:extLst>
      <p:ext uri="{BB962C8B-B14F-4D97-AF65-F5344CB8AC3E}">
        <p14:creationId xmlns:p14="http://schemas.microsoft.com/office/powerpoint/2010/main" val="2407236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24</a:t>
            </a:fld>
            <a:endParaRPr lang="en-GB"/>
          </a:p>
        </p:txBody>
      </p:sp>
    </p:spTree>
    <p:extLst>
      <p:ext uri="{BB962C8B-B14F-4D97-AF65-F5344CB8AC3E}">
        <p14:creationId xmlns:p14="http://schemas.microsoft.com/office/powerpoint/2010/main" val="408408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25</a:t>
            </a:fld>
            <a:endParaRPr lang="en-GB"/>
          </a:p>
        </p:txBody>
      </p:sp>
    </p:spTree>
    <p:extLst>
      <p:ext uri="{BB962C8B-B14F-4D97-AF65-F5344CB8AC3E}">
        <p14:creationId xmlns:p14="http://schemas.microsoft.com/office/powerpoint/2010/main" val="153200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BoC photos.</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3</a:t>
            </a:fld>
            <a:endParaRPr lang="en-GB"/>
          </a:p>
        </p:txBody>
      </p:sp>
    </p:spTree>
    <p:extLst>
      <p:ext uri="{BB962C8B-B14F-4D97-AF65-F5344CB8AC3E}">
        <p14:creationId xmlns:p14="http://schemas.microsoft.com/office/powerpoint/2010/main" val="235383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Exec photos</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4</a:t>
            </a:fld>
            <a:endParaRPr lang="en-GB"/>
          </a:p>
        </p:txBody>
      </p:sp>
    </p:spTree>
    <p:extLst>
      <p:ext uri="{BB962C8B-B14F-4D97-AF65-F5344CB8AC3E}">
        <p14:creationId xmlns:p14="http://schemas.microsoft.com/office/powerpoint/2010/main" val="253510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A1CE-7370-BA45-6F8A-914740ADD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AA51A-4FFF-66A1-9BA6-885A432CD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459BB-43A6-E0FA-6B21-BB2F89DD597A}"/>
              </a:ext>
            </a:extLst>
          </p:cNvPr>
          <p:cNvSpPr>
            <a:spLocks noGrp="1"/>
          </p:cNvSpPr>
          <p:nvPr>
            <p:ph type="body" idx="1"/>
          </p:nvPr>
        </p:nvSpPr>
        <p:spPr/>
        <p:txBody>
          <a:bodyPr/>
          <a:lstStyle/>
          <a:p>
            <a:r>
              <a:rPr lang="en-GB"/>
              <a:t>PDF.</a:t>
            </a:r>
          </a:p>
        </p:txBody>
      </p:sp>
      <p:sp>
        <p:nvSpPr>
          <p:cNvPr id="4" name="Header Placeholder 3">
            <a:extLst>
              <a:ext uri="{FF2B5EF4-FFF2-40B4-BE49-F238E27FC236}">
                <a16:creationId xmlns:a16="http://schemas.microsoft.com/office/drawing/2014/main" id="{7237098B-D8A6-250A-E0F2-C276354F237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2E277119-F285-1CAC-F4B4-FD9F5AB84A4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0670BAE-8895-89B0-8B2A-821622B48095}"/>
              </a:ext>
            </a:extLst>
          </p:cNvPr>
          <p:cNvSpPr>
            <a:spLocks noGrp="1"/>
          </p:cNvSpPr>
          <p:nvPr>
            <p:ph type="sldNum" sz="quarter" idx="5"/>
          </p:nvPr>
        </p:nvSpPr>
        <p:spPr/>
        <p:txBody>
          <a:bodyPr/>
          <a:lstStyle/>
          <a:p>
            <a:fld id="{8C337638-9074-464D-8EB7-E29A319331B6}" type="slidenum">
              <a:rPr lang="en-GB" smtClean="0"/>
              <a:t>5</a:t>
            </a:fld>
            <a:endParaRPr lang="en-GB"/>
          </a:p>
        </p:txBody>
      </p:sp>
    </p:spTree>
    <p:extLst>
      <p:ext uri="{BB962C8B-B14F-4D97-AF65-F5344CB8AC3E}">
        <p14:creationId xmlns:p14="http://schemas.microsoft.com/office/powerpoint/2010/main" val="73438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EE71A-95DB-29AB-0924-846578C83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30DE7-8004-7F5C-6B6D-DA96642D2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57CE80-C0F6-9741-05BE-40F52CD7A8C7}"/>
              </a:ext>
            </a:extLst>
          </p:cNvPr>
          <p:cNvSpPr>
            <a:spLocks noGrp="1"/>
          </p:cNvSpPr>
          <p:nvPr>
            <p:ph type="body" idx="1"/>
          </p:nvPr>
        </p:nvSpPr>
        <p:spPr/>
        <p:txBody>
          <a:bodyPr/>
          <a:lstStyle/>
          <a:p>
            <a:r>
              <a:rPr lang="en-GB"/>
              <a:t>PDF.</a:t>
            </a:r>
          </a:p>
        </p:txBody>
      </p:sp>
      <p:sp>
        <p:nvSpPr>
          <p:cNvPr id="4" name="Header Placeholder 3">
            <a:extLst>
              <a:ext uri="{FF2B5EF4-FFF2-40B4-BE49-F238E27FC236}">
                <a16:creationId xmlns:a16="http://schemas.microsoft.com/office/drawing/2014/main" id="{5C27B29F-E7BB-6C9A-C035-80EF314FA0A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68D1B24-2B16-0038-5343-3282B486B26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421700E-47B1-93D4-01A4-B0A02E25987A}"/>
              </a:ext>
            </a:extLst>
          </p:cNvPr>
          <p:cNvSpPr>
            <a:spLocks noGrp="1"/>
          </p:cNvSpPr>
          <p:nvPr>
            <p:ph type="sldNum" sz="quarter" idx="5"/>
          </p:nvPr>
        </p:nvSpPr>
        <p:spPr/>
        <p:txBody>
          <a:bodyPr/>
          <a:lstStyle/>
          <a:p>
            <a:fld id="{8C337638-9074-464D-8EB7-E29A319331B6}" type="slidenum">
              <a:rPr lang="en-GB" smtClean="0"/>
              <a:t>6</a:t>
            </a:fld>
            <a:endParaRPr lang="en-GB"/>
          </a:p>
        </p:txBody>
      </p:sp>
    </p:spTree>
    <p:extLst>
      <p:ext uri="{BB962C8B-B14F-4D97-AF65-F5344CB8AC3E}">
        <p14:creationId xmlns:p14="http://schemas.microsoft.com/office/powerpoint/2010/main" val="195905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7</a:t>
            </a:fld>
            <a:endParaRPr lang="en-GB"/>
          </a:p>
        </p:txBody>
      </p:sp>
    </p:spTree>
    <p:extLst>
      <p:ext uri="{BB962C8B-B14F-4D97-AF65-F5344CB8AC3E}">
        <p14:creationId xmlns:p14="http://schemas.microsoft.com/office/powerpoint/2010/main" val="378989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8</a:t>
            </a:fld>
            <a:endParaRPr lang="en-GB"/>
          </a:p>
        </p:txBody>
      </p:sp>
    </p:spTree>
    <p:extLst>
      <p:ext uri="{BB962C8B-B14F-4D97-AF65-F5344CB8AC3E}">
        <p14:creationId xmlns:p14="http://schemas.microsoft.com/office/powerpoint/2010/main" val="340149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QUIZ</a:t>
            </a:r>
          </a:p>
          <a:p>
            <a:endParaRPr lang="en-GB" dirty="0"/>
          </a:p>
          <a:p>
            <a:r>
              <a:rPr lang="en-GB" dirty="0"/>
              <a:t>54 = Whistleblowing Calls</a:t>
            </a:r>
          </a:p>
          <a:p>
            <a:r>
              <a:rPr lang="en-GB" dirty="0"/>
              <a:t>130 = External Policy Queries</a:t>
            </a:r>
          </a:p>
          <a:p>
            <a:r>
              <a:rPr lang="en-GB" dirty="0"/>
              <a:t>1,373 = Intelligence Information</a:t>
            </a:r>
          </a:p>
          <a:p>
            <a:r>
              <a:rPr lang="en-GB" dirty="0"/>
              <a:t>£335k = L&amp;D</a:t>
            </a:r>
          </a:p>
          <a:p>
            <a:r>
              <a:rPr lang="en-GB" dirty="0"/>
              <a:t>101 = Examinations</a:t>
            </a:r>
          </a:p>
          <a:p>
            <a:r>
              <a:rPr lang="en-GB" dirty="0"/>
              <a:t>13 = Innovation Hub Publications</a:t>
            </a:r>
          </a:p>
          <a:p>
            <a:r>
              <a:rPr lang="en-GB" dirty="0"/>
              <a:t>2858 = new entities incorporated</a:t>
            </a:r>
          </a:p>
          <a:p>
            <a:endParaRPr lang="en-GB" dirty="0"/>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C337638-9074-464D-8EB7-E29A319331B6}" type="slidenum">
              <a:rPr lang="en-GB" smtClean="0"/>
              <a:t>9</a:t>
            </a:fld>
            <a:endParaRPr lang="en-GB"/>
          </a:p>
        </p:txBody>
      </p:sp>
    </p:spTree>
    <p:extLst>
      <p:ext uri="{BB962C8B-B14F-4D97-AF65-F5344CB8AC3E}">
        <p14:creationId xmlns:p14="http://schemas.microsoft.com/office/powerpoint/2010/main" val="3471648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8756" y="160244"/>
            <a:ext cx="4101633" cy="1138025"/>
          </a:xfrm>
          <a:prstGeom prst="rect">
            <a:avLst/>
          </a:prstGeom>
        </p:spPr>
      </p:pic>
      <p:sp>
        <p:nvSpPr>
          <p:cNvPr id="2" name="Title 1"/>
          <p:cNvSpPr>
            <a:spLocks noGrp="1"/>
          </p:cNvSpPr>
          <p:nvPr>
            <p:ph type="ctrTitle" hasCustomPrompt="1"/>
          </p:nvPr>
        </p:nvSpPr>
        <p:spPr>
          <a:xfrm>
            <a:off x="505456" y="5051050"/>
            <a:ext cx="9144000" cy="577648"/>
          </a:xfrm>
        </p:spPr>
        <p:txBody>
          <a:bodyPr anchor="ctr">
            <a:normAutofit/>
          </a:bodyPr>
          <a:lstStyle>
            <a:lvl1pPr algn="l">
              <a:defRPr lang="en-GB" sz="2800" b="0" kern="1200" baseline="0" dirty="0">
                <a:solidFill>
                  <a:srgbClr val="087DBA"/>
                </a:solidFill>
                <a:latin typeface="+mn-lt"/>
                <a:ea typeface="+mn-ea"/>
                <a:cs typeface="+mn-cs"/>
              </a:defRPr>
            </a:lvl1pPr>
          </a:lstStyle>
          <a:p>
            <a:r>
              <a:rPr lang="en-US"/>
              <a:t>Click to add presenter name</a:t>
            </a:r>
            <a:endParaRPr lang="en-GB"/>
          </a:p>
        </p:txBody>
      </p:sp>
      <p:sp>
        <p:nvSpPr>
          <p:cNvPr id="3" name="Subtitle 2"/>
          <p:cNvSpPr>
            <a:spLocks noGrp="1"/>
          </p:cNvSpPr>
          <p:nvPr>
            <p:ph type="subTitle" idx="1" hasCustomPrompt="1"/>
          </p:nvPr>
        </p:nvSpPr>
        <p:spPr>
          <a:xfrm>
            <a:off x="505456" y="4259469"/>
            <a:ext cx="9144000" cy="656688"/>
          </a:xfrm>
        </p:spPr>
        <p:txBody>
          <a:bodyPr anchor="ctr">
            <a:noAutofit/>
          </a:bodyPr>
          <a:lstStyle>
            <a:lvl1pPr marL="0" indent="0" algn="l">
              <a:buNone/>
              <a:defRPr sz="4400" b="1" baseline="0">
                <a:solidFill>
                  <a:srgbClr val="087DB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presentation title</a:t>
            </a:r>
          </a:p>
        </p:txBody>
      </p:sp>
      <p:sp>
        <p:nvSpPr>
          <p:cNvPr id="13" name="Right Triangle 10"/>
          <p:cNvSpPr/>
          <p:nvPr userDrawn="1"/>
        </p:nvSpPr>
        <p:spPr>
          <a:xfrm rot="5586057" flipV="1">
            <a:off x="10090657" y="927150"/>
            <a:ext cx="3144093" cy="1226911"/>
          </a:xfrm>
          <a:custGeom>
            <a:avLst/>
            <a:gdLst>
              <a:gd name="connsiteX0" fmla="*/ 0 w 7797102"/>
              <a:gd name="connsiteY0" fmla="*/ 2522276 h 2522276"/>
              <a:gd name="connsiteX1" fmla="*/ 0 w 7797102"/>
              <a:gd name="connsiteY1" fmla="*/ 0 h 2522276"/>
              <a:gd name="connsiteX2" fmla="*/ 7797102 w 7797102"/>
              <a:gd name="connsiteY2" fmla="*/ 2522276 h 2522276"/>
              <a:gd name="connsiteX3" fmla="*/ 0 w 7797102"/>
              <a:gd name="connsiteY3" fmla="*/ 2522276 h 2522276"/>
              <a:gd name="connsiteX0" fmla="*/ 1369204 w 7797102"/>
              <a:gd name="connsiteY0" fmla="*/ 1547166 h 2522276"/>
              <a:gd name="connsiteX1" fmla="*/ 0 w 7797102"/>
              <a:gd name="connsiteY1" fmla="*/ 0 h 2522276"/>
              <a:gd name="connsiteX2" fmla="*/ 7797102 w 7797102"/>
              <a:gd name="connsiteY2" fmla="*/ 2522276 h 2522276"/>
              <a:gd name="connsiteX3" fmla="*/ 1369204 w 7797102"/>
              <a:gd name="connsiteY3" fmla="*/ 1547166 h 2522276"/>
              <a:gd name="connsiteX0" fmla="*/ 1300651 w 7797102"/>
              <a:gd name="connsiteY0" fmla="*/ 875725 h 2522276"/>
              <a:gd name="connsiteX1" fmla="*/ 0 w 7797102"/>
              <a:gd name="connsiteY1" fmla="*/ 0 h 2522276"/>
              <a:gd name="connsiteX2" fmla="*/ 7797102 w 7797102"/>
              <a:gd name="connsiteY2" fmla="*/ 2522276 h 2522276"/>
              <a:gd name="connsiteX3" fmla="*/ 1300651 w 7797102"/>
              <a:gd name="connsiteY3" fmla="*/ 875725 h 2522276"/>
              <a:gd name="connsiteX0" fmla="*/ 906297 w 7797102"/>
              <a:gd name="connsiteY0" fmla="*/ 1111914 h 2522276"/>
              <a:gd name="connsiteX1" fmla="*/ 0 w 7797102"/>
              <a:gd name="connsiteY1" fmla="*/ 0 h 2522276"/>
              <a:gd name="connsiteX2" fmla="*/ 7797102 w 7797102"/>
              <a:gd name="connsiteY2" fmla="*/ 2522276 h 2522276"/>
              <a:gd name="connsiteX3" fmla="*/ 906297 w 7797102"/>
              <a:gd name="connsiteY3" fmla="*/ 1111914 h 2522276"/>
              <a:gd name="connsiteX0" fmla="*/ 0 w 6890805"/>
              <a:gd name="connsiteY0" fmla="*/ 1087891 h 2498253"/>
              <a:gd name="connsiteX1" fmla="*/ 65376 w 6890805"/>
              <a:gd name="connsiteY1" fmla="*/ 0 h 2498253"/>
              <a:gd name="connsiteX2" fmla="*/ 6890805 w 6890805"/>
              <a:gd name="connsiteY2" fmla="*/ 2498253 h 2498253"/>
              <a:gd name="connsiteX3" fmla="*/ 0 w 6890805"/>
              <a:gd name="connsiteY3" fmla="*/ 1087891 h 2498253"/>
              <a:gd name="connsiteX0" fmla="*/ 0 w 6340922"/>
              <a:gd name="connsiteY0" fmla="*/ 1087891 h 1087891"/>
              <a:gd name="connsiteX1" fmla="*/ 65376 w 6340922"/>
              <a:gd name="connsiteY1" fmla="*/ 0 h 1087891"/>
              <a:gd name="connsiteX2" fmla="*/ 6340922 w 6340922"/>
              <a:gd name="connsiteY2" fmla="*/ 675137 h 1087891"/>
              <a:gd name="connsiteX3" fmla="*/ 0 w 6340922"/>
              <a:gd name="connsiteY3" fmla="*/ 1087891 h 1087891"/>
              <a:gd name="connsiteX0" fmla="*/ 0 w 3144093"/>
              <a:gd name="connsiteY0" fmla="*/ 1087891 h 1226911"/>
              <a:gd name="connsiteX1" fmla="*/ 65376 w 3144093"/>
              <a:gd name="connsiteY1" fmla="*/ 0 h 1226911"/>
              <a:gd name="connsiteX2" fmla="*/ 3144093 w 3144093"/>
              <a:gd name="connsiteY2" fmla="*/ 1226911 h 1226911"/>
              <a:gd name="connsiteX3" fmla="*/ 0 w 3144093"/>
              <a:gd name="connsiteY3" fmla="*/ 1087891 h 1226911"/>
            </a:gdLst>
            <a:ahLst/>
            <a:cxnLst>
              <a:cxn ang="0">
                <a:pos x="connsiteX0" y="connsiteY0"/>
              </a:cxn>
              <a:cxn ang="0">
                <a:pos x="connsiteX1" y="connsiteY1"/>
              </a:cxn>
              <a:cxn ang="0">
                <a:pos x="connsiteX2" y="connsiteY2"/>
              </a:cxn>
              <a:cxn ang="0">
                <a:pos x="connsiteX3" y="connsiteY3"/>
              </a:cxn>
            </a:cxnLst>
            <a:rect l="l" t="t" r="r" b="b"/>
            <a:pathLst>
              <a:path w="3144093" h="1226911">
                <a:moveTo>
                  <a:pt x="0" y="1087891"/>
                </a:moveTo>
                <a:lnTo>
                  <a:pt x="65376" y="0"/>
                </a:lnTo>
                <a:lnTo>
                  <a:pt x="3144093" y="1226911"/>
                </a:lnTo>
                <a:lnTo>
                  <a:pt x="0" y="1087891"/>
                </a:lnTo>
                <a:close/>
              </a:path>
            </a:pathLst>
          </a:cu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1"/>
          <p:cNvSpPr/>
          <p:nvPr userDrawn="1"/>
        </p:nvSpPr>
        <p:spPr>
          <a:xfrm rot="12039905" flipH="1">
            <a:off x="-346254" y="6151196"/>
            <a:ext cx="3737259" cy="1257083"/>
          </a:xfrm>
          <a:custGeom>
            <a:avLst/>
            <a:gdLst>
              <a:gd name="connsiteX0" fmla="*/ 0 w 4322368"/>
              <a:gd name="connsiteY0" fmla="*/ 0 h 1423907"/>
              <a:gd name="connsiteX1" fmla="*/ 4322368 w 4322368"/>
              <a:gd name="connsiteY1" fmla="*/ 0 h 1423907"/>
              <a:gd name="connsiteX2" fmla="*/ 4322368 w 4322368"/>
              <a:gd name="connsiteY2" fmla="*/ 1423907 h 1423907"/>
              <a:gd name="connsiteX3" fmla="*/ 0 w 4322368"/>
              <a:gd name="connsiteY3" fmla="*/ 1423907 h 1423907"/>
              <a:gd name="connsiteX4" fmla="*/ 0 w 4322368"/>
              <a:gd name="connsiteY4" fmla="*/ 0 h 1423907"/>
              <a:gd name="connsiteX0" fmla="*/ 0 w 4322368"/>
              <a:gd name="connsiteY0" fmla="*/ 0 h 1465276"/>
              <a:gd name="connsiteX1" fmla="*/ 4322368 w 4322368"/>
              <a:gd name="connsiteY1" fmla="*/ 0 h 1465276"/>
              <a:gd name="connsiteX2" fmla="*/ 4322368 w 4322368"/>
              <a:gd name="connsiteY2" fmla="*/ 1423907 h 1465276"/>
              <a:gd name="connsiteX3" fmla="*/ 585109 w 4322368"/>
              <a:gd name="connsiteY3" fmla="*/ 1465276 h 1465276"/>
              <a:gd name="connsiteX4" fmla="*/ 0 w 4322368"/>
              <a:gd name="connsiteY4" fmla="*/ 0 h 1465276"/>
              <a:gd name="connsiteX0" fmla="*/ 0 w 4322368"/>
              <a:gd name="connsiteY0" fmla="*/ 0 h 1465276"/>
              <a:gd name="connsiteX1" fmla="*/ 4322368 w 4322368"/>
              <a:gd name="connsiteY1" fmla="*/ 1423907 h 1465276"/>
              <a:gd name="connsiteX2" fmla="*/ 585109 w 4322368"/>
              <a:gd name="connsiteY2" fmla="*/ 1465276 h 1465276"/>
              <a:gd name="connsiteX3" fmla="*/ 0 w 4322368"/>
              <a:gd name="connsiteY3" fmla="*/ 0 h 1465276"/>
              <a:gd name="connsiteX0" fmla="*/ 470954 w 3737259"/>
              <a:gd name="connsiteY0" fmla="*/ 0 h 1246274"/>
              <a:gd name="connsiteX1" fmla="*/ 3737259 w 3737259"/>
              <a:gd name="connsiteY1" fmla="*/ 1204905 h 1246274"/>
              <a:gd name="connsiteX2" fmla="*/ 0 w 3737259"/>
              <a:gd name="connsiteY2" fmla="*/ 1246274 h 1246274"/>
              <a:gd name="connsiteX3" fmla="*/ 470954 w 3737259"/>
              <a:gd name="connsiteY3" fmla="*/ 0 h 1246274"/>
              <a:gd name="connsiteX0" fmla="*/ 466065 w 3737259"/>
              <a:gd name="connsiteY0" fmla="*/ 0 h 1257083"/>
              <a:gd name="connsiteX1" fmla="*/ 3737259 w 3737259"/>
              <a:gd name="connsiteY1" fmla="*/ 1215714 h 1257083"/>
              <a:gd name="connsiteX2" fmla="*/ 0 w 3737259"/>
              <a:gd name="connsiteY2" fmla="*/ 1257083 h 1257083"/>
              <a:gd name="connsiteX3" fmla="*/ 466065 w 3737259"/>
              <a:gd name="connsiteY3" fmla="*/ 0 h 1257083"/>
            </a:gdLst>
            <a:ahLst/>
            <a:cxnLst>
              <a:cxn ang="0">
                <a:pos x="connsiteX0" y="connsiteY0"/>
              </a:cxn>
              <a:cxn ang="0">
                <a:pos x="connsiteX1" y="connsiteY1"/>
              </a:cxn>
              <a:cxn ang="0">
                <a:pos x="connsiteX2" y="connsiteY2"/>
              </a:cxn>
              <a:cxn ang="0">
                <a:pos x="connsiteX3" y="connsiteY3"/>
              </a:cxn>
            </a:cxnLst>
            <a:rect l="l" t="t" r="r" b="b"/>
            <a:pathLst>
              <a:path w="3737259" h="1257083">
                <a:moveTo>
                  <a:pt x="466065" y="0"/>
                </a:moveTo>
                <a:lnTo>
                  <a:pt x="3737259" y="1215714"/>
                </a:lnTo>
                <a:lnTo>
                  <a:pt x="0" y="1257083"/>
                </a:lnTo>
                <a:lnTo>
                  <a:pt x="4660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userDrawn="1">
            <p:custDataLst>
              <p:tags r:id="rId1"/>
            </p:custDataLst>
          </p:nvPr>
        </p:nvSpPr>
        <p:spPr>
          <a:xfrm>
            <a:off x="127000"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327496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605528" y="3100656"/>
            <a:ext cx="4980944" cy="656688"/>
          </a:xfrm>
        </p:spPr>
        <p:txBody>
          <a:bodyPr anchor="ctr">
            <a:noAutofit/>
          </a:bodyPr>
          <a:lstStyle>
            <a:lvl1pPr marL="0" indent="0" algn="l">
              <a:buNone/>
              <a:defRPr sz="8000" b="0" baseline="0">
                <a:solidFill>
                  <a:srgbClr val="087DB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Questions?</a:t>
            </a:r>
          </a:p>
        </p:txBody>
      </p:sp>
      <p:sp>
        <p:nvSpPr>
          <p:cNvPr id="12" name="Right Triangle 10"/>
          <p:cNvSpPr/>
          <p:nvPr userDrawn="1"/>
        </p:nvSpPr>
        <p:spPr>
          <a:xfrm rot="4904376">
            <a:off x="-2894355" y="2390136"/>
            <a:ext cx="6446163" cy="1631552"/>
          </a:xfrm>
          <a:custGeom>
            <a:avLst/>
            <a:gdLst>
              <a:gd name="connsiteX0" fmla="*/ 0 w 7797102"/>
              <a:gd name="connsiteY0" fmla="*/ 1830309 h 1830309"/>
              <a:gd name="connsiteX1" fmla="*/ 0 w 7797102"/>
              <a:gd name="connsiteY1" fmla="*/ 0 h 1830309"/>
              <a:gd name="connsiteX2" fmla="*/ 7797102 w 7797102"/>
              <a:gd name="connsiteY2" fmla="*/ 1830309 h 1830309"/>
              <a:gd name="connsiteX3" fmla="*/ 0 w 7797102"/>
              <a:gd name="connsiteY3" fmla="*/ 1830309 h 1830309"/>
              <a:gd name="connsiteX0" fmla="*/ 1320901 w 7797102"/>
              <a:gd name="connsiteY0" fmla="*/ 872464 h 1830309"/>
              <a:gd name="connsiteX1" fmla="*/ 0 w 7797102"/>
              <a:gd name="connsiteY1" fmla="*/ 0 h 1830309"/>
              <a:gd name="connsiteX2" fmla="*/ 7797102 w 7797102"/>
              <a:gd name="connsiteY2" fmla="*/ 1830309 h 1830309"/>
              <a:gd name="connsiteX3" fmla="*/ 1320901 w 7797102"/>
              <a:gd name="connsiteY3" fmla="*/ 872464 h 1830309"/>
              <a:gd name="connsiteX0" fmla="*/ 1243175 w 7797102"/>
              <a:gd name="connsiteY0" fmla="*/ 667788 h 1830309"/>
              <a:gd name="connsiteX1" fmla="*/ 0 w 7797102"/>
              <a:gd name="connsiteY1" fmla="*/ 0 h 1830309"/>
              <a:gd name="connsiteX2" fmla="*/ 7797102 w 7797102"/>
              <a:gd name="connsiteY2" fmla="*/ 1830309 h 1830309"/>
              <a:gd name="connsiteX3" fmla="*/ 1243175 w 7797102"/>
              <a:gd name="connsiteY3" fmla="*/ 667788 h 1830309"/>
              <a:gd name="connsiteX0" fmla="*/ 1200744 w 7797102"/>
              <a:gd name="connsiteY0" fmla="*/ 812043 h 1830309"/>
              <a:gd name="connsiteX1" fmla="*/ 0 w 7797102"/>
              <a:gd name="connsiteY1" fmla="*/ 0 h 1830309"/>
              <a:gd name="connsiteX2" fmla="*/ 7797102 w 7797102"/>
              <a:gd name="connsiteY2" fmla="*/ 1830309 h 1830309"/>
              <a:gd name="connsiteX3" fmla="*/ 1200744 w 7797102"/>
              <a:gd name="connsiteY3" fmla="*/ 812043 h 1830309"/>
              <a:gd name="connsiteX0" fmla="*/ 0 w 6596358"/>
              <a:gd name="connsiteY0" fmla="*/ 688810 h 1707076"/>
              <a:gd name="connsiteX1" fmla="*/ 92136 w 6596358"/>
              <a:gd name="connsiteY1" fmla="*/ 0 h 1707076"/>
              <a:gd name="connsiteX2" fmla="*/ 6596358 w 6596358"/>
              <a:gd name="connsiteY2" fmla="*/ 1707076 h 1707076"/>
              <a:gd name="connsiteX3" fmla="*/ 0 w 6596358"/>
              <a:gd name="connsiteY3" fmla="*/ 688810 h 1707076"/>
              <a:gd name="connsiteX0" fmla="*/ 0 w 6341453"/>
              <a:gd name="connsiteY0" fmla="*/ 688810 h 1390725"/>
              <a:gd name="connsiteX1" fmla="*/ 92136 w 6341453"/>
              <a:gd name="connsiteY1" fmla="*/ 0 h 1390725"/>
              <a:gd name="connsiteX2" fmla="*/ 6341453 w 6341453"/>
              <a:gd name="connsiteY2" fmla="*/ 1390725 h 1390725"/>
              <a:gd name="connsiteX3" fmla="*/ 0 w 6341453"/>
              <a:gd name="connsiteY3" fmla="*/ 688810 h 1390725"/>
              <a:gd name="connsiteX0" fmla="*/ 0 w 6447691"/>
              <a:gd name="connsiteY0" fmla="*/ 688810 h 1621029"/>
              <a:gd name="connsiteX1" fmla="*/ 92136 w 6447691"/>
              <a:gd name="connsiteY1" fmla="*/ 0 h 1621029"/>
              <a:gd name="connsiteX2" fmla="*/ 6447691 w 6447691"/>
              <a:gd name="connsiteY2" fmla="*/ 1621029 h 1621029"/>
              <a:gd name="connsiteX3" fmla="*/ 0 w 6447691"/>
              <a:gd name="connsiteY3" fmla="*/ 688810 h 1621029"/>
              <a:gd name="connsiteX0" fmla="*/ 0 w 6446163"/>
              <a:gd name="connsiteY0" fmla="*/ 688810 h 1631552"/>
              <a:gd name="connsiteX1" fmla="*/ 92136 w 6446163"/>
              <a:gd name="connsiteY1" fmla="*/ 0 h 1631552"/>
              <a:gd name="connsiteX2" fmla="*/ 6446163 w 6446163"/>
              <a:gd name="connsiteY2" fmla="*/ 1631552 h 1631552"/>
              <a:gd name="connsiteX3" fmla="*/ 0 w 6446163"/>
              <a:gd name="connsiteY3" fmla="*/ 688810 h 1631552"/>
            </a:gdLst>
            <a:ahLst/>
            <a:cxnLst>
              <a:cxn ang="0">
                <a:pos x="connsiteX0" y="connsiteY0"/>
              </a:cxn>
              <a:cxn ang="0">
                <a:pos x="connsiteX1" y="connsiteY1"/>
              </a:cxn>
              <a:cxn ang="0">
                <a:pos x="connsiteX2" y="connsiteY2"/>
              </a:cxn>
              <a:cxn ang="0">
                <a:pos x="connsiteX3" y="connsiteY3"/>
              </a:cxn>
            </a:cxnLst>
            <a:rect l="l" t="t" r="r" b="b"/>
            <a:pathLst>
              <a:path w="6446163" h="1631552">
                <a:moveTo>
                  <a:pt x="0" y="688810"/>
                </a:moveTo>
                <a:lnTo>
                  <a:pt x="92136" y="0"/>
                </a:lnTo>
                <a:lnTo>
                  <a:pt x="6446163" y="1631552"/>
                </a:lnTo>
                <a:lnTo>
                  <a:pt x="0" y="688810"/>
                </a:lnTo>
                <a:close/>
              </a:path>
            </a:pathLst>
          </a:custGeom>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userDrawn="1">
            <p:custDataLst>
              <p:tags r:id="rId1"/>
            </p:custDataLst>
          </p:nvPr>
        </p:nvSpPr>
        <p:spPr>
          <a:xfrm>
            <a:off x="127000"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336996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12057" y="1288703"/>
            <a:ext cx="5953125" cy="3857625"/>
          </a:xfrm>
          <a:prstGeom prst="rect">
            <a:avLst/>
          </a:prstGeom>
        </p:spPr>
      </p:pic>
      <p:sp>
        <p:nvSpPr>
          <p:cNvPr id="21" name="Right Triangle 10"/>
          <p:cNvSpPr/>
          <p:nvPr userDrawn="1"/>
        </p:nvSpPr>
        <p:spPr>
          <a:xfrm rot="4904376">
            <a:off x="-2894355" y="2390136"/>
            <a:ext cx="6446163" cy="1631552"/>
          </a:xfrm>
          <a:custGeom>
            <a:avLst/>
            <a:gdLst>
              <a:gd name="connsiteX0" fmla="*/ 0 w 7797102"/>
              <a:gd name="connsiteY0" fmla="*/ 1830309 h 1830309"/>
              <a:gd name="connsiteX1" fmla="*/ 0 w 7797102"/>
              <a:gd name="connsiteY1" fmla="*/ 0 h 1830309"/>
              <a:gd name="connsiteX2" fmla="*/ 7797102 w 7797102"/>
              <a:gd name="connsiteY2" fmla="*/ 1830309 h 1830309"/>
              <a:gd name="connsiteX3" fmla="*/ 0 w 7797102"/>
              <a:gd name="connsiteY3" fmla="*/ 1830309 h 1830309"/>
              <a:gd name="connsiteX0" fmla="*/ 1320901 w 7797102"/>
              <a:gd name="connsiteY0" fmla="*/ 872464 h 1830309"/>
              <a:gd name="connsiteX1" fmla="*/ 0 w 7797102"/>
              <a:gd name="connsiteY1" fmla="*/ 0 h 1830309"/>
              <a:gd name="connsiteX2" fmla="*/ 7797102 w 7797102"/>
              <a:gd name="connsiteY2" fmla="*/ 1830309 h 1830309"/>
              <a:gd name="connsiteX3" fmla="*/ 1320901 w 7797102"/>
              <a:gd name="connsiteY3" fmla="*/ 872464 h 1830309"/>
              <a:gd name="connsiteX0" fmla="*/ 1243175 w 7797102"/>
              <a:gd name="connsiteY0" fmla="*/ 667788 h 1830309"/>
              <a:gd name="connsiteX1" fmla="*/ 0 w 7797102"/>
              <a:gd name="connsiteY1" fmla="*/ 0 h 1830309"/>
              <a:gd name="connsiteX2" fmla="*/ 7797102 w 7797102"/>
              <a:gd name="connsiteY2" fmla="*/ 1830309 h 1830309"/>
              <a:gd name="connsiteX3" fmla="*/ 1243175 w 7797102"/>
              <a:gd name="connsiteY3" fmla="*/ 667788 h 1830309"/>
              <a:gd name="connsiteX0" fmla="*/ 1200744 w 7797102"/>
              <a:gd name="connsiteY0" fmla="*/ 812043 h 1830309"/>
              <a:gd name="connsiteX1" fmla="*/ 0 w 7797102"/>
              <a:gd name="connsiteY1" fmla="*/ 0 h 1830309"/>
              <a:gd name="connsiteX2" fmla="*/ 7797102 w 7797102"/>
              <a:gd name="connsiteY2" fmla="*/ 1830309 h 1830309"/>
              <a:gd name="connsiteX3" fmla="*/ 1200744 w 7797102"/>
              <a:gd name="connsiteY3" fmla="*/ 812043 h 1830309"/>
              <a:gd name="connsiteX0" fmla="*/ 0 w 6596358"/>
              <a:gd name="connsiteY0" fmla="*/ 688810 h 1707076"/>
              <a:gd name="connsiteX1" fmla="*/ 92136 w 6596358"/>
              <a:gd name="connsiteY1" fmla="*/ 0 h 1707076"/>
              <a:gd name="connsiteX2" fmla="*/ 6596358 w 6596358"/>
              <a:gd name="connsiteY2" fmla="*/ 1707076 h 1707076"/>
              <a:gd name="connsiteX3" fmla="*/ 0 w 6596358"/>
              <a:gd name="connsiteY3" fmla="*/ 688810 h 1707076"/>
              <a:gd name="connsiteX0" fmla="*/ 0 w 6341453"/>
              <a:gd name="connsiteY0" fmla="*/ 688810 h 1390725"/>
              <a:gd name="connsiteX1" fmla="*/ 92136 w 6341453"/>
              <a:gd name="connsiteY1" fmla="*/ 0 h 1390725"/>
              <a:gd name="connsiteX2" fmla="*/ 6341453 w 6341453"/>
              <a:gd name="connsiteY2" fmla="*/ 1390725 h 1390725"/>
              <a:gd name="connsiteX3" fmla="*/ 0 w 6341453"/>
              <a:gd name="connsiteY3" fmla="*/ 688810 h 1390725"/>
              <a:gd name="connsiteX0" fmla="*/ 0 w 6447691"/>
              <a:gd name="connsiteY0" fmla="*/ 688810 h 1621029"/>
              <a:gd name="connsiteX1" fmla="*/ 92136 w 6447691"/>
              <a:gd name="connsiteY1" fmla="*/ 0 h 1621029"/>
              <a:gd name="connsiteX2" fmla="*/ 6447691 w 6447691"/>
              <a:gd name="connsiteY2" fmla="*/ 1621029 h 1621029"/>
              <a:gd name="connsiteX3" fmla="*/ 0 w 6447691"/>
              <a:gd name="connsiteY3" fmla="*/ 688810 h 1621029"/>
              <a:gd name="connsiteX0" fmla="*/ 0 w 6446163"/>
              <a:gd name="connsiteY0" fmla="*/ 688810 h 1631552"/>
              <a:gd name="connsiteX1" fmla="*/ 92136 w 6446163"/>
              <a:gd name="connsiteY1" fmla="*/ 0 h 1631552"/>
              <a:gd name="connsiteX2" fmla="*/ 6446163 w 6446163"/>
              <a:gd name="connsiteY2" fmla="*/ 1631552 h 1631552"/>
              <a:gd name="connsiteX3" fmla="*/ 0 w 6446163"/>
              <a:gd name="connsiteY3" fmla="*/ 688810 h 1631552"/>
            </a:gdLst>
            <a:ahLst/>
            <a:cxnLst>
              <a:cxn ang="0">
                <a:pos x="connsiteX0" y="connsiteY0"/>
              </a:cxn>
              <a:cxn ang="0">
                <a:pos x="connsiteX1" y="connsiteY1"/>
              </a:cxn>
              <a:cxn ang="0">
                <a:pos x="connsiteX2" y="connsiteY2"/>
              </a:cxn>
              <a:cxn ang="0">
                <a:pos x="connsiteX3" y="connsiteY3"/>
              </a:cxn>
            </a:cxnLst>
            <a:rect l="l" t="t" r="r" b="b"/>
            <a:pathLst>
              <a:path w="6446163" h="1631552">
                <a:moveTo>
                  <a:pt x="0" y="688810"/>
                </a:moveTo>
                <a:lnTo>
                  <a:pt x="92136" y="0"/>
                </a:lnTo>
                <a:lnTo>
                  <a:pt x="6446163" y="1631552"/>
                </a:lnTo>
                <a:lnTo>
                  <a:pt x="0" y="688810"/>
                </a:lnTo>
                <a:close/>
              </a:path>
            </a:pathLst>
          </a:custGeom>
          <a:solidFill>
            <a:schemeClr val="accent2"/>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userDrawn="1">
            <p:custDataLst>
              <p:tags r:id="rId1"/>
            </p:custDataLst>
          </p:nvPr>
        </p:nvSpPr>
        <p:spPr>
          <a:xfrm>
            <a:off x="127000"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
        <p:nvSpPr>
          <p:cNvPr id="3" name="Rectangle 2">
            <a:extLst>
              <a:ext uri="{FF2B5EF4-FFF2-40B4-BE49-F238E27FC236}">
                <a16:creationId xmlns:a16="http://schemas.microsoft.com/office/drawing/2014/main" id="{E143715B-6C2F-D9CE-3B83-55CDE191601A}"/>
              </a:ext>
            </a:extLst>
          </p:cNvPr>
          <p:cNvSpPr/>
          <p:nvPr userDrawn="1"/>
        </p:nvSpPr>
        <p:spPr>
          <a:xfrm>
            <a:off x="11080865" y="5835695"/>
            <a:ext cx="984135" cy="782941"/>
          </a:xfrm>
          <a:prstGeom prst="rect">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Title 1"/>
          <p:cNvSpPr>
            <a:spLocks noGrp="1"/>
          </p:cNvSpPr>
          <p:nvPr>
            <p:ph type="ctrTitle" hasCustomPrompt="1"/>
          </p:nvPr>
        </p:nvSpPr>
        <p:spPr>
          <a:xfrm>
            <a:off x="7798303" y="5439550"/>
            <a:ext cx="3958952" cy="1029840"/>
          </a:xfrm>
        </p:spPr>
        <p:txBody>
          <a:bodyPr>
            <a:noAutofit/>
          </a:bodyPr>
          <a:lstStyle>
            <a:lvl1pPr algn="r">
              <a:defRPr sz="2400" b="0" baseline="0">
                <a:solidFill>
                  <a:schemeClr val="accent1"/>
                </a:solidFill>
                <a:latin typeface="+mn-lt"/>
              </a:defRPr>
            </a:lvl1pPr>
          </a:lstStyle>
          <a:p>
            <a:r>
              <a:rPr lang="en-GB">
                <a:latin typeface="+mn-lt"/>
              </a:rPr>
              <a:t>Presenter name</a:t>
            </a:r>
            <a:br>
              <a:rPr lang="en-GB">
                <a:latin typeface="+mn-lt"/>
              </a:rPr>
            </a:br>
            <a:r>
              <a:rPr lang="en-GB">
                <a:latin typeface="+mn-lt"/>
              </a:rPr>
              <a:t>Presenter title </a:t>
            </a:r>
            <a:br>
              <a:rPr lang="en-GB">
                <a:latin typeface="+mn-lt"/>
              </a:rPr>
            </a:br>
            <a:r>
              <a:rPr lang="en-GB">
                <a:latin typeface="+mn-lt"/>
              </a:rPr>
              <a:t>Presenter contact</a:t>
            </a:r>
            <a:endParaRPr lang="en-GB"/>
          </a:p>
        </p:txBody>
      </p:sp>
    </p:spTree>
    <p:extLst>
      <p:ext uri="{BB962C8B-B14F-4D97-AF65-F5344CB8AC3E}">
        <p14:creationId xmlns:p14="http://schemas.microsoft.com/office/powerpoint/2010/main" val="37109216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title slide 2">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767939" y="1215063"/>
            <a:ext cx="9144000" cy="577648"/>
          </a:xfrm>
        </p:spPr>
        <p:txBody>
          <a:bodyPr anchor="ctr">
            <a:normAutofit/>
          </a:bodyPr>
          <a:lstStyle>
            <a:lvl1pPr algn="l">
              <a:defRPr lang="en-GB" sz="2800" b="0" kern="1200" baseline="0" dirty="0">
                <a:solidFill>
                  <a:srgbClr val="087DBA"/>
                </a:solidFill>
                <a:latin typeface="+mn-lt"/>
                <a:ea typeface="+mn-ea"/>
                <a:cs typeface="+mn-cs"/>
              </a:defRPr>
            </a:lvl1pPr>
          </a:lstStyle>
          <a:p>
            <a:r>
              <a:rPr lang="en-US"/>
              <a:t>Click to add text</a:t>
            </a:r>
            <a:endParaRPr lang="en-GB"/>
          </a:p>
        </p:txBody>
      </p:sp>
      <p:sp>
        <p:nvSpPr>
          <p:cNvPr id="17" name="Subtitle 2"/>
          <p:cNvSpPr>
            <a:spLocks noGrp="1"/>
          </p:cNvSpPr>
          <p:nvPr>
            <p:ph type="subTitle" idx="1" hasCustomPrompt="1"/>
          </p:nvPr>
        </p:nvSpPr>
        <p:spPr>
          <a:xfrm>
            <a:off x="767939" y="423482"/>
            <a:ext cx="9144000" cy="656688"/>
          </a:xfrm>
        </p:spPr>
        <p:txBody>
          <a:bodyPr anchor="ctr">
            <a:noAutofit/>
          </a:bodyPr>
          <a:lstStyle>
            <a:lvl1pPr marL="0" indent="0" algn="l">
              <a:buNone/>
              <a:defRPr sz="4400" b="1" baseline="0">
                <a:solidFill>
                  <a:srgbClr val="087DB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title</a:t>
            </a:r>
          </a:p>
        </p:txBody>
      </p:sp>
      <p:sp>
        <p:nvSpPr>
          <p:cNvPr id="11" name="Right Triangle 10"/>
          <p:cNvSpPr/>
          <p:nvPr userDrawn="1"/>
        </p:nvSpPr>
        <p:spPr>
          <a:xfrm rot="5586057" flipV="1">
            <a:off x="10090657" y="927150"/>
            <a:ext cx="3144093" cy="1226911"/>
          </a:xfrm>
          <a:custGeom>
            <a:avLst/>
            <a:gdLst>
              <a:gd name="connsiteX0" fmla="*/ 0 w 7797102"/>
              <a:gd name="connsiteY0" fmla="*/ 2522276 h 2522276"/>
              <a:gd name="connsiteX1" fmla="*/ 0 w 7797102"/>
              <a:gd name="connsiteY1" fmla="*/ 0 h 2522276"/>
              <a:gd name="connsiteX2" fmla="*/ 7797102 w 7797102"/>
              <a:gd name="connsiteY2" fmla="*/ 2522276 h 2522276"/>
              <a:gd name="connsiteX3" fmla="*/ 0 w 7797102"/>
              <a:gd name="connsiteY3" fmla="*/ 2522276 h 2522276"/>
              <a:gd name="connsiteX0" fmla="*/ 1369204 w 7797102"/>
              <a:gd name="connsiteY0" fmla="*/ 1547166 h 2522276"/>
              <a:gd name="connsiteX1" fmla="*/ 0 w 7797102"/>
              <a:gd name="connsiteY1" fmla="*/ 0 h 2522276"/>
              <a:gd name="connsiteX2" fmla="*/ 7797102 w 7797102"/>
              <a:gd name="connsiteY2" fmla="*/ 2522276 h 2522276"/>
              <a:gd name="connsiteX3" fmla="*/ 1369204 w 7797102"/>
              <a:gd name="connsiteY3" fmla="*/ 1547166 h 2522276"/>
              <a:gd name="connsiteX0" fmla="*/ 1300651 w 7797102"/>
              <a:gd name="connsiteY0" fmla="*/ 875725 h 2522276"/>
              <a:gd name="connsiteX1" fmla="*/ 0 w 7797102"/>
              <a:gd name="connsiteY1" fmla="*/ 0 h 2522276"/>
              <a:gd name="connsiteX2" fmla="*/ 7797102 w 7797102"/>
              <a:gd name="connsiteY2" fmla="*/ 2522276 h 2522276"/>
              <a:gd name="connsiteX3" fmla="*/ 1300651 w 7797102"/>
              <a:gd name="connsiteY3" fmla="*/ 875725 h 2522276"/>
              <a:gd name="connsiteX0" fmla="*/ 906297 w 7797102"/>
              <a:gd name="connsiteY0" fmla="*/ 1111914 h 2522276"/>
              <a:gd name="connsiteX1" fmla="*/ 0 w 7797102"/>
              <a:gd name="connsiteY1" fmla="*/ 0 h 2522276"/>
              <a:gd name="connsiteX2" fmla="*/ 7797102 w 7797102"/>
              <a:gd name="connsiteY2" fmla="*/ 2522276 h 2522276"/>
              <a:gd name="connsiteX3" fmla="*/ 906297 w 7797102"/>
              <a:gd name="connsiteY3" fmla="*/ 1111914 h 2522276"/>
              <a:gd name="connsiteX0" fmla="*/ 0 w 6890805"/>
              <a:gd name="connsiteY0" fmla="*/ 1087891 h 2498253"/>
              <a:gd name="connsiteX1" fmla="*/ 65376 w 6890805"/>
              <a:gd name="connsiteY1" fmla="*/ 0 h 2498253"/>
              <a:gd name="connsiteX2" fmla="*/ 6890805 w 6890805"/>
              <a:gd name="connsiteY2" fmla="*/ 2498253 h 2498253"/>
              <a:gd name="connsiteX3" fmla="*/ 0 w 6890805"/>
              <a:gd name="connsiteY3" fmla="*/ 1087891 h 2498253"/>
              <a:gd name="connsiteX0" fmla="*/ 0 w 6340922"/>
              <a:gd name="connsiteY0" fmla="*/ 1087891 h 1087891"/>
              <a:gd name="connsiteX1" fmla="*/ 65376 w 6340922"/>
              <a:gd name="connsiteY1" fmla="*/ 0 h 1087891"/>
              <a:gd name="connsiteX2" fmla="*/ 6340922 w 6340922"/>
              <a:gd name="connsiteY2" fmla="*/ 675137 h 1087891"/>
              <a:gd name="connsiteX3" fmla="*/ 0 w 6340922"/>
              <a:gd name="connsiteY3" fmla="*/ 1087891 h 1087891"/>
              <a:gd name="connsiteX0" fmla="*/ 0 w 3144093"/>
              <a:gd name="connsiteY0" fmla="*/ 1087891 h 1226911"/>
              <a:gd name="connsiteX1" fmla="*/ 65376 w 3144093"/>
              <a:gd name="connsiteY1" fmla="*/ 0 h 1226911"/>
              <a:gd name="connsiteX2" fmla="*/ 3144093 w 3144093"/>
              <a:gd name="connsiteY2" fmla="*/ 1226911 h 1226911"/>
              <a:gd name="connsiteX3" fmla="*/ 0 w 3144093"/>
              <a:gd name="connsiteY3" fmla="*/ 1087891 h 1226911"/>
            </a:gdLst>
            <a:ahLst/>
            <a:cxnLst>
              <a:cxn ang="0">
                <a:pos x="connsiteX0" y="connsiteY0"/>
              </a:cxn>
              <a:cxn ang="0">
                <a:pos x="connsiteX1" y="connsiteY1"/>
              </a:cxn>
              <a:cxn ang="0">
                <a:pos x="connsiteX2" y="connsiteY2"/>
              </a:cxn>
              <a:cxn ang="0">
                <a:pos x="connsiteX3" y="connsiteY3"/>
              </a:cxn>
            </a:cxnLst>
            <a:rect l="l" t="t" r="r" b="b"/>
            <a:pathLst>
              <a:path w="3144093" h="1226911">
                <a:moveTo>
                  <a:pt x="0" y="1087891"/>
                </a:moveTo>
                <a:lnTo>
                  <a:pt x="65376" y="0"/>
                </a:lnTo>
                <a:lnTo>
                  <a:pt x="3144093" y="1226911"/>
                </a:lnTo>
                <a:lnTo>
                  <a:pt x="0" y="1087891"/>
                </a:lnTo>
                <a:close/>
              </a:path>
            </a:pathLst>
          </a:cu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userDrawn="1"/>
        </p:nvSpPr>
        <p:spPr>
          <a:xfrm rot="12039905" flipH="1">
            <a:off x="-346254" y="6151196"/>
            <a:ext cx="3737259" cy="1257083"/>
          </a:xfrm>
          <a:custGeom>
            <a:avLst/>
            <a:gdLst>
              <a:gd name="connsiteX0" fmla="*/ 0 w 4322368"/>
              <a:gd name="connsiteY0" fmla="*/ 0 h 1423907"/>
              <a:gd name="connsiteX1" fmla="*/ 4322368 w 4322368"/>
              <a:gd name="connsiteY1" fmla="*/ 0 h 1423907"/>
              <a:gd name="connsiteX2" fmla="*/ 4322368 w 4322368"/>
              <a:gd name="connsiteY2" fmla="*/ 1423907 h 1423907"/>
              <a:gd name="connsiteX3" fmla="*/ 0 w 4322368"/>
              <a:gd name="connsiteY3" fmla="*/ 1423907 h 1423907"/>
              <a:gd name="connsiteX4" fmla="*/ 0 w 4322368"/>
              <a:gd name="connsiteY4" fmla="*/ 0 h 1423907"/>
              <a:gd name="connsiteX0" fmla="*/ 0 w 4322368"/>
              <a:gd name="connsiteY0" fmla="*/ 0 h 1465276"/>
              <a:gd name="connsiteX1" fmla="*/ 4322368 w 4322368"/>
              <a:gd name="connsiteY1" fmla="*/ 0 h 1465276"/>
              <a:gd name="connsiteX2" fmla="*/ 4322368 w 4322368"/>
              <a:gd name="connsiteY2" fmla="*/ 1423907 h 1465276"/>
              <a:gd name="connsiteX3" fmla="*/ 585109 w 4322368"/>
              <a:gd name="connsiteY3" fmla="*/ 1465276 h 1465276"/>
              <a:gd name="connsiteX4" fmla="*/ 0 w 4322368"/>
              <a:gd name="connsiteY4" fmla="*/ 0 h 1465276"/>
              <a:gd name="connsiteX0" fmla="*/ 0 w 4322368"/>
              <a:gd name="connsiteY0" fmla="*/ 0 h 1465276"/>
              <a:gd name="connsiteX1" fmla="*/ 4322368 w 4322368"/>
              <a:gd name="connsiteY1" fmla="*/ 1423907 h 1465276"/>
              <a:gd name="connsiteX2" fmla="*/ 585109 w 4322368"/>
              <a:gd name="connsiteY2" fmla="*/ 1465276 h 1465276"/>
              <a:gd name="connsiteX3" fmla="*/ 0 w 4322368"/>
              <a:gd name="connsiteY3" fmla="*/ 0 h 1465276"/>
              <a:gd name="connsiteX0" fmla="*/ 470954 w 3737259"/>
              <a:gd name="connsiteY0" fmla="*/ 0 h 1246274"/>
              <a:gd name="connsiteX1" fmla="*/ 3737259 w 3737259"/>
              <a:gd name="connsiteY1" fmla="*/ 1204905 h 1246274"/>
              <a:gd name="connsiteX2" fmla="*/ 0 w 3737259"/>
              <a:gd name="connsiteY2" fmla="*/ 1246274 h 1246274"/>
              <a:gd name="connsiteX3" fmla="*/ 470954 w 3737259"/>
              <a:gd name="connsiteY3" fmla="*/ 0 h 1246274"/>
              <a:gd name="connsiteX0" fmla="*/ 466065 w 3737259"/>
              <a:gd name="connsiteY0" fmla="*/ 0 h 1257083"/>
              <a:gd name="connsiteX1" fmla="*/ 3737259 w 3737259"/>
              <a:gd name="connsiteY1" fmla="*/ 1215714 h 1257083"/>
              <a:gd name="connsiteX2" fmla="*/ 0 w 3737259"/>
              <a:gd name="connsiteY2" fmla="*/ 1257083 h 1257083"/>
              <a:gd name="connsiteX3" fmla="*/ 466065 w 3737259"/>
              <a:gd name="connsiteY3" fmla="*/ 0 h 1257083"/>
            </a:gdLst>
            <a:ahLst/>
            <a:cxnLst>
              <a:cxn ang="0">
                <a:pos x="connsiteX0" y="connsiteY0"/>
              </a:cxn>
              <a:cxn ang="0">
                <a:pos x="connsiteX1" y="connsiteY1"/>
              </a:cxn>
              <a:cxn ang="0">
                <a:pos x="connsiteX2" y="connsiteY2"/>
              </a:cxn>
              <a:cxn ang="0">
                <a:pos x="connsiteX3" y="connsiteY3"/>
              </a:cxn>
            </a:cxnLst>
            <a:rect l="l" t="t" r="r" b="b"/>
            <a:pathLst>
              <a:path w="3737259" h="1257083">
                <a:moveTo>
                  <a:pt x="466065" y="0"/>
                </a:moveTo>
                <a:lnTo>
                  <a:pt x="3737259" y="1215714"/>
                </a:lnTo>
                <a:lnTo>
                  <a:pt x="0" y="1257083"/>
                </a:lnTo>
                <a:lnTo>
                  <a:pt x="4660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B61DCCA-C234-E88D-B57F-C27DE6B9DF79}"/>
              </a:ext>
            </a:extLst>
          </p:cNvPr>
          <p:cNvSpPr txBox="1"/>
          <p:nvPr userDrawn="1">
            <p:custDataLst>
              <p:tags r:id="rId1"/>
            </p:custDataLst>
          </p:nvPr>
        </p:nvSpPr>
        <p:spPr>
          <a:xfrm>
            <a:off x="126999"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318163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3 points">
    <p:spTree>
      <p:nvGrpSpPr>
        <p:cNvPr id="1" name=""/>
        <p:cNvGrpSpPr/>
        <p:nvPr/>
      </p:nvGrpSpPr>
      <p:grpSpPr>
        <a:xfrm>
          <a:off x="0" y="0"/>
          <a:ext cx="0" cy="0"/>
          <a:chOff x="0" y="0"/>
          <a:chExt cx="0" cy="0"/>
        </a:xfrm>
      </p:grpSpPr>
      <p:pic>
        <p:nvPicPr>
          <p:cNvPr id="8" name="Picture 7" descr="jfsc-icon-wh.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52" y="6369935"/>
            <a:ext cx="298732" cy="298732"/>
          </a:xfrm>
          <a:prstGeom prst="rect">
            <a:avLst/>
          </a:prstGeom>
        </p:spPr>
      </p:pic>
      <p:sp>
        <p:nvSpPr>
          <p:cNvPr id="16" name="Title 1"/>
          <p:cNvSpPr>
            <a:spLocks noGrp="1"/>
          </p:cNvSpPr>
          <p:nvPr>
            <p:ph type="title" hasCustomPrompt="1"/>
          </p:nvPr>
        </p:nvSpPr>
        <p:spPr>
          <a:xfrm>
            <a:off x="887104" y="141669"/>
            <a:ext cx="10027162" cy="850004"/>
          </a:xfrm>
        </p:spPr>
        <p:txBody>
          <a:bodyPr>
            <a:normAutofit/>
          </a:bodyPr>
          <a:lstStyle>
            <a:lvl1pPr>
              <a:defRPr sz="4000" b="1">
                <a:solidFill>
                  <a:schemeClr val="accent2"/>
                </a:solidFill>
                <a:latin typeface="+mn-lt"/>
              </a:defRPr>
            </a:lvl1pPr>
          </a:lstStyle>
          <a:p>
            <a:r>
              <a:rPr lang="en-US"/>
              <a:t>Click to edit title</a:t>
            </a:r>
            <a:endParaRPr lang="en-GB"/>
          </a:p>
        </p:txBody>
      </p:sp>
      <p:cxnSp>
        <p:nvCxnSpPr>
          <p:cNvPr id="9" name="Straight Connector 8"/>
          <p:cNvCxnSpPr>
            <a:endCxn id="22" idx="4"/>
          </p:cNvCxnSpPr>
          <p:nvPr userDrawn="1"/>
        </p:nvCxnSpPr>
        <p:spPr>
          <a:xfrm>
            <a:off x="1376885" y="2173060"/>
            <a:ext cx="0" cy="267234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1150360" y="1946535"/>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Oval 12"/>
          <p:cNvSpPr/>
          <p:nvPr userDrawn="1"/>
        </p:nvSpPr>
        <p:spPr>
          <a:xfrm>
            <a:off x="1150360" y="3130701"/>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Content Placeholder 2"/>
          <p:cNvSpPr>
            <a:spLocks noGrp="1"/>
          </p:cNvSpPr>
          <p:nvPr>
            <p:ph idx="14" hasCustomPrompt="1"/>
          </p:nvPr>
        </p:nvSpPr>
        <p:spPr>
          <a:xfrm>
            <a:off x="1977725" y="1878120"/>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2" name="Oval 21"/>
          <p:cNvSpPr/>
          <p:nvPr userDrawn="1"/>
        </p:nvSpPr>
        <p:spPr>
          <a:xfrm>
            <a:off x="1150360" y="4392354"/>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Content Placeholder 2"/>
          <p:cNvSpPr>
            <a:spLocks noGrp="1"/>
          </p:cNvSpPr>
          <p:nvPr>
            <p:ph idx="16" hasCustomPrompt="1"/>
          </p:nvPr>
        </p:nvSpPr>
        <p:spPr>
          <a:xfrm>
            <a:off x="1977725" y="3014893"/>
            <a:ext cx="9001854"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6" name="Content Placeholder 2"/>
          <p:cNvSpPr>
            <a:spLocks noGrp="1"/>
          </p:cNvSpPr>
          <p:nvPr>
            <p:ph idx="18" hasCustomPrompt="1"/>
          </p:nvPr>
        </p:nvSpPr>
        <p:spPr>
          <a:xfrm>
            <a:off x="1977725" y="4289320"/>
            <a:ext cx="90199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5" name="Date Placeholder 4"/>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ACB85DF-58A1-4222-A21F-09405428B5C9}"/>
              </a:ext>
            </a:extLst>
          </p:cNvPr>
          <p:cNvSpPr txBox="1"/>
          <p:nvPr userDrawn="1">
            <p:custDataLst>
              <p:tags r:id="rId1"/>
            </p:custDataLst>
          </p:nvPr>
        </p:nvSpPr>
        <p:spPr>
          <a:xfrm>
            <a:off x="126999"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38909079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meline 4 points">
    <p:spTree>
      <p:nvGrpSpPr>
        <p:cNvPr id="1" name=""/>
        <p:cNvGrpSpPr/>
        <p:nvPr/>
      </p:nvGrpSpPr>
      <p:grpSpPr>
        <a:xfrm>
          <a:off x="0" y="0"/>
          <a:ext cx="0" cy="0"/>
          <a:chOff x="0" y="0"/>
          <a:chExt cx="0" cy="0"/>
        </a:xfrm>
      </p:grpSpPr>
      <p:pic>
        <p:nvPicPr>
          <p:cNvPr id="8" name="Picture 7" descr="jfsc-icon-wh.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52" y="6369935"/>
            <a:ext cx="298732" cy="298732"/>
          </a:xfrm>
          <a:prstGeom prst="rect">
            <a:avLst/>
          </a:prstGeom>
        </p:spPr>
      </p:pic>
      <p:sp>
        <p:nvSpPr>
          <p:cNvPr id="16" name="Title 1"/>
          <p:cNvSpPr>
            <a:spLocks noGrp="1"/>
          </p:cNvSpPr>
          <p:nvPr>
            <p:ph type="title" hasCustomPrompt="1"/>
          </p:nvPr>
        </p:nvSpPr>
        <p:spPr>
          <a:xfrm>
            <a:off x="887104" y="141669"/>
            <a:ext cx="10027162" cy="850004"/>
          </a:xfrm>
        </p:spPr>
        <p:txBody>
          <a:bodyPr>
            <a:normAutofit/>
          </a:bodyPr>
          <a:lstStyle>
            <a:lvl1pPr>
              <a:defRPr sz="4000" b="1">
                <a:solidFill>
                  <a:schemeClr val="accent2"/>
                </a:solidFill>
                <a:latin typeface="+mn-lt"/>
              </a:defRPr>
            </a:lvl1pPr>
          </a:lstStyle>
          <a:p>
            <a:r>
              <a:rPr lang="en-US"/>
              <a:t>Click to edit title</a:t>
            </a:r>
            <a:endParaRPr lang="en-GB"/>
          </a:p>
        </p:txBody>
      </p:sp>
      <p:cxnSp>
        <p:nvCxnSpPr>
          <p:cNvPr id="9" name="Straight Connector 8"/>
          <p:cNvCxnSpPr/>
          <p:nvPr userDrawn="1"/>
        </p:nvCxnSpPr>
        <p:spPr>
          <a:xfrm>
            <a:off x="1376885" y="1595922"/>
            <a:ext cx="0" cy="345375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1150360" y="1321600"/>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Oval 11"/>
          <p:cNvSpPr/>
          <p:nvPr userDrawn="1"/>
        </p:nvSpPr>
        <p:spPr>
          <a:xfrm>
            <a:off x="1150360" y="2527668"/>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Oval 12"/>
          <p:cNvSpPr/>
          <p:nvPr userDrawn="1"/>
        </p:nvSpPr>
        <p:spPr>
          <a:xfrm>
            <a:off x="1150360" y="3733736"/>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Content Placeholder 2"/>
          <p:cNvSpPr>
            <a:spLocks noGrp="1"/>
          </p:cNvSpPr>
          <p:nvPr>
            <p:ph idx="14" hasCustomPrompt="1"/>
          </p:nvPr>
        </p:nvSpPr>
        <p:spPr>
          <a:xfrm>
            <a:off x="1911683" y="1330931"/>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2" name="Oval 21"/>
          <p:cNvSpPr/>
          <p:nvPr userDrawn="1"/>
        </p:nvSpPr>
        <p:spPr>
          <a:xfrm>
            <a:off x="1150360" y="4939803"/>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Content Placeholder 2"/>
          <p:cNvSpPr>
            <a:spLocks noGrp="1"/>
          </p:cNvSpPr>
          <p:nvPr>
            <p:ph idx="15" hasCustomPrompt="1"/>
          </p:nvPr>
        </p:nvSpPr>
        <p:spPr>
          <a:xfrm>
            <a:off x="1911683" y="2489876"/>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4" name="Content Placeholder 2"/>
          <p:cNvSpPr>
            <a:spLocks noGrp="1"/>
          </p:cNvSpPr>
          <p:nvPr>
            <p:ph idx="16" hasCustomPrompt="1"/>
          </p:nvPr>
        </p:nvSpPr>
        <p:spPr>
          <a:xfrm>
            <a:off x="1912410" y="3648821"/>
            <a:ext cx="9001854"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6" name="Content Placeholder 2"/>
          <p:cNvSpPr>
            <a:spLocks noGrp="1"/>
          </p:cNvSpPr>
          <p:nvPr>
            <p:ph idx="18" hasCustomPrompt="1"/>
          </p:nvPr>
        </p:nvSpPr>
        <p:spPr>
          <a:xfrm>
            <a:off x="1894283" y="4818230"/>
            <a:ext cx="90199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5" name="Date Placeholder 4"/>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D81FBB7-15E7-1904-DCA2-FFB8C81B3ACE}"/>
              </a:ext>
            </a:extLst>
          </p:cNvPr>
          <p:cNvSpPr txBox="1"/>
          <p:nvPr userDrawn="1">
            <p:custDataLst>
              <p:tags r:id="rId1"/>
            </p:custDataLst>
          </p:nvPr>
        </p:nvSpPr>
        <p:spPr>
          <a:xfrm>
            <a:off x="126999"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32414044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meline 5 points">
    <p:spTree>
      <p:nvGrpSpPr>
        <p:cNvPr id="1" name=""/>
        <p:cNvGrpSpPr/>
        <p:nvPr/>
      </p:nvGrpSpPr>
      <p:grpSpPr>
        <a:xfrm>
          <a:off x="0" y="0"/>
          <a:ext cx="0" cy="0"/>
          <a:chOff x="0" y="0"/>
          <a:chExt cx="0" cy="0"/>
        </a:xfrm>
      </p:grpSpPr>
      <p:pic>
        <p:nvPicPr>
          <p:cNvPr id="8" name="Picture 7" descr="jfsc-icon-wh.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52" y="6369935"/>
            <a:ext cx="298732" cy="298732"/>
          </a:xfrm>
          <a:prstGeom prst="rect">
            <a:avLst/>
          </a:prstGeom>
        </p:spPr>
      </p:pic>
      <p:sp>
        <p:nvSpPr>
          <p:cNvPr id="16" name="Title 1"/>
          <p:cNvSpPr>
            <a:spLocks noGrp="1"/>
          </p:cNvSpPr>
          <p:nvPr>
            <p:ph type="title" hasCustomPrompt="1"/>
          </p:nvPr>
        </p:nvSpPr>
        <p:spPr>
          <a:xfrm>
            <a:off x="887104" y="141669"/>
            <a:ext cx="10027162" cy="850004"/>
          </a:xfrm>
        </p:spPr>
        <p:txBody>
          <a:bodyPr>
            <a:normAutofit/>
          </a:bodyPr>
          <a:lstStyle>
            <a:lvl1pPr>
              <a:defRPr sz="4000" b="1">
                <a:solidFill>
                  <a:schemeClr val="accent2"/>
                </a:solidFill>
                <a:latin typeface="+mn-lt"/>
              </a:defRPr>
            </a:lvl1pPr>
          </a:lstStyle>
          <a:p>
            <a:r>
              <a:rPr lang="en-US"/>
              <a:t>Click to edit title</a:t>
            </a:r>
            <a:endParaRPr lang="en-GB"/>
          </a:p>
        </p:txBody>
      </p:sp>
      <p:cxnSp>
        <p:nvCxnSpPr>
          <p:cNvPr id="9" name="Straight Connector 8"/>
          <p:cNvCxnSpPr/>
          <p:nvPr userDrawn="1"/>
        </p:nvCxnSpPr>
        <p:spPr>
          <a:xfrm>
            <a:off x="1376885" y="1595922"/>
            <a:ext cx="0" cy="345375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1150360" y="1321600"/>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Oval 11"/>
          <p:cNvSpPr/>
          <p:nvPr userDrawn="1"/>
        </p:nvSpPr>
        <p:spPr>
          <a:xfrm>
            <a:off x="1150360" y="2226151"/>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Oval 12"/>
          <p:cNvSpPr/>
          <p:nvPr userDrawn="1"/>
        </p:nvSpPr>
        <p:spPr>
          <a:xfrm>
            <a:off x="1150360" y="3130702"/>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Content Placeholder 2"/>
          <p:cNvSpPr>
            <a:spLocks noGrp="1"/>
          </p:cNvSpPr>
          <p:nvPr>
            <p:ph idx="14" hasCustomPrompt="1"/>
          </p:nvPr>
        </p:nvSpPr>
        <p:spPr>
          <a:xfrm>
            <a:off x="1911683" y="1321600"/>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1" name="Oval 20"/>
          <p:cNvSpPr/>
          <p:nvPr userDrawn="1"/>
        </p:nvSpPr>
        <p:spPr>
          <a:xfrm>
            <a:off x="1150360" y="4035253"/>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Oval 21"/>
          <p:cNvSpPr/>
          <p:nvPr userDrawn="1"/>
        </p:nvSpPr>
        <p:spPr>
          <a:xfrm>
            <a:off x="1150360" y="4939803"/>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Content Placeholder 2"/>
          <p:cNvSpPr>
            <a:spLocks noGrp="1"/>
          </p:cNvSpPr>
          <p:nvPr>
            <p:ph idx="15" hasCustomPrompt="1"/>
          </p:nvPr>
        </p:nvSpPr>
        <p:spPr>
          <a:xfrm>
            <a:off x="1911683" y="2190809"/>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4" name="Content Placeholder 2"/>
          <p:cNvSpPr>
            <a:spLocks noGrp="1"/>
          </p:cNvSpPr>
          <p:nvPr>
            <p:ph idx="16" hasCustomPrompt="1"/>
          </p:nvPr>
        </p:nvSpPr>
        <p:spPr>
          <a:xfrm>
            <a:off x="1912410" y="3060018"/>
            <a:ext cx="9001854"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5" name="Content Placeholder 2"/>
          <p:cNvSpPr>
            <a:spLocks noGrp="1"/>
          </p:cNvSpPr>
          <p:nvPr>
            <p:ph idx="17" hasCustomPrompt="1"/>
          </p:nvPr>
        </p:nvSpPr>
        <p:spPr>
          <a:xfrm>
            <a:off x="1911683" y="3929227"/>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6" name="Content Placeholder 2"/>
          <p:cNvSpPr>
            <a:spLocks noGrp="1"/>
          </p:cNvSpPr>
          <p:nvPr>
            <p:ph idx="18" hasCustomPrompt="1"/>
          </p:nvPr>
        </p:nvSpPr>
        <p:spPr>
          <a:xfrm>
            <a:off x="1911683" y="4798435"/>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4" name="Date Placeholder 3"/>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9D64829-42A2-8DDB-25AA-77ED75D873D6}"/>
              </a:ext>
            </a:extLst>
          </p:cNvPr>
          <p:cNvSpPr txBox="1"/>
          <p:nvPr userDrawn="1">
            <p:custDataLst>
              <p:tags r:id="rId1"/>
            </p:custDataLst>
          </p:nvPr>
        </p:nvSpPr>
        <p:spPr>
          <a:xfrm>
            <a:off x="126999"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108103724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6 points">
    <p:spTree>
      <p:nvGrpSpPr>
        <p:cNvPr id="1" name=""/>
        <p:cNvGrpSpPr/>
        <p:nvPr/>
      </p:nvGrpSpPr>
      <p:grpSpPr>
        <a:xfrm>
          <a:off x="0" y="0"/>
          <a:ext cx="0" cy="0"/>
          <a:chOff x="0" y="0"/>
          <a:chExt cx="0" cy="0"/>
        </a:xfrm>
      </p:grpSpPr>
      <p:pic>
        <p:nvPicPr>
          <p:cNvPr id="8" name="Picture 7" descr="jfsc-icon-wh.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52" y="6369935"/>
            <a:ext cx="298732" cy="298732"/>
          </a:xfrm>
          <a:prstGeom prst="rect">
            <a:avLst/>
          </a:prstGeom>
        </p:spPr>
      </p:pic>
      <p:sp>
        <p:nvSpPr>
          <p:cNvPr id="16" name="Title 1"/>
          <p:cNvSpPr>
            <a:spLocks noGrp="1"/>
          </p:cNvSpPr>
          <p:nvPr>
            <p:ph type="title" hasCustomPrompt="1"/>
          </p:nvPr>
        </p:nvSpPr>
        <p:spPr>
          <a:xfrm>
            <a:off x="887104" y="141669"/>
            <a:ext cx="10027162" cy="850004"/>
          </a:xfrm>
        </p:spPr>
        <p:txBody>
          <a:bodyPr>
            <a:normAutofit/>
          </a:bodyPr>
          <a:lstStyle>
            <a:lvl1pPr>
              <a:defRPr sz="4000" b="1">
                <a:solidFill>
                  <a:schemeClr val="accent2"/>
                </a:solidFill>
                <a:latin typeface="+mn-lt"/>
              </a:defRPr>
            </a:lvl1pPr>
          </a:lstStyle>
          <a:p>
            <a:r>
              <a:rPr lang="en-US"/>
              <a:t>Click to edit title</a:t>
            </a:r>
            <a:endParaRPr lang="en-GB"/>
          </a:p>
        </p:txBody>
      </p:sp>
      <p:cxnSp>
        <p:nvCxnSpPr>
          <p:cNvPr id="9" name="Straight Connector 8"/>
          <p:cNvCxnSpPr>
            <a:cxnSpLocks/>
          </p:cNvCxnSpPr>
          <p:nvPr userDrawn="1"/>
        </p:nvCxnSpPr>
        <p:spPr>
          <a:xfrm>
            <a:off x="1376885" y="1595922"/>
            <a:ext cx="0" cy="445050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1150360" y="1321600"/>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Oval 11"/>
          <p:cNvSpPr/>
          <p:nvPr userDrawn="1"/>
        </p:nvSpPr>
        <p:spPr>
          <a:xfrm>
            <a:off x="1150360" y="2226151"/>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Oval 12"/>
          <p:cNvSpPr/>
          <p:nvPr userDrawn="1"/>
        </p:nvSpPr>
        <p:spPr>
          <a:xfrm>
            <a:off x="1150360" y="3130702"/>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Content Placeholder 2"/>
          <p:cNvSpPr>
            <a:spLocks noGrp="1"/>
          </p:cNvSpPr>
          <p:nvPr>
            <p:ph idx="14" hasCustomPrompt="1"/>
          </p:nvPr>
        </p:nvSpPr>
        <p:spPr>
          <a:xfrm>
            <a:off x="1911683" y="1321600"/>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1" name="Oval 20"/>
          <p:cNvSpPr/>
          <p:nvPr userDrawn="1"/>
        </p:nvSpPr>
        <p:spPr>
          <a:xfrm>
            <a:off x="1150360" y="4035253"/>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Oval 21"/>
          <p:cNvSpPr/>
          <p:nvPr userDrawn="1"/>
        </p:nvSpPr>
        <p:spPr>
          <a:xfrm>
            <a:off x="1150360" y="4939803"/>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Content Placeholder 2"/>
          <p:cNvSpPr>
            <a:spLocks noGrp="1"/>
          </p:cNvSpPr>
          <p:nvPr>
            <p:ph idx="15" hasCustomPrompt="1"/>
          </p:nvPr>
        </p:nvSpPr>
        <p:spPr>
          <a:xfrm>
            <a:off x="1911683" y="2190809"/>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4" name="Content Placeholder 2"/>
          <p:cNvSpPr>
            <a:spLocks noGrp="1"/>
          </p:cNvSpPr>
          <p:nvPr>
            <p:ph idx="16" hasCustomPrompt="1"/>
          </p:nvPr>
        </p:nvSpPr>
        <p:spPr>
          <a:xfrm>
            <a:off x="1912410" y="3060018"/>
            <a:ext cx="9001854"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5" name="Content Placeholder 2"/>
          <p:cNvSpPr>
            <a:spLocks noGrp="1"/>
          </p:cNvSpPr>
          <p:nvPr>
            <p:ph idx="17" hasCustomPrompt="1"/>
          </p:nvPr>
        </p:nvSpPr>
        <p:spPr>
          <a:xfrm>
            <a:off x="1911683" y="3929227"/>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6" name="Content Placeholder 2"/>
          <p:cNvSpPr>
            <a:spLocks noGrp="1"/>
          </p:cNvSpPr>
          <p:nvPr>
            <p:ph idx="18" hasCustomPrompt="1"/>
          </p:nvPr>
        </p:nvSpPr>
        <p:spPr>
          <a:xfrm>
            <a:off x="1911683" y="4798435"/>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4" name="Date Placeholder 3"/>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50CB20C3-9715-82B6-B4CE-987CCC309767}"/>
              </a:ext>
            </a:extLst>
          </p:cNvPr>
          <p:cNvSpPr/>
          <p:nvPr userDrawn="1"/>
        </p:nvSpPr>
        <p:spPr>
          <a:xfrm>
            <a:off x="1150360" y="5819898"/>
            <a:ext cx="453050" cy="453050"/>
          </a:xfrm>
          <a:prstGeom prst="ellipse">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832C2470-5192-1307-48E9-1DE4BEC37851}"/>
              </a:ext>
            </a:extLst>
          </p:cNvPr>
          <p:cNvSpPr>
            <a:spLocks noGrp="1"/>
          </p:cNvSpPr>
          <p:nvPr>
            <p:ph idx="22" hasCustomPrompt="1"/>
          </p:nvPr>
        </p:nvSpPr>
        <p:spPr>
          <a:xfrm>
            <a:off x="1911683" y="5647505"/>
            <a:ext cx="9002581" cy="659118"/>
          </a:xfrm>
        </p:spPr>
        <p:txBody>
          <a:bodyPr>
            <a:normAutofit/>
          </a:bodyPr>
          <a:lstStyle>
            <a:lvl1pPr marL="0" indent="0">
              <a:lnSpc>
                <a:spcPct val="100000"/>
              </a:lnSpc>
              <a:spcBef>
                <a:spcPts val="600"/>
              </a:spcBef>
              <a:spcAft>
                <a:spcPts val="600"/>
              </a:spcAft>
              <a:buFont typeface="Calibri" panose="020F0502020204030204" pitchFamily="34" charset="0"/>
              <a:buNone/>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Add text</a:t>
            </a:r>
          </a:p>
        </p:txBody>
      </p:sp>
      <p:sp>
        <p:nvSpPr>
          <p:cNvPr id="27" name="TextBox 26">
            <a:extLst>
              <a:ext uri="{FF2B5EF4-FFF2-40B4-BE49-F238E27FC236}">
                <a16:creationId xmlns:a16="http://schemas.microsoft.com/office/drawing/2014/main" id="{F41F9028-9379-71EE-F1F2-418958CD31A8}"/>
              </a:ext>
            </a:extLst>
          </p:cNvPr>
          <p:cNvSpPr txBox="1"/>
          <p:nvPr userDrawn="1">
            <p:custDataLst>
              <p:tags r:id="rId1"/>
            </p:custDataLst>
          </p:nvPr>
        </p:nvSpPr>
        <p:spPr>
          <a:xfrm>
            <a:off x="126999"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17480352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755" y="1246077"/>
            <a:ext cx="10261894" cy="4072511"/>
          </a:xfrm>
        </p:spPr>
        <p:txBody>
          <a:bodyPr>
            <a:normAutofit/>
          </a:bodyPr>
          <a:lstStyle>
            <a:lvl1pPr marL="457200" indent="-457200">
              <a:lnSpc>
                <a:spcPct val="100000"/>
              </a:lnSpc>
              <a:spcBef>
                <a:spcPts val="600"/>
              </a:spcBef>
              <a:spcAft>
                <a:spcPts val="600"/>
              </a:spcAft>
              <a:buFont typeface="Calibri" panose="020F0502020204030204" pitchFamily="34" charset="0"/>
              <a:buChar char="›"/>
              <a:defRPr sz="3200" baseline="0"/>
            </a:lvl1pPr>
            <a:lvl2pPr marL="914400" indent="-4572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982755" y="179769"/>
            <a:ext cx="10261894" cy="850004"/>
          </a:xfrm>
        </p:spPr>
        <p:txBody>
          <a:bodyPr>
            <a:normAutofit/>
          </a:bodyPr>
          <a:lstStyle>
            <a:lvl1pPr>
              <a:defRPr sz="4000" b="1">
                <a:solidFill>
                  <a:schemeClr val="accent2"/>
                </a:solidFill>
                <a:latin typeface="+mn-lt"/>
              </a:defRPr>
            </a:lvl1pPr>
          </a:lstStyle>
          <a:p>
            <a:r>
              <a:rPr lang="en-US"/>
              <a:t>Click to edit title</a:t>
            </a:r>
            <a:endParaRPr lang="en-GB"/>
          </a:p>
        </p:txBody>
      </p:sp>
      <p:pic>
        <p:nvPicPr>
          <p:cNvPr id="8" name="Picture 7" descr="jfsc-icon-wh.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52" y="6369935"/>
            <a:ext cx="298732" cy="298732"/>
          </a:xfrm>
          <a:prstGeom prst="rect">
            <a:avLst/>
          </a:prstGeom>
        </p:spPr>
      </p:pic>
      <p:sp>
        <p:nvSpPr>
          <p:cNvPr id="11" name="Right Triangle 10"/>
          <p:cNvSpPr/>
          <p:nvPr userDrawn="1"/>
        </p:nvSpPr>
        <p:spPr>
          <a:xfrm rot="4904376">
            <a:off x="-2894355" y="2390136"/>
            <a:ext cx="6446163" cy="1631552"/>
          </a:xfrm>
          <a:custGeom>
            <a:avLst/>
            <a:gdLst>
              <a:gd name="connsiteX0" fmla="*/ 0 w 7797102"/>
              <a:gd name="connsiteY0" fmla="*/ 1830309 h 1830309"/>
              <a:gd name="connsiteX1" fmla="*/ 0 w 7797102"/>
              <a:gd name="connsiteY1" fmla="*/ 0 h 1830309"/>
              <a:gd name="connsiteX2" fmla="*/ 7797102 w 7797102"/>
              <a:gd name="connsiteY2" fmla="*/ 1830309 h 1830309"/>
              <a:gd name="connsiteX3" fmla="*/ 0 w 7797102"/>
              <a:gd name="connsiteY3" fmla="*/ 1830309 h 1830309"/>
              <a:gd name="connsiteX0" fmla="*/ 1320901 w 7797102"/>
              <a:gd name="connsiteY0" fmla="*/ 872464 h 1830309"/>
              <a:gd name="connsiteX1" fmla="*/ 0 w 7797102"/>
              <a:gd name="connsiteY1" fmla="*/ 0 h 1830309"/>
              <a:gd name="connsiteX2" fmla="*/ 7797102 w 7797102"/>
              <a:gd name="connsiteY2" fmla="*/ 1830309 h 1830309"/>
              <a:gd name="connsiteX3" fmla="*/ 1320901 w 7797102"/>
              <a:gd name="connsiteY3" fmla="*/ 872464 h 1830309"/>
              <a:gd name="connsiteX0" fmla="*/ 1243175 w 7797102"/>
              <a:gd name="connsiteY0" fmla="*/ 667788 h 1830309"/>
              <a:gd name="connsiteX1" fmla="*/ 0 w 7797102"/>
              <a:gd name="connsiteY1" fmla="*/ 0 h 1830309"/>
              <a:gd name="connsiteX2" fmla="*/ 7797102 w 7797102"/>
              <a:gd name="connsiteY2" fmla="*/ 1830309 h 1830309"/>
              <a:gd name="connsiteX3" fmla="*/ 1243175 w 7797102"/>
              <a:gd name="connsiteY3" fmla="*/ 667788 h 1830309"/>
              <a:gd name="connsiteX0" fmla="*/ 1200744 w 7797102"/>
              <a:gd name="connsiteY0" fmla="*/ 812043 h 1830309"/>
              <a:gd name="connsiteX1" fmla="*/ 0 w 7797102"/>
              <a:gd name="connsiteY1" fmla="*/ 0 h 1830309"/>
              <a:gd name="connsiteX2" fmla="*/ 7797102 w 7797102"/>
              <a:gd name="connsiteY2" fmla="*/ 1830309 h 1830309"/>
              <a:gd name="connsiteX3" fmla="*/ 1200744 w 7797102"/>
              <a:gd name="connsiteY3" fmla="*/ 812043 h 1830309"/>
              <a:gd name="connsiteX0" fmla="*/ 0 w 6596358"/>
              <a:gd name="connsiteY0" fmla="*/ 688810 h 1707076"/>
              <a:gd name="connsiteX1" fmla="*/ 92136 w 6596358"/>
              <a:gd name="connsiteY1" fmla="*/ 0 h 1707076"/>
              <a:gd name="connsiteX2" fmla="*/ 6596358 w 6596358"/>
              <a:gd name="connsiteY2" fmla="*/ 1707076 h 1707076"/>
              <a:gd name="connsiteX3" fmla="*/ 0 w 6596358"/>
              <a:gd name="connsiteY3" fmla="*/ 688810 h 1707076"/>
              <a:gd name="connsiteX0" fmla="*/ 0 w 6341453"/>
              <a:gd name="connsiteY0" fmla="*/ 688810 h 1390725"/>
              <a:gd name="connsiteX1" fmla="*/ 92136 w 6341453"/>
              <a:gd name="connsiteY1" fmla="*/ 0 h 1390725"/>
              <a:gd name="connsiteX2" fmla="*/ 6341453 w 6341453"/>
              <a:gd name="connsiteY2" fmla="*/ 1390725 h 1390725"/>
              <a:gd name="connsiteX3" fmla="*/ 0 w 6341453"/>
              <a:gd name="connsiteY3" fmla="*/ 688810 h 1390725"/>
              <a:gd name="connsiteX0" fmla="*/ 0 w 6447691"/>
              <a:gd name="connsiteY0" fmla="*/ 688810 h 1621029"/>
              <a:gd name="connsiteX1" fmla="*/ 92136 w 6447691"/>
              <a:gd name="connsiteY1" fmla="*/ 0 h 1621029"/>
              <a:gd name="connsiteX2" fmla="*/ 6447691 w 6447691"/>
              <a:gd name="connsiteY2" fmla="*/ 1621029 h 1621029"/>
              <a:gd name="connsiteX3" fmla="*/ 0 w 6447691"/>
              <a:gd name="connsiteY3" fmla="*/ 688810 h 1621029"/>
              <a:gd name="connsiteX0" fmla="*/ 0 w 6446163"/>
              <a:gd name="connsiteY0" fmla="*/ 688810 h 1631552"/>
              <a:gd name="connsiteX1" fmla="*/ 92136 w 6446163"/>
              <a:gd name="connsiteY1" fmla="*/ 0 h 1631552"/>
              <a:gd name="connsiteX2" fmla="*/ 6446163 w 6446163"/>
              <a:gd name="connsiteY2" fmla="*/ 1631552 h 1631552"/>
              <a:gd name="connsiteX3" fmla="*/ 0 w 6446163"/>
              <a:gd name="connsiteY3" fmla="*/ 688810 h 1631552"/>
            </a:gdLst>
            <a:ahLst/>
            <a:cxnLst>
              <a:cxn ang="0">
                <a:pos x="connsiteX0" y="connsiteY0"/>
              </a:cxn>
              <a:cxn ang="0">
                <a:pos x="connsiteX1" y="connsiteY1"/>
              </a:cxn>
              <a:cxn ang="0">
                <a:pos x="connsiteX2" y="connsiteY2"/>
              </a:cxn>
              <a:cxn ang="0">
                <a:pos x="connsiteX3" y="connsiteY3"/>
              </a:cxn>
            </a:cxnLst>
            <a:rect l="l" t="t" r="r" b="b"/>
            <a:pathLst>
              <a:path w="6446163" h="1631552">
                <a:moveTo>
                  <a:pt x="0" y="688810"/>
                </a:moveTo>
                <a:lnTo>
                  <a:pt x="92136" y="0"/>
                </a:lnTo>
                <a:lnTo>
                  <a:pt x="6446163" y="1631552"/>
                </a:lnTo>
                <a:lnTo>
                  <a:pt x="0" y="688810"/>
                </a:lnTo>
                <a:close/>
              </a:path>
            </a:pathLst>
          </a:custGeom>
          <a:solidFill>
            <a:schemeClr val="accent2"/>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ate Placeholder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Footer Placeholder 9"/>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p:cNvSpPr txBox="1"/>
          <p:nvPr userDrawn="1">
            <p:custDataLst>
              <p:tags r:id="rId1"/>
            </p:custDataLst>
          </p:nvPr>
        </p:nvSpPr>
        <p:spPr>
          <a:xfrm>
            <a:off x="127000"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39818250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366" y="1234279"/>
            <a:ext cx="4800275" cy="4214800"/>
          </a:xfrm>
        </p:spPr>
        <p:txBody>
          <a:bodyPr>
            <a:normAutofit/>
          </a:bodyPr>
          <a:lstStyle>
            <a:lvl1pPr marL="571500" indent="-571500">
              <a:lnSpc>
                <a:spcPct val="100000"/>
              </a:lnSpc>
              <a:spcBef>
                <a:spcPts val="600"/>
              </a:spcBef>
              <a:spcAft>
                <a:spcPts val="600"/>
              </a:spcAft>
              <a:buFont typeface="Calibri" panose="020F0502020204030204" pitchFamily="34" charset="0"/>
              <a:buChar char="›"/>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1026367" y="141669"/>
            <a:ext cx="10090731" cy="850004"/>
          </a:xfrm>
        </p:spPr>
        <p:txBody>
          <a:bodyPr>
            <a:normAutofit/>
          </a:bodyPr>
          <a:lstStyle>
            <a:lvl1pPr>
              <a:defRPr sz="4000" b="1">
                <a:solidFill>
                  <a:schemeClr val="accent2"/>
                </a:solidFill>
                <a:latin typeface="+mn-lt"/>
              </a:defRPr>
            </a:lvl1pPr>
          </a:lstStyle>
          <a:p>
            <a:r>
              <a:rPr lang="en-US"/>
              <a:t>Click to edit title</a:t>
            </a:r>
            <a:endParaRPr lang="en-GB"/>
          </a:p>
        </p:txBody>
      </p:sp>
      <p:pic>
        <p:nvPicPr>
          <p:cNvPr id="8" name="Picture 7" descr="jfsc-icon-wh.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52" y="6369935"/>
            <a:ext cx="298732" cy="298732"/>
          </a:xfrm>
          <a:prstGeom prst="rect">
            <a:avLst/>
          </a:prstGeom>
        </p:spPr>
      </p:pic>
      <p:sp>
        <p:nvSpPr>
          <p:cNvPr id="15" name="Right Triangle 10"/>
          <p:cNvSpPr/>
          <p:nvPr userDrawn="1"/>
        </p:nvSpPr>
        <p:spPr>
          <a:xfrm rot="4904376">
            <a:off x="-2894355" y="2390136"/>
            <a:ext cx="6446163" cy="1631552"/>
          </a:xfrm>
          <a:custGeom>
            <a:avLst/>
            <a:gdLst>
              <a:gd name="connsiteX0" fmla="*/ 0 w 7797102"/>
              <a:gd name="connsiteY0" fmla="*/ 1830309 h 1830309"/>
              <a:gd name="connsiteX1" fmla="*/ 0 w 7797102"/>
              <a:gd name="connsiteY1" fmla="*/ 0 h 1830309"/>
              <a:gd name="connsiteX2" fmla="*/ 7797102 w 7797102"/>
              <a:gd name="connsiteY2" fmla="*/ 1830309 h 1830309"/>
              <a:gd name="connsiteX3" fmla="*/ 0 w 7797102"/>
              <a:gd name="connsiteY3" fmla="*/ 1830309 h 1830309"/>
              <a:gd name="connsiteX0" fmla="*/ 1320901 w 7797102"/>
              <a:gd name="connsiteY0" fmla="*/ 872464 h 1830309"/>
              <a:gd name="connsiteX1" fmla="*/ 0 w 7797102"/>
              <a:gd name="connsiteY1" fmla="*/ 0 h 1830309"/>
              <a:gd name="connsiteX2" fmla="*/ 7797102 w 7797102"/>
              <a:gd name="connsiteY2" fmla="*/ 1830309 h 1830309"/>
              <a:gd name="connsiteX3" fmla="*/ 1320901 w 7797102"/>
              <a:gd name="connsiteY3" fmla="*/ 872464 h 1830309"/>
              <a:gd name="connsiteX0" fmla="*/ 1243175 w 7797102"/>
              <a:gd name="connsiteY0" fmla="*/ 667788 h 1830309"/>
              <a:gd name="connsiteX1" fmla="*/ 0 w 7797102"/>
              <a:gd name="connsiteY1" fmla="*/ 0 h 1830309"/>
              <a:gd name="connsiteX2" fmla="*/ 7797102 w 7797102"/>
              <a:gd name="connsiteY2" fmla="*/ 1830309 h 1830309"/>
              <a:gd name="connsiteX3" fmla="*/ 1243175 w 7797102"/>
              <a:gd name="connsiteY3" fmla="*/ 667788 h 1830309"/>
              <a:gd name="connsiteX0" fmla="*/ 1200744 w 7797102"/>
              <a:gd name="connsiteY0" fmla="*/ 812043 h 1830309"/>
              <a:gd name="connsiteX1" fmla="*/ 0 w 7797102"/>
              <a:gd name="connsiteY1" fmla="*/ 0 h 1830309"/>
              <a:gd name="connsiteX2" fmla="*/ 7797102 w 7797102"/>
              <a:gd name="connsiteY2" fmla="*/ 1830309 h 1830309"/>
              <a:gd name="connsiteX3" fmla="*/ 1200744 w 7797102"/>
              <a:gd name="connsiteY3" fmla="*/ 812043 h 1830309"/>
              <a:gd name="connsiteX0" fmla="*/ 0 w 6596358"/>
              <a:gd name="connsiteY0" fmla="*/ 688810 h 1707076"/>
              <a:gd name="connsiteX1" fmla="*/ 92136 w 6596358"/>
              <a:gd name="connsiteY1" fmla="*/ 0 h 1707076"/>
              <a:gd name="connsiteX2" fmla="*/ 6596358 w 6596358"/>
              <a:gd name="connsiteY2" fmla="*/ 1707076 h 1707076"/>
              <a:gd name="connsiteX3" fmla="*/ 0 w 6596358"/>
              <a:gd name="connsiteY3" fmla="*/ 688810 h 1707076"/>
              <a:gd name="connsiteX0" fmla="*/ 0 w 6341453"/>
              <a:gd name="connsiteY0" fmla="*/ 688810 h 1390725"/>
              <a:gd name="connsiteX1" fmla="*/ 92136 w 6341453"/>
              <a:gd name="connsiteY1" fmla="*/ 0 h 1390725"/>
              <a:gd name="connsiteX2" fmla="*/ 6341453 w 6341453"/>
              <a:gd name="connsiteY2" fmla="*/ 1390725 h 1390725"/>
              <a:gd name="connsiteX3" fmla="*/ 0 w 6341453"/>
              <a:gd name="connsiteY3" fmla="*/ 688810 h 1390725"/>
              <a:gd name="connsiteX0" fmla="*/ 0 w 6447691"/>
              <a:gd name="connsiteY0" fmla="*/ 688810 h 1621029"/>
              <a:gd name="connsiteX1" fmla="*/ 92136 w 6447691"/>
              <a:gd name="connsiteY1" fmla="*/ 0 h 1621029"/>
              <a:gd name="connsiteX2" fmla="*/ 6447691 w 6447691"/>
              <a:gd name="connsiteY2" fmla="*/ 1621029 h 1621029"/>
              <a:gd name="connsiteX3" fmla="*/ 0 w 6447691"/>
              <a:gd name="connsiteY3" fmla="*/ 688810 h 1621029"/>
              <a:gd name="connsiteX0" fmla="*/ 0 w 6446163"/>
              <a:gd name="connsiteY0" fmla="*/ 688810 h 1631552"/>
              <a:gd name="connsiteX1" fmla="*/ 92136 w 6446163"/>
              <a:gd name="connsiteY1" fmla="*/ 0 h 1631552"/>
              <a:gd name="connsiteX2" fmla="*/ 6446163 w 6446163"/>
              <a:gd name="connsiteY2" fmla="*/ 1631552 h 1631552"/>
              <a:gd name="connsiteX3" fmla="*/ 0 w 6446163"/>
              <a:gd name="connsiteY3" fmla="*/ 688810 h 1631552"/>
            </a:gdLst>
            <a:ahLst/>
            <a:cxnLst>
              <a:cxn ang="0">
                <a:pos x="connsiteX0" y="connsiteY0"/>
              </a:cxn>
              <a:cxn ang="0">
                <a:pos x="connsiteX1" y="connsiteY1"/>
              </a:cxn>
              <a:cxn ang="0">
                <a:pos x="connsiteX2" y="connsiteY2"/>
              </a:cxn>
              <a:cxn ang="0">
                <a:pos x="connsiteX3" y="connsiteY3"/>
              </a:cxn>
            </a:cxnLst>
            <a:rect l="l" t="t" r="r" b="b"/>
            <a:pathLst>
              <a:path w="6446163" h="1631552">
                <a:moveTo>
                  <a:pt x="0" y="688810"/>
                </a:moveTo>
                <a:lnTo>
                  <a:pt x="92136" y="0"/>
                </a:lnTo>
                <a:lnTo>
                  <a:pt x="6446163" y="1631552"/>
                </a:lnTo>
                <a:lnTo>
                  <a:pt x="0" y="688810"/>
                </a:lnTo>
                <a:close/>
              </a:path>
            </a:pathLst>
          </a:custGeom>
          <a:solidFill>
            <a:schemeClr val="accent2"/>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e Placeholder 9"/>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Footer Placeholder 10"/>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Content Placeholder 2"/>
          <p:cNvSpPr>
            <a:spLocks noGrp="1"/>
          </p:cNvSpPr>
          <p:nvPr>
            <p:ph idx="17"/>
          </p:nvPr>
        </p:nvSpPr>
        <p:spPr>
          <a:xfrm>
            <a:off x="6316823" y="1234278"/>
            <a:ext cx="4800275" cy="4214800"/>
          </a:xfrm>
        </p:spPr>
        <p:txBody>
          <a:bodyPr>
            <a:normAutofit/>
          </a:bodyPr>
          <a:lstStyle>
            <a:lvl1pPr marL="571500" indent="-571500">
              <a:lnSpc>
                <a:spcPct val="100000"/>
              </a:lnSpc>
              <a:spcBef>
                <a:spcPts val="600"/>
              </a:spcBef>
              <a:spcAft>
                <a:spcPts val="600"/>
              </a:spcAft>
              <a:buFont typeface="Calibri" panose="020F0502020204030204" pitchFamily="34" charset="0"/>
              <a:buChar char="›"/>
              <a:defRPr sz="3200" baseline="0"/>
            </a:lvl1pPr>
            <a:lvl2pPr marL="1028700" indent="-571500">
              <a:lnSpc>
                <a:spcPct val="100000"/>
              </a:lnSpc>
              <a:spcBef>
                <a:spcPts val="600"/>
              </a:spcBef>
              <a:spcAft>
                <a:spcPts val="600"/>
              </a:spcAft>
              <a:buFont typeface="Calibri" panose="020F0502020204030204" pitchFamily="34" charset="0"/>
              <a:buChar char="›"/>
              <a:defRPr sz="3200" baseline="0"/>
            </a:lvl2pPr>
            <a:lvl3pPr marL="1371600" indent="-457200">
              <a:lnSpc>
                <a:spcPct val="100000"/>
              </a:lnSpc>
              <a:spcBef>
                <a:spcPts val="600"/>
              </a:spcBef>
              <a:spcAft>
                <a:spcPts val="600"/>
              </a:spcAft>
              <a:buFont typeface="Calibri" panose="020F0502020204030204" pitchFamily="34" charset="0"/>
              <a:buChar char="›"/>
              <a:defRPr sz="3200"/>
            </a:lvl3pPr>
            <a:lvl4pPr marL="1700213" indent="-328613">
              <a:buFont typeface="Calibri" panose="020F0502020204030204" pitchFamily="34" charset="0"/>
              <a:buChar char="›"/>
              <a:defRPr sz="3200"/>
            </a:lvl4pPr>
            <a:lvl5pPr marL="2057400" indent="-357188">
              <a:buFont typeface="Calibri" panose="020F0502020204030204" pitchFamily="34" charset="0"/>
              <a:buChar char="›"/>
              <a:defRPr sz="3200"/>
            </a:lvl5pPr>
          </a:lstStyle>
          <a:p>
            <a:pPr lvl="0"/>
            <a:r>
              <a:rPr lang="en-US"/>
              <a:t>Edit Master text styles</a:t>
            </a:r>
          </a:p>
          <a:p>
            <a:pPr lvl="1"/>
            <a:r>
              <a:rPr lang="en-US"/>
              <a:t>Second level</a:t>
            </a:r>
          </a:p>
          <a:p>
            <a:pPr lvl="2"/>
            <a:r>
              <a:rPr lang="en-US"/>
              <a:t>Third level</a:t>
            </a:r>
          </a:p>
        </p:txBody>
      </p:sp>
      <p:sp>
        <p:nvSpPr>
          <p:cNvPr id="4" name="TextBox 3"/>
          <p:cNvSpPr txBox="1"/>
          <p:nvPr userDrawn="1">
            <p:custDataLst>
              <p:tags r:id="rId1"/>
            </p:custDataLst>
          </p:nvPr>
        </p:nvSpPr>
        <p:spPr>
          <a:xfrm>
            <a:off x="127000"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20658869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2183764" y="3100656"/>
            <a:ext cx="7824472" cy="656688"/>
          </a:xfrm>
        </p:spPr>
        <p:txBody>
          <a:bodyPr anchor="ctr">
            <a:noAutofit/>
          </a:bodyPr>
          <a:lstStyle>
            <a:lvl1pPr marL="0" indent="0" algn="l">
              <a:buNone/>
              <a:defRPr sz="8000" b="0" baseline="0">
                <a:solidFill>
                  <a:srgbClr val="087DB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a:t>
            </a:r>
          </a:p>
        </p:txBody>
      </p:sp>
      <p:sp>
        <p:nvSpPr>
          <p:cNvPr id="17" name="Rectangle 14"/>
          <p:cNvSpPr/>
          <p:nvPr userDrawn="1"/>
        </p:nvSpPr>
        <p:spPr>
          <a:xfrm rot="11701841" flipH="1">
            <a:off x="-246862" y="6061575"/>
            <a:ext cx="4289741" cy="1284368"/>
          </a:xfrm>
          <a:custGeom>
            <a:avLst/>
            <a:gdLst>
              <a:gd name="connsiteX0" fmla="*/ 0 w 4603032"/>
              <a:gd name="connsiteY0" fmla="*/ 0 h 1741808"/>
              <a:gd name="connsiteX1" fmla="*/ 4603032 w 4603032"/>
              <a:gd name="connsiteY1" fmla="*/ 0 h 1741808"/>
              <a:gd name="connsiteX2" fmla="*/ 4603032 w 4603032"/>
              <a:gd name="connsiteY2" fmla="*/ 1741808 h 1741808"/>
              <a:gd name="connsiteX3" fmla="*/ 0 w 4603032"/>
              <a:gd name="connsiteY3" fmla="*/ 1741808 h 1741808"/>
              <a:gd name="connsiteX4" fmla="*/ 0 w 4603032"/>
              <a:gd name="connsiteY4" fmla="*/ 0 h 1741808"/>
              <a:gd name="connsiteX0" fmla="*/ 1022788 w 4603032"/>
              <a:gd name="connsiteY0" fmla="*/ 659965 h 1741808"/>
              <a:gd name="connsiteX1" fmla="*/ 4603032 w 4603032"/>
              <a:gd name="connsiteY1" fmla="*/ 0 h 1741808"/>
              <a:gd name="connsiteX2" fmla="*/ 4603032 w 4603032"/>
              <a:gd name="connsiteY2" fmla="*/ 1741808 h 1741808"/>
              <a:gd name="connsiteX3" fmla="*/ 0 w 4603032"/>
              <a:gd name="connsiteY3" fmla="*/ 1741808 h 1741808"/>
              <a:gd name="connsiteX4" fmla="*/ 1022788 w 4603032"/>
              <a:gd name="connsiteY4" fmla="*/ 659965 h 1741808"/>
              <a:gd name="connsiteX0" fmla="*/ 506780 w 4603032"/>
              <a:gd name="connsiteY0" fmla="*/ 818654 h 1741808"/>
              <a:gd name="connsiteX1" fmla="*/ 4603032 w 4603032"/>
              <a:gd name="connsiteY1" fmla="*/ 0 h 1741808"/>
              <a:gd name="connsiteX2" fmla="*/ 4603032 w 4603032"/>
              <a:gd name="connsiteY2" fmla="*/ 1741808 h 1741808"/>
              <a:gd name="connsiteX3" fmla="*/ 0 w 4603032"/>
              <a:gd name="connsiteY3" fmla="*/ 1741808 h 1741808"/>
              <a:gd name="connsiteX4" fmla="*/ 506780 w 4603032"/>
              <a:gd name="connsiteY4" fmla="*/ 818654 h 1741808"/>
              <a:gd name="connsiteX0" fmla="*/ 0 w 4096252"/>
              <a:gd name="connsiteY0" fmla="*/ 818654 h 1813597"/>
              <a:gd name="connsiteX1" fmla="*/ 4096252 w 4096252"/>
              <a:gd name="connsiteY1" fmla="*/ 0 h 1813597"/>
              <a:gd name="connsiteX2" fmla="*/ 4096252 w 4096252"/>
              <a:gd name="connsiteY2" fmla="*/ 1741808 h 1813597"/>
              <a:gd name="connsiteX3" fmla="*/ 211559 w 4096252"/>
              <a:gd name="connsiteY3" fmla="*/ 1813597 h 1813597"/>
              <a:gd name="connsiteX4" fmla="*/ 0 w 4096252"/>
              <a:gd name="connsiteY4" fmla="*/ 818654 h 1813597"/>
              <a:gd name="connsiteX0" fmla="*/ 358076 w 4454328"/>
              <a:gd name="connsiteY0" fmla="*/ 818654 h 2089996"/>
              <a:gd name="connsiteX1" fmla="*/ 4454328 w 4454328"/>
              <a:gd name="connsiteY1" fmla="*/ 0 h 2089996"/>
              <a:gd name="connsiteX2" fmla="*/ 4454328 w 4454328"/>
              <a:gd name="connsiteY2" fmla="*/ 1741808 h 2089996"/>
              <a:gd name="connsiteX3" fmla="*/ 0 w 4454328"/>
              <a:gd name="connsiteY3" fmla="*/ 2089996 h 2089996"/>
              <a:gd name="connsiteX4" fmla="*/ 358076 w 4454328"/>
              <a:gd name="connsiteY4" fmla="*/ 818654 h 2089996"/>
              <a:gd name="connsiteX0" fmla="*/ 358076 w 4454328"/>
              <a:gd name="connsiteY0" fmla="*/ 818654 h 2089996"/>
              <a:gd name="connsiteX1" fmla="*/ 4454328 w 4454328"/>
              <a:gd name="connsiteY1" fmla="*/ 0 h 2089996"/>
              <a:gd name="connsiteX2" fmla="*/ 4359626 w 4454328"/>
              <a:gd name="connsiteY2" fmla="*/ 1848490 h 2089996"/>
              <a:gd name="connsiteX3" fmla="*/ 0 w 4454328"/>
              <a:gd name="connsiteY3" fmla="*/ 2089996 h 2089996"/>
              <a:gd name="connsiteX4" fmla="*/ 358076 w 4454328"/>
              <a:gd name="connsiteY4" fmla="*/ 818654 h 2089996"/>
              <a:gd name="connsiteX0" fmla="*/ 358076 w 4359626"/>
              <a:gd name="connsiteY0" fmla="*/ 0 h 1271342"/>
              <a:gd name="connsiteX1" fmla="*/ 4359626 w 4359626"/>
              <a:gd name="connsiteY1" fmla="*/ 1029836 h 1271342"/>
              <a:gd name="connsiteX2" fmla="*/ 0 w 4359626"/>
              <a:gd name="connsiteY2" fmla="*/ 1271342 h 1271342"/>
              <a:gd name="connsiteX3" fmla="*/ 358076 w 4359626"/>
              <a:gd name="connsiteY3" fmla="*/ 0 h 1271342"/>
              <a:gd name="connsiteX0" fmla="*/ 358076 w 4297252"/>
              <a:gd name="connsiteY0" fmla="*/ 0 h 1271342"/>
              <a:gd name="connsiteX1" fmla="*/ 4297252 w 4297252"/>
              <a:gd name="connsiteY1" fmla="*/ 1057124 h 1271342"/>
              <a:gd name="connsiteX2" fmla="*/ 0 w 4297252"/>
              <a:gd name="connsiteY2" fmla="*/ 1271342 h 1271342"/>
              <a:gd name="connsiteX3" fmla="*/ 358076 w 4297252"/>
              <a:gd name="connsiteY3" fmla="*/ 0 h 1271342"/>
              <a:gd name="connsiteX0" fmla="*/ 350565 w 4289741"/>
              <a:gd name="connsiteY0" fmla="*/ 0 h 1284368"/>
              <a:gd name="connsiteX1" fmla="*/ 4289741 w 4289741"/>
              <a:gd name="connsiteY1" fmla="*/ 1057124 h 1284368"/>
              <a:gd name="connsiteX2" fmla="*/ 0 w 4289741"/>
              <a:gd name="connsiteY2" fmla="*/ 1284368 h 1284368"/>
              <a:gd name="connsiteX3" fmla="*/ 350565 w 4289741"/>
              <a:gd name="connsiteY3" fmla="*/ 0 h 1284368"/>
            </a:gdLst>
            <a:ahLst/>
            <a:cxnLst>
              <a:cxn ang="0">
                <a:pos x="connsiteX0" y="connsiteY0"/>
              </a:cxn>
              <a:cxn ang="0">
                <a:pos x="connsiteX1" y="connsiteY1"/>
              </a:cxn>
              <a:cxn ang="0">
                <a:pos x="connsiteX2" y="connsiteY2"/>
              </a:cxn>
              <a:cxn ang="0">
                <a:pos x="connsiteX3" y="connsiteY3"/>
              </a:cxn>
            </a:cxnLst>
            <a:rect l="l" t="t" r="r" b="b"/>
            <a:pathLst>
              <a:path w="4289741" h="1284368">
                <a:moveTo>
                  <a:pt x="350565" y="0"/>
                </a:moveTo>
                <a:lnTo>
                  <a:pt x="4289741" y="1057124"/>
                </a:lnTo>
                <a:lnTo>
                  <a:pt x="0" y="1284368"/>
                </a:lnTo>
                <a:lnTo>
                  <a:pt x="3505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Triangle 10"/>
          <p:cNvSpPr/>
          <p:nvPr userDrawn="1"/>
        </p:nvSpPr>
        <p:spPr>
          <a:xfrm rot="4904376">
            <a:off x="-2894355" y="2390136"/>
            <a:ext cx="6446163" cy="1631552"/>
          </a:xfrm>
          <a:custGeom>
            <a:avLst/>
            <a:gdLst>
              <a:gd name="connsiteX0" fmla="*/ 0 w 7797102"/>
              <a:gd name="connsiteY0" fmla="*/ 1830309 h 1830309"/>
              <a:gd name="connsiteX1" fmla="*/ 0 w 7797102"/>
              <a:gd name="connsiteY1" fmla="*/ 0 h 1830309"/>
              <a:gd name="connsiteX2" fmla="*/ 7797102 w 7797102"/>
              <a:gd name="connsiteY2" fmla="*/ 1830309 h 1830309"/>
              <a:gd name="connsiteX3" fmla="*/ 0 w 7797102"/>
              <a:gd name="connsiteY3" fmla="*/ 1830309 h 1830309"/>
              <a:gd name="connsiteX0" fmla="*/ 1320901 w 7797102"/>
              <a:gd name="connsiteY0" fmla="*/ 872464 h 1830309"/>
              <a:gd name="connsiteX1" fmla="*/ 0 w 7797102"/>
              <a:gd name="connsiteY1" fmla="*/ 0 h 1830309"/>
              <a:gd name="connsiteX2" fmla="*/ 7797102 w 7797102"/>
              <a:gd name="connsiteY2" fmla="*/ 1830309 h 1830309"/>
              <a:gd name="connsiteX3" fmla="*/ 1320901 w 7797102"/>
              <a:gd name="connsiteY3" fmla="*/ 872464 h 1830309"/>
              <a:gd name="connsiteX0" fmla="*/ 1243175 w 7797102"/>
              <a:gd name="connsiteY0" fmla="*/ 667788 h 1830309"/>
              <a:gd name="connsiteX1" fmla="*/ 0 w 7797102"/>
              <a:gd name="connsiteY1" fmla="*/ 0 h 1830309"/>
              <a:gd name="connsiteX2" fmla="*/ 7797102 w 7797102"/>
              <a:gd name="connsiteY2" fmla="*/ 1830309 h 1830309"/>
              <a:gd name="connsiteX3" fmla="*/ 1243175 w 7797102"/>
              <a:gd name="connsiteY3" fmla="*/ 667788 h 1830309"/>
              <a:gd name="connsiteX0" fmla="*/ 1200744 w 7797102"/>
              <a:gd name="connsiteY0" fmla="*/ 812043 h 1830309"/>
              <a:gd name="connsiteX1" fmla="*/ 0 w 7797102"/>
              <a:gd name="connsiteY1" fmla="*/ 0 h 1830309"/>
              <a:gd name="connsiteX2" fmla="*/ 7797102 w 7797102"/>
              <a:gd name="connsiteY2" fmla="*/ 1830309 h 1830309"/>
              <a:gd name="connsiteX3" fmla="*/ 1200744 w 7797102"/>
              <a:gd name="connsiteY3" fmla="*/ 812043 h 1830309"/>
              <a:gd name="connsiteX0" fmla="*/ 0 w 6596358"/>
              <a:gd name="connsiteY0" fmla="*/ 688810 h 1707076"/>
              <a:gd name="connsiteX1" fmla="*/ 92136 w 6596358"/>
              <a:gd name="connsiteY1" fmla="*/ 0 h 1707076"/>
              <a:gd name="connsiteX2" fmla="*/ 6596358 w 6596358"/>
              <a:gd name="connsiteY2" fmla="*/ 1707076 h 1707076"/>
              <a:gd name="connsiteX3" fmla="*/ 0 w 6596358"/>
              <a:gd name="connsiteY3" fmla="*/ 688810 h 1707076"/>
              <a:gd name="connsiteX0" fmla="*/ 0 w 6341453"/>
              <a:gd name="connsiteY0" fmla="*/ 688810 h 1390725"/>
              <a:gd name="connsiteX1" fmla="*/ 92136 w 6341453"/>
              <a:gd name="connsiteY1" fmla="*/ 0 h 1390725"/>
              <a:gd name="connsiteX2" fmla="*/ 6341453 w 6341453"/>
              <a:gd name="connsiteY2" fmla="*/ 1390725 h 1390725"/>
              <a:gd name="connsiteX3" fmla="*/ 0 w 6341453"/>
              <a:gd name="connsiteY3" fmla="*/ 688810 h 1390725"/>
              <a:gd name="connsiteX0" fmla="*/ 0 w 6447691"/>
              <a:gd name="connsiteY0" fmla="*/ 688810 h 1621029"/>
              <a:gd name="connsiteX1" fmla="*/ 92136 w 6447691"/>
              <a:gd name="connsiteY1" fmla="*/ 0 h 1621029"/>
              <a:gd name="connsiteX2" fmla="*/ 6447691 w 6447691"/>
              <a:gd name="connsiteY2" fmla="*/ 1621029 h 1621029"/>
              <a:gd name="connsiteX3" fmla="*/ 0 w 6447691"/>
              <a:gd name="connsiteY3" fmla="*/ 688810 h 1621029"/>
              <a:gd name="connsiteX0" fmla="*/ 0 w 6446163"/>
              <a:gd name="connsiteY0" fmla="*/ 688810 h 1631552"/>
              <a:gd name="connsiteX1" fmla="*/ 92136 w 6446163"/>
              <a:gd name="connsiteY1" fmla="*/ 0 h 1631552"/>
              <a:gd name="connsiteX2" fmla="*/ 6446163 w 6446163"/>
              <a:gd name="connsiteY2" fmla="*/ 1631552 h 1631552"/>
              <a:gd name="connsiteX3" fmla="*/ 0 w 6446163"/>
              <a:gd name="connsiteY3" fmla="*/ 688810 h 1631552"/>
            </a:gdLst>
            <a:ahLst/>
            <a:cxnLst>
              <a:cxn ang="0">
                <a:pos x="connsiteX0" y="connsiteY0"/>
              </a:cxn>
              <a:cxn ang="0">
                <a:pos x="connsiteX1" y="connsiteY1"/>
              </a:cxn>
              <a:cxn ang="0">
                <a:pos x="connsiteX2" y="connsiteY2"/>
              </a:cxn>
              <a:cxn ang="0">
                <a:pos x="connsiteX3" y="connsiteY3"/>
              </a:cxn>
            </a:cxnLst>
            <a:rect l="l" t="t" r="r" b="b"/>
            <a:pathLst>
              <a:path w="6446163" h="1631552">
                <a:moveTo>
                  <a:pt x="0" y="688810"/>
                </a:moveTo>
                <a:lnTo>
                  <a:pt x="92136" y="0"/>
                </a:lnTo>
                <a:lnTo>
                  <a:pt x="6446163" y="1631552"/>
                </a:lnTo>
                <a:lnTo>
                  <a:pt x="0" y="688810"/>
                </a:lnTo>
                <a:close/>
              </a:path>
            </a:pathLst>
          </a:custGeom>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userDrawn="1">
            <p:custDataLst>
              <p:tags r:id="rId1"/>
            </p:custDataLst>
          </p:nvPr>
        </p:nvSpPr>
        <p:spPr>
          <a:xfrm>
            <a:off x="127000" y="6469390"/>
            <a:ext cx="11938000" cy="261610"/>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914400" rtl="0" eaLnBrk="1" latinLnBrk="0" hangingPunct="1">
              <a:buNone/>
            </a:pPr>
            <a:r>
              <a:rPr lang="en-GB" sz="1100" b="0" i="0" u="none">
                <a:solidFill>
                  <a:srgbClr val="FFFFFF"/>
                </a:solidFill>
                <a:latin typeface="Calibri" panose="020F0502020204030204" pitchFamily="34" charset="0"/>
              </a:rPr>
              <a:t>JFSC Sensitive </a:t>
            </a:r>
          </a:p>
        </p:txBody>
      </p:sp>
    </p:spTree>
    <p:extLst>
      <p:ext uri="{BB962C8B-B14F-4D97-AF65-F5344CB8AC3E}">
        <p14:creationId xmlns:p14="http://schemas.microsoft.com/office/powerpoint/2010/main" val="58340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634049" cy="365125"/>
          </a:xfrm>
          <a:prstGeom prst="rect">
            <a:avLst/>
          </a:prstGeom>
        </p:spPr>
        <p:txBody>
          <a:bodyPr vert="horz" lIns="91440" tIns="45720" rIns="91440" bIns="45720" rtlCol="0" anchor="ctr"/>
          <a:lstStyle>
            <a:lvl1pPr algn="r">
              <a:defRPr sz="2000" b="1">
                <a:solidFill>
                  <a:schemeClr val="accent1"/>
                </a:solidFill>
              </a:defRPr>
            </a:lvl1pPr>
          </a:lstStyle>
          <a:p>
            <a:pPr>
              <a:defRPr/>
            </a:pPr>
            <a:fld id="{7EA21C69-6EA0-4F79-A77B-7D7E7C490D3B}" type="slidenum">
              <a:rPr lang="en-GB" smtClean="0">
                <a:solidFill>
                  <a:srgbClr val="000000"/>
                </a:solidFill>
              </a:rPr>
              <a:pPr>
                <a:defRPr/>
              </a:pPr>
              <a:t>‹#›</a:t>
            </a:fld>
            <a:endParaRPr lang="en-GB">
              <a:solidFill>
                <a:srgbClr val="000000"/>
              </a:solidFill>
            </a:endParaRPr>
          </a:p>
        </p:txBody>
      </p:sp>
      <p:pic>
        <p:nvPicPr>
          <p:cNvPr id="7" name="Picture 6"/>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11186064" y="5896303"/>
            <a:ext cx="760170" cy="825172"/>
          </a:xfrm>
          <a:prstGeom prst="rect">
            <a:avLst/>
          </a:prstGeom>
        </p:spPr>
      </p:pic>
    </p:spTree>
    <p:extLst>
      <p:ext uri="{BB962C8B-B14F-4D97-AF65-F5344CB8AC3E}">
        <p14:creationId xmlns:p14="http://schemas.microsoft.com/office/powerpoint/2010/main" val="3870748640"/>
      </p:ext>
    </p:extLst>
  </p:cSld>
  <p:clrMap bg1="dk1" tx1="lt1" bg2="dk2" tx2="lt2" accent1="accent1" accent2="accent2" accent3="accent3" accent4="accent4" accent5="accent5" accent6="accent6" hlink="hlink" folHlink="folHlink"/>
  <p:sldLayoutIdLst>
    <p:sldLayoutId id="2147483696" r:id="rId1"/>
    <p:sldLayoutId id="2147483684" r:id="rId2"/>
    <p:sldLayoutId id="2147483689" r:id="rId3"/>
    <p:sldLayoutId id="2147483708" r:id="rId4"/>
    <p:sldLayoutId id="2147483690" r:id="rId5"/>
    <p:sldLayoutId id="2147483709" r:id="rId6"/>
    <p:sldLayoutId id="2147483659" r:id="rId7"/>
    <p:sldLayoutId id="2147483660" r:id="rId8"/>
    <p:sldLayoutId id="2147483705"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000" b="1" kern="1200">
          <a:solidFill>
            <a:srgbClr val="087DBA"/>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914400" rtl="0" eaLnBrk="1" latinLnBrk="0" hangingPunct="1">
        <a:lnSpc>
          <a:spcPct val="90000"/>
        </a:lnSpc>
        <a:spcBef>
          <a:spcPts val="1000"/>
        </a:spcBef>
        <a:buFont typeface="Calibri" panose="020F0502020204030204" pitchFamily="34" charset="0"/>
        <a:buChar char="›"/>
        <a:defRPr sz="3200" kern="1200">
          <a:solidFill>
            <a:schemeClr val="accent1"/>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3200" kern="1200">
          <a:solidFill>
            <a:schemeClr val="accent1"/>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3200" kern="1200">
          <a:solidFill>
            <a:schemeClr val="accent1"/>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3200" kern="1200">
          <a:solidFill>
            <a:schemeClr val="accent1"/>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3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608" y="4659819"/>
            <a:ext cx="9869815" cy="577648"/>
          </a:xfrm>
        </p:spPr>
        <p:txBody>
          <a:bodyPr>
            <a:noAutofit/>
          </a:bodyPr>
          <a:lstStyle/>
          <a:p>
            <a:r>
              <a:rPr lang="en-GB" sz="3600" b="1" dirty="0"/>
              <a:t>Jill Britton, Director General</a:t>
            </a:r>
          </a:p>
        </p:txBody>
      </p:sp>
      <p:sp>
        <p:nvSpPr>
          <p:cNvPr id="3" name="Subtitle 2"/>
          <p:cNvSpPr>
            <a:spLocks noGrp="1"/>
          </p:cNvSpPr>
          <p:nvPr>
            <p:ph type="subTitle" idx="1"/>
          </p:nvPr>
        </p:nvSpPr>
        <p:spPr>
          <a:xfrm>
            <a:off x="486608" y="3960599"/>
            <a:ext cx="11218783" cy="656688"/>
          </a:xfrm>
        </p:spPr>
        <p:txBody>
          <a:bodyPr/>
          <a:lstStyle/>
          <a:p>
            <a:r>
              <a:rPr lang="en-GB" sz="4800" dirty="0"/>
              <a:t>Jersey Compliance Officers Association</a:t>
            </a:r>
          </a:p>
        </p:txBody>
      </p:sp>
      <p:sp>
        <p:nvSpPr>
          <p:cNvPr id="4" name="TextBox 3">
            <a:extLst>
              <a:ext uri="{FF2B5EF4-FFF2-40B4-BE49-F238E27FC236}">
                <a16:creationId xmlns:a16="http://schemas.microsoft.com/office/drawing/2014/main" id="{59135C83-B525-98C4-75AE-12A54F77F0DE}"/>
              </a:ext>
            </a:extLst>
          </p:cNvPr>
          <p:cNvSpPr txBox="1"/>
          <p:nvPr/>
        </p:nvSpPr>
        <p:spPr>
          <a:xfrm>
            <a:off x="486608" y="5174373"/>
            <a:ext cx="3894006" cy="461665"/>
          </a:xfrm>
          <a:prstGeom prst="rect">
            <a:avLst/>
          </a:prstGeom>
          <a:noFill/>
        </p:spPr>
        <p:txBody>
          <a:bodyPr wrap="square" rtlCol="0">
            <a:spAutoFit/>
          </a:bodyPr>
          <a:lstStyle/>
          <a:p>
            <a:r>
              <a:rPr lang="en-GB" sz="2400" b="1" dirty="0">
                <a:solidFill>
                  <a:srgbClr val="0070C0"/>
                </a:solidFill>
              </a:rPr>
              <a:t>17 January 2025</a:t>
            </a:r>
          </a:p>
        </p:txBody>
      </p:sp>
    </p:spTree>
    <p:extLst>
      <p:ext uri="{BB962C8B-B14F-4D97-AF65-F5344CB8AC3E}">
        <p14:creationId xmlns:p14="http://schemas.microsoft.com/office/powerpoint/2010/main" val="282321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F1782-A6AF-6B93-A1BA-4F8C5AC4115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AE74A-9236-EF20-48AE-B462BC4065DA}"/>
              </a:ext>
            </a:extLst>
          </p:cNvPr>
          <p:cNvSpPr>
            <a:spLocks noGrp="1"/>
          </p:cNvSpPr>
          <p:nvPr>
            <p:ph idx="1"/>
          </p:nvPr>
        </p:nvSpPr>
        <p:spPr>
          <a:xfrm>
            <a:off x="1073290" y="1167897"/>
            <a:ext cx="10261894" cy="2869949"/>
          </a:xfrm>
        </p:spPr>
        <p:txBody>
          <a:bodyPr>
            <a:normAutofit fontScale="70000" lnSpcReduction="20000"/>
          </a:bodyPr>
          <a:lstStyle/>
          <a:p>
            <a:pPr marL="0" indent="0">
              <a:buNone/>
            </a:pPr>
            <a:r>
              <a:rPr lang="en-GB" b="1" dirty="0">
                <a:solidFill>
                  <a:schemeClr val="accent2"/>
                </a:solidFill>
              </a:rPr>
              <a:t>Vision</a:t>
            </a:r>
          </a:p>
          <a:p>
            <a:pPr marL="0" indent="0">
              <a:buNone/>
            </a:pPr>
            <a:r>
              <a:rPr lang="en-GB" dirty="0"/>
              <a:t>To be a high-performing regulator, building for the long-term, success of Jersey.</a:t>
            </a:r>
          </a:p>
          <a:p>
            <a:pPr marL="0" indent="0">
              <a:buNone/>
            </a:pPr>
            <a:r>
              <a:rPr lang="en-GB" b="1" dirty="0">
                <a:solidFill>
                  <a:schemeClr val="accent2"/>
                </a:solidFill>
              </a:rPr>
              <a:t>Top strategic priority</a:t>
            </a:r>
          </a:p>
          <a:p>
            <a:pPr marL="0" indent="0">
              <a:buNone/>
            </a:pPr>
            <a:r>
              <a:rPr lang="en-GB" dirty="0"/>
              <a:t>Achieving sustainable, long-term excellence in regulatory effectiveness, and increased capability for the island in combatting financial crime.</a:t>
            </a:r>
          </a:p>
          <a:p>
            <a:pPr marL="0" indent="0">
              <a:buNone/>
            </a:pPr>
            <a:r>
              <a:rPr lang="en-GB" b="1" dirty="0">
                <a:solidFill>
                  <a:schemeClr val="accent2"/>
                </a:solidFill>
              </a:rPr>
              <a:t>Strategic anchors</a:t>
            </a:r>
          </a:p>
          <a:p>
            <a:pPr marL="0" indent="0">
              <a:buNone/>
            </a:pPr>
            <a:r>
              <a:rPr lang="en-GB" dirty="0"/>
              <a:t>Three strategic anchors provide the lens through which we make our decisions:</a:t>
            </a:r>
          </a:p>
        </p:txBody>
      </p:sp>
      <p:sp>
        <p:nvSpPr>
          <p:cNvPr id="9" name="Title 2">
            <a:extLst>
              <a:ext uri="{FF2B5EF4-FFF2-40B4-BE49-F238E27FC236}">
                <a16:creationId xmlns:a16="http://schemas.microsoft.com/office/drawing/2014/main" id="{BEFE65F1-B4B9-1481-1855-8CADF1E28347}"/>
              </a:ext>
            </a:extLst>
          </p:cNvPr>
          <p:cNvSpPr>
            <a:spLocks noGrp="1"/>
          </p:cNvSpPr>
          <p:nvPr>
            <p:ph type="title"/>
          </p:nvPr>
        </p:nvSpPr>
        <p:spPr/>
        <p:txBody>
          <a:bodyPr/>
          <a:lstStyle/>
          <a:p>
            <a:r>
              <a:rPr lang="en-US" dirty="0"/>
              <a:t>Strategic development</a:t>
            </a:r>
          </a:p>
        </p:txBody>
      </p:sp>
      <p:pic>
        <p:nvPicPr>
          <p:cNvPr id="5" name="Picture 4">
            <a:extLst>
              <a:ext uri="{FF2B5EF4-FFF2-40B4-BE49-F238E27FC236}">
                <a16:creationId xmlns:a16="http://schemas.microsoft.com/office/drawing/2014/main" id="{3BB9CA43-5015-3E01-43E9-8F32DE309424}"/>
              </a:ext>
            </a:extLst>
          </p:cNvPr>
          <p:cNvPicPr>
            <a:picLocks noChangeAspect="1"/>
          </p:cNvPicPr>
          <p:nvPr/>
        </p:nvPicPr>
        <p:blipFill>
          <a:blip r:embed="rId3"/>
          <a:stretch>
            <a:fillRect/>
          </a:stretch>
        </p:blipFill>
        <p:spPr>
          <a:xfrm>
            <a:off x="1074273" y="3944174"/>
            <a:ext cx="10078857" cy="2734057"/>
          </a:xfrm>
          <a:prstGeom prst="rect">
            <a:avLst/>
          </a:prstGeom>
        </p:spPr>
      </p:pic>
    </p:spTree>
    <p:extLst>
      <p:ext uri="{BB962C8B-B14F-4D97-AF65-F5344CB8AC3E}">
        <p14:creationId xmlns:p14="http://schemas.microsoft.com/office/powerpoint/2010/main" val="178638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F4080-7C89-D495-E611-066A506640F5}"/>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B52517D5-0689-EEE7-168C-08F4A8A2E8C8}"/>
              </a:ext>
            </a:extLst>
          </p:cNvPr>
          <p:cNvSpPr>
            <a:spLocks noGrp="1"/>
          </p:cNvSpPr>
          <p:nvPr>
            <p:ph type="title"/>
          </p:nvPr>
        </p:nvSpPr>
        <p:spPr/>
        <p:txBody>
          <a:bodyPr/>
          <a:lstStyle/>
          <a:p>
            <a:r>
              <a:rPr lang="en-US" dirty="0"/>
              <a:t>Strategic development</a:t>
            </a:r>
          </a:p>
        </p:txBody>
      </p:sp>
      <p:graphicFrame>
        <p:nvGraphicFramePr>
          <p:cNvPr id="13" name="Table 12">
            <a:extLst>
              <a:ext uri="{FF2B5EF4-FFF2-40B4-BE49-F238E27FC236}">
                <a16:creationId xmlns:a16="http://schemas.microsoft.com/office/drawing/2014/main" id="{9506DCF8-D2CC-0667-DCDC-0C37C6C32CDC}"/>
              </a:ext>
            </a:extLst>
          </p:cNvPr>
          <p:cNvGraphicFramePr>
            <a:graphicFrameLocks noGrp="1"/>
          </p:cNvGraphicFramePr>
          <p:nvPr>
            <p:extLst>
              <p:ext uri="{D42A27DB-BD31-4B8C-83A1-F6EECF244321}">
                <p14:modId xmlns:p14="http://schemas.microsoft.com/office/powerpoint/2010/main" val="985830461"/>
              </p:ext>
            </p:extLst>
          </p:nvPr>
        </p:nvGraphicFramePr>
        <p:xfrm>
          <a:off x="1057842" y="1090002"/>
          <a:ext cx="10000018" cy="1706880"/>
        </p:xfrm>
        <a:graphic>
          <a:graphicData uri="http://schemas.openxmlformats.org/drawingml/2006/table">
            <a:tbl>
              <a:tblPr firstRow="1" bandRow="1">
                <a:tableStyleId>{72833802-FEF1-4C79-8D5D-14CF1EAF98D9}</a:tableStyleId>
              </a:tblPr>
              <a:tblGrid>
                <a:gridCol w="10000018">
                  <a:extLst>
                    <a:ext uri="{9D8B030D-6E8A-4147-A177-3AD203B41FA5}">
                      <a16:colId xmlns:a16="http://schemas.microsoft.com/office/drawing/2014/main" val="2186468953"/>
                    </a:ext>
                  </a:extLst>
                </a:gridCol>
              </a:tblGrid>
              <a:tr h="370840">
                <a:tc>
                  <a:txBody>
                    <a:bodyPr/>
                    <a:lstStyle/>
                    <a:p>
                      <a:r>
                        <a:rPr lang="en-GB" sz="2000"/>
                        <a:t>Facilitating business integrity</a:t>
                      </a:r>
                    </a:p>
                  </a:txBody>
                  <a:tcPr/>
                </a:tc>
                <a:extLst>
                  <a:ext uri="{0D108BD9-81ED-4DB2-BD59-A6C34878D82A}">
                    <a16:rowId xmlns:a16="http://schemas.microsoft.com/office/drawing/2014/main" val="3007913343"/>
                  </a:ext>
                </a:extLst>
              </a:tr>
              <a:tr h="370840">
                <a:tc>
                  <a:txBody>
                    <a:bodyPr/>
                    <a:lstStyle/>
                    <a:p>
                      <a:r>
                        <a:rPr lang="en-GB" sz="2000">
                          <a:solidFill>
                            <a:schemeClr val="accent1"/>
                          </a:solidFill>
                        </a:rPr>
                        <a:t>Facilitating business integrity involves supporting businesses to:</a:t>
                      </a:r>
                    </a:p>
                    <a:p>
                      <a:pPr marL="342900" indent="-342900">
                        <a:buFont typeface="Calibri" panose="020F0502020204030204" pitchFamily="34" charset="0"/>
                        <a:buChar char="›"/>
                      </a:pPr>
                      <a:r>
                        <a:rPr lang="en-GB" sz="2000">
                          <a:solidFill>
                            <a:schemeClr val="accent1"/>
                          </a:solidFill>
                        </a:rPr>
                        <a:t>reach greater maturity in risk management</a:t>
                      </a:r>
                    </a:p>
                    <a:p>
                      <a:pPr marL="342900" indent="-342900">
                        <a:buFont typeface="Calibri" panose="020F0502020204030204" pitchFamily="34" charset="0"/>
                        <a:buChar char="›"/>
                      </a:pPr>
                      <a:r>
                        <a:rPr lang="en-GB" sz="2000">
                          <a:solidFill>
                            <a:schemeClr val="accent1"/>
                          </a:solidFill>
                        </a:rPr>
                        <a:t>improve their understanding of regulatory standards</a:t>
                      </a:r>
                    </a:p>
                    <a:p>
                      <a:pPr marL="342900" indent="-342900">
                        <a:buFont typeface="Calibri" panose="020F0502020204030204" pitchFamily="34" charset="0"/>
                        <a:buChar char="›"/>
                      </a:pPr>
                      <a:r>
                        <a:rPr lang="en-GB" sz="2000">
                          <a:solidFill>
                            <a:schemeClr val="accent1"/>
                          </a:solidFill>
                        </a:rPr>
                        <a:t>adopt an active approach to compliance</a:t>
                      </a:r>
                    </a:p>
                  </a:txBody>
                  <a:tcPr/>
                </a:tc>
                <a:extLst>
                  <a:ext uri="{0D108BD9-81ED-4DB2-BD59-A6C34878D82A}">
                    <a16:rowId xmlns:a16="http://schemas.microsoft.com/office/drawing/2014/main" val="2953870786"/>
                  </a:ext>
                </a:extLst>
              </a:tr>
            </a:tbl>
          </a:graphicData>
        </a:graphic>
      </p:graphicFrame>
      <p:graphicFrame>
        <p:nvGraphicFramePr>
          <p:cNvPr id="14" name="Table 13">
            <a:extLst>
              <a:ext uri="{FF2B5EF4-FFF2-40B4-BE49-F238E27FC236}">
                <a16:creationId xmlns:a16="http://schemas.microsoft.com/office/drawing/2014/main" id="{9BEC11F9-578E-5217-D6C5-8B45C6FC5A03}"/>
              </a:ext>
            </a:extLst>
          </p:cNvPr>
          <p:cNvGraphicFramePr>
            <a:graphicFrameLocks noGrp="1"/>
          </p:cNvGraphicFramePr>
          <p:nvPr>
            <p:extLst>
              <p:ext uri="{D42A27DB-BD31-4B8C-83A1-F6EECF244321}">
                <p14:modId xmlns:p14="http://schemas.microsoft.com/office/powerpoint/2010/main" val="3993431871"/>
              </p:ext>
            </p:extLst>
          </p:nvPr>
        </p:nvGraphicFramePr>
        <p:xfrm>
          <a:off x="1057842" y="3061191"/>
          <a:ext cx="10000018" cy="1402080"/>
        </p:xfrm>
        <a:graphic>
          <a:graphicData uri="http://schemas.openxmlformats.org/drawingml/2006/table">
            <a:tbl>
              <a:tblPr firstRow="1" bandRow="1">
                <a:tableStyleId>{17292A2E-F333-43FB-9621-5CBBE7FDCDCB}</a:tableStyleId>
              </a:tblPr>
              <a:tblGrid>
                <a:gridCol w="10000018">
                  <a:extLst>
                    <a:ext uri="{9D8B030D-6E8A-4147-A177-3AD203B41FA5}">
                      <a16:colId xmlns:a16="http://schemas.microsoft.com/office/drawing/2014/main" val="1008161649"/>
                    </a:ext>
                  </a:extLst>
                </a:gridCol>
              </a:tblGrid>
              <a:tr h="394700">
                <a:tc>
                  <a:txBody>
                    <a:bodyPr/>
                    <a:lstStyle/>
                    <a:p>
                      <a:r>
                        <a:rPr lang="en-GB" sz="2000"/>
                        <a:t>Harnessing technology and influencing adoption</a:t>
                      </a:r>
                    </a:p>
                  </a:txBody>
                  <a:tcPr/>
                </a:tc>
                <a:extLst>
                  <a:ext uri="{0D108BD9-81ED-4DB2-BD59-A6C34878D82A}">
                    <a16:rowId xmlns:a16="http://schemas.microsoft.com/office/drawing/2014/main" val="1135118879"/>
                  </a:ext>
                </a:extLst>
              </a:tr>
              <a:tr h="973234">
                <a:tc>
                  <a:txBody>
                    <a:bodyPr/>
                    <a:lstStyle/>
                    <a:p>
                      <a:r>
                        <a:rPr lang="en-GB" sz="2000" dirty="0">
                          <a:solidFill>
                            <a:schemeClr val="accent1"/>
                          </a:solidFill>
                        </a:rPr>
                        <a:t>We aim to enhance our own digital capabilities and technology usage while promoting and supporting technology adoption across the financial services industry. Our goal is to create an environment where digitalisation can thrive without facing unintended regulatory barriers.</a:t>
                      </a:r>
                    </a:p>
                  </a:txBody>
                  <a:tcPr/>
                </a:tc>
                <a:extLst>
                  <a:ext uri="{0D108BD9-81ED-4DB2-BD59-A6C34878D82A}">
                    <a16:rowId xmlns:a16="http://schemas.microsoft.com/office/drawing/2014/main" val="3889588277"/>
                  </a:ext>
                </a:extLst>
              </a:tr>
            </a:tbl>
          </a:graphicData>
        </a:graphic>
      </p:graphicFrame>
      <p:graphicFrame>
        <p:nvGraphicFramePr>
          <p:cNvPr id="2" name="Table 1">
            <a:extLst>
              <a:ext uri="{FF2B5EF4-FFF2-40B4-BE49-F238E27FC236}">
                <a16:creationId xmlns:a16="http://schemas.microsoft.com/office/drawing/2014/main" id="{790A8D7D-ED6A-2875-134A-A8CF23933DC8}"/>
              </a:ext>
            </a:extLst>
          </p:cNvPr>
          <p:cNvGraphicFramePr>
            <a:graphicFrameLocks noGrp="1"/>
          </p:cNvGraphicFramePr>
          <p:nvPr>
            <p:extLst>
              <p:ext uri="{D42A27DB-BD31-4B8C-83A1-F6EECF244321}">
                <p14:modId xmlns:p14="http://schemas.microsoft.com/office/powerpoint/2010/main" val="3703099474"/>
              </p:ext>
            </p:extLst>
          </p:nvPr>
        </p:nvGraphicFramePr>
        <p:xfrm>
          <a:off x="1057842" y="4732660"/>
          <a:ext cx="10000018" cy="1706880"/>
        </p:xfrm>
        <a:graphic>
          <a:graphicData uri="http://schemas.openxmlformats.org/drawingml/2006/table">
            <a:tbl>
              <a:tblPr firstRow="1" bandRow="1">
                <a:tableStyleId>{F2DE63D5-997A-4646-A377-4702673A728D}</a:tableStyleId>
              </a:tblPr>
              <a:tblGrid>
                <a:gridCol w="10000018">
                  <a:extLst>
                    <a:ext uri="{9D8B030D-6E8A-4147-A177-3AD203B41FA5}">
                      <a16:colId xmlns:a16="http://schemas.microsoft.com/office/drawing/2014/main" val="61970988"/>
                    </a:ext>
                  </a:extLst>
                </a:gridCol>
              </a:tblGrid>
              <a:tr h="370840">
                <a:tc>
                  <a:txBody>
                    <a:bodyPr/>
                    <a:lstStyle/>
                    <a:p>
                      <a:r>
                        <a:rPr lang="en-GB" sz="2000" dirty="0"/>
                        <a:t>Developing our people, systems and capabilities</a:t>
                      </a:r>
                    </a:p>
                  </a:txBody>
                  <a:tcPr/>
                </a:tc>
                <a:extLst>
                  <a:ext uri="{0D108BD9-81ED-4DB2-BD59-A6C34878D82A}">
                    <a16:rowId xmlns:a16="http://schemas.microsoft.com/office/drawing/2014/main" val="224637054"/>
                  </a:ext>
                </a:extLst>
              </a:tr>
              <a:tr h="370840">
                <a:tc>
                  <a:txBody>
                    <a:bodyPr/>
                    <a:lstStyle/>
                    <a:p>
                      <a:r>
                        <a:rPr lang="en-GB" sz="2000" dirty="0">
                          <a:solidFill>
                            <a:schemeClr val="accent1"/>
                          </a:solidFill>
                        </a:rPr>
                        <a:t>Our goal is for our team to have the support, systems, equipment, training and structure they need to thrive and to deliver a quality service to our stakeholders. This includes attracting and retaining talented employees through a strong employee value proposition and ensuring our systems and processes are fit-for-purpose.</a:t>
                      </a:r>
                    </a:p>
                  </a:txBody>
                  <a:tcPr/>
                </a:tc>
                <a:extLst>
                  <a:ext uri="{0D108BD9-81ED-4DB2-BD59-A6C34878D82A}">
                    <a16:rowId xmlns:a16="http://schemas.microsoft.com/office/drawing/2014/main" val="1040847929"/>
                  </a:ext>
                </a:extLst>
              </a:tr>
            </a:tbl>
          </a:graphicData>
        </a:graphic>
      </p:graphicFrame>
    </p:spTree>
    <p:extLst>
      <p:ext uri="{BB962C8B-B14F-4D97-AF65-F5344CB8AC3E}">
        <p14:creationId xmlns:p14="http://schemas.microsoft.com/office/powerpoint/2010/main" val="279076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343D1-1C1C-370C-3AC6-D7199277D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43939-91DC-B30B-1C45-3755FCEDD99D}"/>
              </a:ext>
            </a:extLst>
          </p:cNvPr>
          <p:cNvSpPr>
            <a:spLocks noGrp="1"/>
          </p:cNvSpPr>
          <p:nvPr>
            <p:ph type="ctrTitle"/>
          </p:nvPr>
        </p:nvSpPr>
        <p:spPr>
          <a:xfrm>
            <a:off x="767939" y="1215062"/>
            <a:ext cx="9144000" cy="5013721"/>
          </a:xfrm>
        </p:spPr>
        <p:txBody>
          <a:bodyPr/>
          <a:lstStyle/>
          <a:p>
            <a:r>
              <a:rPr lang="en-GB"/>
              <a:t> </a:t>
            </a:r>
          </a:p>
        </p:txBody>
      </p:sp>
      <p:sp>
        <p:nvSpPr>
          <p:cNvPr id="6" name="Subtitle 2">
            <a:extLst>
              <a:ext uri="{FF2B5EF4-FFF2-40B4-BE49-F238E27FC236}">
                <a16:creationId xmlns:a16="http://schemas.microsoft.com/office/drawing/2014/main" id="{C2F88AF5-4C59-D77A-8E5E-EE956A0B57EA}"/>
              </a:ext>
            </a:extLst>
          </p:cNvPr>
          <p:cNvSpPr>
            <a:spLocks noGrp="1"/>
          </p:cNvSpPr>
          <p:nvPr>
            <p:ph type="subTitle" idx="1"/>
          </p:nvPr>
        </p:nvSpPr>
        <p:spPr>
          <a:xfrm>
            <a:off x="767939" y="423482"/>
            <a:ext cx="9144000" cy="656688"/>
          </a:xfrm>
          <a:solidFill>
            <a:srgbClr val="0070C0"/>
          </a:solidFill>
        </p:spPr>
        <p:txBody>
          <a:bodyPr/>
          <a:lstStyle/>
          <a:p>
            <a:r>
              <a:rPr lang="en-GB" dirty="0">
                <a:solidFill>
                  <a:schemeClr val="bg1"/>
                </a:solidFill>
              </a:rPr>
              <a:t>Facilitating business integrity</a:t>
            </a:r>
          </a:p>
        </p:txBody>
      </p:sp>
      <p:graphicFrame>
        <p:nvGraphicFramePr>
          <p:cNvPr id="7" name="Table 6">
            <a:extLst>
              <a:ext uri="{FF2B5EF4-FFF2-40B4-BE49-F238E27FC236}">
                <a16:creationId xmlns:a16="http://schemas.microsoft.com/office/drawing/2014/main" id="{414E4571-344A-0A87-E69D-03AC1124A1BA}"/>
              </a:ext>
            </a:extLst>
          </p:cNvPr>
          <p:cNvGraphicFramePr>
            <a:graphicFrameLocks noGrp="1"/>
          </p:cNvGraphicFramePr>
          <p:nvPr>
            <p:extLst>
              <p:ext uri="{D42A27DB-BD31-4B8C-83A1-F6EECF244321}">
                <p14:modId xmlns:p14="http://schemas.microsoft.com/office/powerpoint/2010/main" val="3341110704"/>
              </p:ext>
            </p:extLst>
          </p:nvPr>
        </p:nvGraphicFramePr>
        <p:xfrm>
          <a:off x="767939" y="1611516"/>
          <a:ext cx="9144000" cy="3675709"/>
        </p:xfrm>
        <a:graphic>
          <a:graphicData uri="http://schemas.openxmlformats.org/drawingml/2006/table">
            <a:tbl>
              <a:tblPr firstRow="1" bandRow="1">
                <a:tableStyleId>{21E4AEA4-8DFA-4A89-87EB-49C32662AFE0}</a:tableStyleId>
              </a:tblPr>
              <a:tblGrid>
                <a:gridCol w="9144000">
                  <a:extLst>
                    <a:ext uri="{9D8B030D-6E8A-4147-A177-3AD203B41FA5}">
                      <a16:colId xmlns:a16="http://schemas.microsoft.com/office/drawing/2014/main" val="733460637"/>
                    </a:ext>
                  </a:extLst>
                </a:gridCol>
              </a:tblGrid>
              <a:tr h="518156">
                <a:tc>
                  <a:txBody>
                    <a:bodyPr/>
                    <a:lstStyle/>
                    <a:p>
                      <a:r>
                        <a:rPr lang="en-GB" sz="2000"/>
                        <a:t>Outcome:</a:t>
                      </a:r>
                    </a:p>
                  </a:txBody>
                  <a:tcPr/>
                </a:tc>
                <a:extLst>
                  <a:ext uri="{0D108BD9-81ED-4DB2-BD59-A6C34878D82A}">
                    <a16:rowId xmlns:a16="http://schemas.microsoft.com/office/drawing/2014/main" val="1045277462"/>
                  </a:ext>
                </a:extLst>
              </a:tr>
              <a:tr h="566773">
                <a:tc>
                  <a:txBody>
                    <a:bodyPr/>
                    <a:lstStyle/>
                    <a:p>
                      <a:r>
                        <a:rPr lang="en-GB" sz="2000">
                          <a:solidFill>
                            <a:srgbClr val="0070C0"/>
                          </a:solidFill>
                        </a:rPr>
                        <a:t>Successful MONEYVAL mutual evaluation</a:t>
                      </a:r>
                    </a:p>
                  </a:txBody>
                  <a:tcPr/>
                </a:tc>
                <a:extLst>
                  <a:ext uri="{0D108BD9-81ED-4DB2-BD59-A6C34878D82A}">
                    <a16:rowId xmlns:a16="http://schemas.microsoft.com/office/drawing/2014/main" val="779327401"/>
                  </a:ext>
                </a:extLst>
              </a:tr>
              <a:tr h="518156">
                <a:tc>
                  <a:txBody>
                    <a:bodyPr/>
                    <a:lstStyle/>
                    <a:p>
                      <a:r>
                        <a:rPr lang="en-GB" sz="2000">
                          <a:solidFill>
                            <a:srgbClr val="0070C0"/>
                          </a:solidFill>
                        </a:rPr>
                        <a:t>Enhanced financial crime capability embedded into business-as-usual activity</a:t>
                      </a:r>
                    </a:p>
                  </a:txBody>
                  <a:tcPr/>
                </a:tc>
                <a:extLst>
                  <a:ext uri="{0D108BD9-81ED-4DB2-BD59-A6C34878D82A}">
                    <a16:rowId xmlns:a16="http://schemas.microsoft.com/office/drawing/2014/main" val="971184606"/>
                  </a:ext>
                </a:extLst>
              </a:tr>
              <a:tr h="518156">
                <a:tc>
                  <a:txBody>
                    <a:bodyPr/>
                    <a:lstStyle/>
                    <a:p>
                      <a:r>
                        <a:rPr lang="en-GB" sz="2000">
                          <a:solidFill>
                            <a:srgbClr val="0070C0"/>
                          </a:solidFill>
                        </a:rPr>
                        <a:t>Developed conduct and prudential focus</a:t>
                      </a:r>
                    </a:p>
                  </a:txBody>
                  <a:tcPr/>
                </a:tc>
                <a:extLst>
                  <a:ext uri="{0D108BD9-81ED-4DB2-BD59-A6C34878D82A}">
                    <a16:rowId xmlns:a16="http://schemas.microsoft.com/office/drawing/2014/main" val="1688343860"/>
                  </a:ext>
                </a:extLst>
              </a:tr>
              <a:tr h="518156">
                <a:tc>
                  <a:txBody>
                    <a:bodyPr/>
                    <a:lstStyle/>
                    <a:p>
                      <a:r>
                        <a:rPr lang="en-GB" sz="2000">
                          <a:solidFill>
                            <a:srgbClr val="0070C0"/>
                          </a:solidFill>
                        </a:rPr>
                        <a:t>Issues revised JPF Guide</a:t>
                      </a:r>
                    </a:p>
                  </a:txBody>
                  <a:tcPr/>
                </a:tc>
                <a:extLst>
                  <a:ext uri="{0D108BD9-81ED-4DB2-BD59-A6C34878D82A}">
                    <a16:rowId xmlns:a16="http://schemas.microsoft.com/office/drawing/2014/main" val="1249460280"/>
                  </a:ext>
                </a:extLst>
              </a:tr>
              <a:tr h="518156">
                <a:tc>
                  <a:txBody>
                    <a:bodyPr/>
                    <a:lstStyle/>
                    <a:p>
                      <a:r>
                        <a:rPr lang="en-GB" sz="2000">
                          <a:solidFill>
                            <a:srgbClr val="0070C0"/>
                          </a:solidFill>
                        </a:rPr>
                        <a:t>Asset tokenisation and initial coin/token guidance published</a:t>
                      </a:r>
                    </a:p>
                  </a:txBody>
                  <a:tcPr/>
                </a:tc>
                <a:extLst>
                  <a:ext uri="{0D108BD9-81ED-4DB2-BD59-A6C34878D82A}">
                    <a16:rowId xmlns:a16="http://schemas.microsoft.com/office/drawing/2014/main" val="3751018256"/>
                  </a:ext>
                </a:extLst>
              </a:tr>
              <a:tr h="518156">
                <a:tc>
                  <a:txBody>
                    <a:bodyPr/>
                    <a:lstStyle/>
                    <a:p>
                      <a:r>
                        <a:rPr lang="en-GB" sz="2000">
                          <a:solidFill>
                            <a:srgbClr val="0070C0"/>
                          </a:solidFill>
                        </a:rPr>
                        <a:t>Green paper issued on changes to the Key Person regime</a:t>
                      </a:r>
                    </a:p>
                  </a:txBody>
                  <a:tcPr/>
                </a:tc>
                <a:extLst>
                  <a:ext uri="{0D108BD9-81ED-4DB2-BD59-A6C34878D82A}">
                    <a16:rowId xmlns:a16="http://schemas.microsoft.com/office/drawing/2014/main" val="3302049888"/>
                  </a:ext>
                </a:extLst>
              </a:tr>
            </a:tbl>
          </a:graphicData>
        </a:graphic>
      </p:graphicFrame>
    </p:spTree>
    <p:extLst>
      <p:ext uri="{BB962C8B-B14F-4D97-AF65-F5344CB8AC3E}">
        <p14:creationId xmlns:p14="http://schemas.microsoft.com/office/powerpoint/2010/main" val="305222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748FE-D750-B5A7-D536-21689C1DD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5666C-0FA7-E5C6-3B23-89B62201EA27}"/>
              </a:ext>
            </a:extLst>
          </p:cNvPr>
          <p:cNvSpPr>
            <a:spLocks noGrp="1"/>
          </p:cNvSpPr>
          <p:nvPr>
            <p:ph type="ctrTitle"/>
          </p:nvPr>
        </p:nvSpPr>
        <p:spPr>
          <a:xfrm>
            <a:off x="767939" y="1215062"/>
            <a:ext cx="9144000" cy="3800557"/>
          </a:xfrm>
        </p:spPr>
        <p:txBody>
          <a:bodyPr/>
          <a:lstStyle/>
          <a:p>
            <a:r>
              <a:rPr lang="en-GB"/>
              <a:t> </a:t>
            </a:r>
          </a:p>
        </p:txBody>
      </p:sp>
      <p:sp>
        <p:nvSpPr>
          <p:cNvPr id="4" name="Subtitle 2">
            <a:extLst>
              <a:ext uri="{FF2B5EF4-FFF2-40B4-BE49-F238E27FC236}">
                <a16:creationId xmlns:a16="http://schemas.microsoft.com/office/drawing/2014/main" id="{640254A0-FCB6-41CC-4B4D-1A021677C5B1}"/>
              </a:ext>
            </a:extLst>
          </p:cNvPr>
          <p:cNvSpPr>
            <a:spLocks noGrp="1"/>
          </p:cNvSpPr>
          <p:nvPr>
            <p:ph type="subTitle" idx="1"/>
          </p:nvPr>
        </p:nvSpPr>
        <p:spPr>
          <a:xfrm>
            <a:off x="768350" y="423862"/>
            <a:ext cx="9144000" cy="791199"/>
          </a:xfrm>
          <a:solidFill>
            <a:schemeClr val="accent4"/>
          </a:solidFill>
        </p:spPr>
        <p:txBody>
          <a:bodyPr/>
          <a:lstStyle/>
          <a:p>
            <a:endParaRPr lang="en-GB" sz="3200"/>
          </a:p>
          <a:p>
            <a:pPr>
              <a:spcBef>
                <a:spcPts val="2400"/>
              </a:spcBef>
            </a:pPr>
            <a:r>
              <a:rPr lang="en-GB" sz="3200">
                <a:solidFill>
                  <a:schemeClr val="tx1"/>
                </a:solidFill>
              </a:rPr>
              <a:t>Harnessing technology and influencing adoption</a:t>
            </a:r>
          </a:p>
          <a:p>
            <a:endParaRPr lang="en-GB"/>
          </a:p>
        </p:txBody>
      </p:sp>
      <p:graphicFrame>
        <p:nvGraphicFramePr>
          <p:cNvPr id="5" name="Table 4">
            <a:extLst>
              <a:ext uri="{FF2B5EF4-FFF2-40B4-BE49-F238E27FC236}">
                <a16:creationId xmlns:a16="http://schemas.microsoft.com/office/drawing/2014/main" id="{2186084F-F075-EF76-77C1-A6E04158587F}"/>
              </a:ext>
            </a:extLst>
          </p:cNvPr>
          <p:cNvGraphicFramePr>
            <a:graphicFrameLocks noGrp="1"/>
          </p:cNvGraphicFramePr>
          <p:nvPr>
            <p:extLst>
              <p:ext uri="{D42A27DB-BD31-4B8C-83A1-F6EECF244321}">
                <p14:modId xmlns:p14="http://schemas.microsoft.com/office/powerpoint/2010/main" val="1605175265"/>
              </p:ext>
            </p:extLst>
          </p:nvPr>
        </p:nvGraphicFramePr>
        <p:xfrm>
          <a:off x="767939" y="1585926"/>
          <a:ext cx="9144000" cy="4057011"/>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val="1530187857"/>
                    </a:ext>
                  </a:extLst>
                </a:gridCol>
              </a:tblGrid>
              <a:tr h="554602">
                <a:tc>
                  <a:txBody>
                    <a:bodyPr/>
                    <a:lstStyle/>
                    <a:p>
                      <a:r>
                        <a:rPr lang="en-GB" sz="2000"/>
                        <a:t>Outcomes:</a:t>
                      </a:r>
                    </a:p>
                  </a:txBody>
                  <a:tcPr/>
                </a:tc>
                <a:extLst>
                  <a:ext uri="{0D108BD9-81ED-4DB2-BD59-A6C34878D82A}">
                    <a16:rowId xmlns:a16="http://schemas.microsoft.com/office/drawing/2014/main" val="783165366"/>
                  </a:ext>
                </a:extLst>
              </a:tr>
              <a:tr h="554602">
                <a:tc>
                  <a:txBody>
                    <a:bodyPr/>
                    <a:lstStyle/>
                    <a:p>
                      <a:r>
                        <a:rPr lang="en-GB" sz="2000">
                          <a:solidFill>
                            <a:schemeClr val="accent1"/>
                          </a:solidFill>
                        </a:rPr>
                        <a:t>Addition of 5 forms to </a:t>
                      </a:r>
                      <a:r>
                        <a:rPr lang="en-GB" sz="2000" err="1">
                          <a:solidFill>
                            <a:schemeClr val="accent1"/>
                          </a:solidFill>
                        </a:rPr>
                        <a:t>myJFSC</a:t>
                      </a:r>
                      <a:endParaRPr lang="en-GB" sz="2000">
                        <a:solidFill>
                          <a:schemeClr val="accent1"/>
                        </a:solidFill>
                      </a:endParaRPr>
                    </a:p>
                  </a:txBody>
                  <a:tcPr/>
                </a:tc>
                <a:extLst>
                  <a:ext uri="{0D108BD9-81ED-4DB2-BD59-A6C34878D82A}">
                    <a16:rowId xmlns:a16="http://schemas.microsoft.com/office/drawing/2014/main" val="1476148546"/>
                  </a:ext>
                </a:extLst>
              </a:tr>
              <a:tr h="797735">
                <a:tc>
                  <a:txBody>
                    <a:bodyPr/>
                    <a:lstStyle/>
                    <a:p>
                      <a:r>
                        <a:rPr lang="en-GB" sz="2000">
                          <a:solidFill>
                            <a:schemeClr val="accent1"/>
                          </a:solidFill>
                        </a:rPr>
                        <a:t>Strengthened cyber security controls, achieving ISO27001 and Cyber Essentials Plus</a:t>
                      </a:r>
                    </a:p>
                  </a:txBody>
                  <a:tcPr/>
                </a:tc>
                <a:extLst>
                  <a:ext uri="{0D108BD9-81ED-4DB2-BD59-A6C34878D82A}">
                    <a16:rowId xmlns:a16="http://schemas.microsoft.com/office/drawing/2014/main" val="2487044745"/>
                  </a:ext>
                </a:extLst>
              </a:tr>
              <a:tr h="554602">
                <a:tc>
                  <a:txBody>
                    <a:bodyPr/>
                    <a:lstStyle/>
                    <a:p>
                      <a:r>
                        <a:rPr lang="en-GB" sz="2000">
                          <a:solidFill>
                            <a:schemeClr val="accent1"/>
                          </a:solidFill>
                        </a:rPr>
                        <a:t>Launched ‘Reggie’ – AI-powered regulatory assistant</a:t>
                      </a:r>
                    </a:p>
                  </a:txBody>
                  <a:tcPr/>
                </a:tc>
                <a:extLst>
                  <a:ext uri="{0D108BD9-81ED-4DB2-BD59-A6C34878D82A}">
                    <a16:rowId xmlns:a16="http://schemas.microsoft.com/office/drawing/2014/main" val="3446336027"/>
                  </a:ext>
                </a:extLst>
              </a:tr>
              <a:tr h="797735">
                <a:tc>
                  <a:txBody>
                    <a:bodyPr/>
                    <a:lstStyle/>
                    <a:p>
                      <a:r>
                        <a:rPr lang="en-GB" sz="2000">
                          <a:solidFill>
                            <a:schemeClr val="accent1"/>
                          </a:solidFill>
                        </a:rPr>
                        <a:t>Developed systems to provide obliged entity access to beneficial ownership information</a:t>
                      </a:r>
                    </a:p>
                  </a:txBody>
                  <a:tcPr/>
                </a:tc>
                <a:extLst>
                  <a:ext uri="{0D108BD9-81ED-4DB2-BD59-A6C34878D82A}">
                    <a16:rowId xmlns:a16="http://schemas.microsoft.com/office/drawing/2014/main" val="4181549392"/>
                  </a:ext>
                </a:extLst>
              </a:tr>
              <a:tr h="797735">
                <a:tc>
                  <a:txBody>
                    <a:bodyPr/>
                    <a:lstStyle/>
                    <a:p>
                      <a:r>
                        <a:rPr lang="en-GB" sz="2000">
                          <a:solidFill>
                            <a:schemeClr val="accent1"/>
                          </a:solidFill>
                        </a:rPr>
                        <a:t>Completed core upgrade of Registry system to enable future improvements to user experience</a:t>
                      </a:r>
                    </a:p>
                  </a:txBody>
                  <a:tcPr/>
                </a:tc>
                <a:extLst>
                  <a:ext uri="{0D108BD9-81ED-4DB2-BD59-A6C34878D82A}">
                    <a16:rowId xmlns:a16="http://schemas.microsoft.com/office/drawing/2014/main" val="4141440872"/>
                  </a:ext>
                </a:extLst>
              </a:tr>
            </a:tbl>
          </a:graphicData>
        </a:graphic>
      </p:graphicFrame>
    </p:spTree>
    <p:extLst>
      <p:ext uri="{BB962C8B-B14F-4D97-AF65-F5344CB8AC3E}">
        <p14:creationId xmlns:p14="http://schemas.microsoft.com/office/powerpoint/2010/main" val="156499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30781-946A-F3C9-376C-5ECDCF899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92F28-60CE-DAF5-A794-0450F3548AB6}"/>
              </a:ext>
            </a:extLst>
          </p:cNvPr>
          <p:cNvSpPr>
            <a:spLocks noGrp="1"/>
          </p:cNvSpPr>
          <p:nvPr>
            <p:ph type="ctrTitle"/>
          </p:nvPr>
        </p:nvSpPr>
        <p:spPr>
          <a:xfrm>
            <a:off x="767939" y="1215062"/>
            <a:ext cx="9144000" cy="3999733"/>
          </a:xfrm>
        </p:spPr>
        <p:txBody>
          <a:bodyPr/>
          <a:lstStyle/>
          <a:p>
            <a:r>
              <a:rPr lang="en-GB"/>
              <a:t> </a:t>
            </a:r>
          </a:p>
        </p:txBody>
      </p:sp>
      <p:sp>
        <p:nvSpPr>
          <p:cNvPr id="4" name="Subtitle 2">
            <a:extLst>
              <a:ext uri="{FF2B5EF4-FFF2-40B4-BE49-F238E27FC236}">
                <a16:creationId xmlns:a16="http://schemas.microsoft.com/office/drawing/2014/main" id="{DB1710AF-B34D-76ED-A168-0D4FAD381210}"/>
              </a:ext>
            </a:extLst>
          </p:cNvPr>
          <p:cNvSpPr>
            <a:spLocks noGrp="1"/>
          </p:cNvSpPr>
          <p:nvPr>
            <p:ph type="subTitle" idx="1"/>
          </p:nvPr>
        </p:nvSpPr>
        <p:spPr>
          <a:xfrm>
            <a:off x="768350" y="423863"/>
            <a:ext cx="9144000" cy="791199"/>
          </a:xfrm>
          <a:solidFill>
            <a:schemeClr val="accent3"/>
          </a:solidFill>
        </p:spPr>
        <p:txBody>
          <a:bodyPr/>
          <a:lstStyle/>
          <a:p>
            <a:endParaRPr lang="en-GB" sz="3200"/>
          </a:p>
          <a:p>
            <a:r>
              <a:rPr lang="en-GB" sz="3200">
                <a:solidFill>
                  <a:schemeClr val="tx1"/>
                </a:solidFill>
              </a:rPr>
              <a:t>Developing our people, systems and capabilities</a:t>
            </a:r>
          </a:p>
          <a:p>
            <a:endParaRPr lang="en-GB"/>
          </a:p>
        </p:txBody>
      </p:sp>
      <p:graphicFrame>
        <p:nvGraphicFramePr>
          <p:cNvPr id="5" name="Table 4">
            <a:extLst>
              <a:ext uri="{FF2B5EF4-FFF2-40B4-BE49-F238E27FC236}">
                <a16:creationId xmlns:a16="http://schemas.microsoft.com/office/drawing/2014/main" id="{E828E51A-A399-E802-CBAD-0D0F0A6BC6D4}"/>
              </a:ext>
            </a:extLst>
          </p:cNvPr>
          <p:cNvGraphicFramePr>
            <a:graphicFrameLocks noGrp="1"/>
          </p:cNvGraphicFramePr>
          <p:nvPr>
            <p:extLst>
              <p:ext uri="{D42A27DB-BD31-4B8C-83A1-F6EECF244321}">
                <p14:modId xmlns:p14="http://schemas.microsoft.com/office/powerpoint/2010/main" val="517973674"/>
              </p:ext>
            </p:extLst>
          </p:nvPr>
        </p:nvGraphicFramePr>
        <p:xfrm>
          <a:off x="767939" y="1597635"/>
          <a:ext cx="9144000" cy="3897816"/>
        </p:xfrm>
        <a:graphic>
          <a:graphicData uri="http://schemas.openxmlformats.org/drawingml/2006/table">
            <a:tbl>
              <a:tblPr firstRow="1" bandRow="1">
                <a:tableStyleId>{F5AB1C69-6EDB-4FF4-983F-18BD219EF322}</a:tableStyleId>
              </a:tblPr>
              <a:tblGrid>
                <a:gridCol w="9144000">
                  <a:extLst>
                    <a:ext uri="{9D8B030D-6E8A-4147-A177-3AD203B41FA5}">
                      <a16:colId xmlns:a16="http://schemas.microsoft.com/office/drawing/2014/main" val="2305615625"/>
                    </a:ext>
                  </a:extLst>
                </a:gridCol>
              </a:tblGrid>
              <a:tr h="596737">
                <a:tc>
                  <a:txBody>
                    <a:bodyPr/>
                    <a:lstStyle/>
                    <a:p>
                      <a:r>
                        <a:rPr lang="en-GB" sz="2000"/>
                        <a:t>Outcomes:</a:t>
                      </a:r>
                    </a:p>
                  </a:txBody>
                  <a:tcPr/>
                </a:tc>
                <a:extLst>
                  <a:ext uri="{0D108BD9-81ED-4DB2-BD59-A6C34878D82A}">
                    <a16:rowId xmlns:a16="http://schemas.microsoft.com/office/drawing/2014/main" val="3953435326"/>
                  </a:ext>
                </a:extLst>
              </a:tr>
              <a:tr h="596737">
                <a:tc>
                  <a:txBody>
                    <a:bodyPr/>
                    <a:lstStyle/>
                    <a:p>
                      <a:r>
                        <a:rPr lang="en-GB" sz="2000">
                          <a:solidFill>
                            <a:schemeClr val="accent1"/>
                          </a:solidFill>
                        </a:rPr>
                        <a:t>Established Operational Excellence team focused on continuous improvement</a:t>
                      </a:r>
                    </a:p>
                  </a:txBody>
                  <a:tcPr/>
                </a:tc>
                <a:extLst>
                  <a:ext uri="{0D108BD9-81ED-4DB2-BD59-A6C34878D82A}">
                    <a16:rowId xmlns:a16="http://schemas.microsoft.com/office/drawing/2014/main" val="3376219302"/>
                  </a:ext>
                </a:extLst>
              </a:tr>
              <a:tr h="596737">
                <a:tc>
                  <a:txBody>
                    <a:bodyPr/>
                    <a:lstStyle/>
                    <a:p>
                      <a:r>
                        <a:rPr lang="en-GB" sz="2000">
                          <a:solidFill>
                            <a:schemeClr val="accent1"/>
                          </a:solidFill>
                        </a:rPr>
                        <a:t>Independent expert review of user experience of Registry</a:t>
                      </a:r>
                    </a:p>
                  </a:txBody>
                  <a:tcPr/>
                </a:tc>
                <a:extLst>
                  <a:ext uri="{0D108BD9-81ED-4DB2-BD59-A6C34878D82A}">
                    <a16:rowId xmlns:a16="http://schemas.microsoft.com/office/drawing/2014/main" val="3941313970"/>
                  </a:ext>
                </a:extLst>
              </a:tr>
              <a:tr h="596737">
                <a:tc>
                  <a:txBody>
                    <a:bodyPr/>
                    <a:lstStyle/>
                    <a:p>
                      <a:r>
                        <a:rPr lang="en-GB" sz="2000">
                          <a:solidFill>
                            <a:schemeClr val="accent1"/>
                          </a:solidFill>
                        </a:rPr>
                        <a:t>Outsourced internal service desk to local third party to increase capacity in IT</a:t>
                      </a:r>
                    </a:p>
                  </a:txBody>
                  <a:tcPr/>
                </a:tc>
                <a:extLst>
                  <a:ext uri="{0D108BD9-81ED-4DB2-BD59-A6C34878D82A}">
                    <a16:rowId xmlns:a16="http://schemas.microsoft.com/office/drawing/2014/main" val="3649371655"/>
                  </a:ext>
                </a:extLst>
              </a:tr>
              <a:tr h="755434">
                <a:tc>
                  <a:txBody>
                    <a:bodyPr/>
                    <a:lstStyle/>
                    <a:p>
                      <a:r>
                        <a:rPr lang="en-GB" sz="2000">
                          <a:solidFill>
                            <a:schemeClr val="accent1"/>
                          </a:solidFill>
                        </a:rPr>
                        <a:t>Employee turnover maintained at significantly reduced levels from 2021, with focus on supervisory training</a:t>
                      </a:r>
                    </a:p>
                  </a:txBody>
                  <a:tcPr/>
                </a:tc>
                <a:extLst>
                  <a:ext uri="{0D108BD9-81ED-4DB2-BD59-A6C34878D82A}">
                    <a16:rowId xmlns:a16="http://schemas.microsoft.com/office/drawing/2014/main" val="330051510"/>
                  </a:ext>
                </a:extLst>
              </a:tr>
              <a:tr h="755434">
                <a:tc>
                  <a:txBody>
                    <a:bodyPr/>
                    <a:lstStyle/>
                    <a:p>
                      <a:r>
                        <a:rPr lang="en-GB" sz="2000">
                          <a:solidFill>
                            <a:schemeClr val="accent1"/>
                          </a:solidFill>
                        </a:rPr>
                        <a:t>Risk and control framework strengthened, including sharing of sector specific data to support internal and industry understanding and analysis of risk</a:t>
                      </a:r>
                    </a:p>
                  </a:txBody>
                  <a:tcPr/>
                </a:tc>
                <a:extLst>
                  <a:ext uri="{0D108BD9-81ED-4DB2-BD59-A6C34878D82A}">
                    <a16:rowId xmlns:a16="http://schemas.microsoft.com/office/drawing/2014/main" val="1526463464"/>
                  </a:ext>
                </a:extLst>
              </a:tr>
            </a:tbl>
          </a:graphicData>
        </a:graphic>
      </p:graphicFrame>
    </p:spTree>
    <p:extLst>
      <p:ext uri="{BB962C8B-B14F-4D97-AF65-F5344CB8AC3E}">
        <p14:creationId xmlns:p14="http://schemas.microsoft.com/office/powerpoint/2010/main" val="70772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ED0554-B18F-0596-04BB-3FDD7C576EBE}"/>
              </a:ext>
            </a:extLst>
          </p:cNvPr>
          <p:cNvSpPr>
            <a:spLocks noGrp="1"/>
          </p:cNvSpPr>
          <p:nvPr>
            <p:ph type="subTitle" idx="1"/>
          </p:nvPr>
        </p:nvSpPr>
        <p:spPr>
          <a:xfrm>
            <a:off x="785812" y="2466975"/>
            <a:ext cx="10620375" cy="1924049"/>
          </a:xfrm>
        </p:spPr>
        <p:txBody>
          <a:bodyPr/>
          <a:lstStyle/>
          <a:p>
            <a:r>
              <a:rPr lang="en-GB" b="1"/>
              <a:t>Looking ahead in 2025…</a:t>
            </a:r>
          </a:p>
        </p:txBody>
      </p:sp>
    </p:spTree>
    <p:extLst>
      <p:ext uri="{BB962C8B-B14F-4D97-AF65-F5344CB8AC3E}">
        <p14:creationId xmlns:p14="http://schemas.microsoft.com/office/powerpoint/2010/main" val="164884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AD99-0B57-896A-4574-681153C5E0BE}"/>
              </a:ext>
            </a:extLst>
          </p:cNvPr>
          <p:cNvSpPr>
            <a:spLocks noGrp="1"/>
          </p:cNvSpPr>
          <p:nvPr>
            <p:ph type="ctrTitle"/>
          </p:nvPr>
        </p:nvSpPr>
        <p:spPr>
          <a:xfrm>
            <a:off x="767939" y="1215062"/>
            <a:ext cx="9144000" cy="5013721"/>
          </a:xfrm>
        </p:spPr>
        <p:txBody>
          <a:bodyPr/>
          <a:lstStyle/>
          <a:p>
            <a:r>
              <a:rPr lang="en-GB"/>
              <a:t> </a:t>
            </a:r>
          </a:p>
        </p:txBody>
      </p:sp>
      <p:sp>
        <p:nvSpPr>
          <p:cNvPr id="6" name="Subtitle 2">
            <a:extLst>
              <a:ext uri="{FF2B5EF4-FFF2-40B4-BE49-F238E27FC236}">
                <a16:creationId xmlns:a16="http://schemas.microsoft.com/office/drawing/2014/main" id="{645DA8E1-B263-D13F-52AE-1765BC1BBACA}"/>
              </a:ext>
            </a:extLst>
          </p:cNvPr>
          <p:cNvSpPr>
            <a:spLocks noGrp="1"/>
          </p:cNvSpPr>
          <p:nvPr>
            <p:ph type="subTitle" idx="1"/>
          </p:nvPr>
        </p:nvSpPr>
        <p:spPr>
          <a:xfrm>
            <a:off x="767939" y="423482"/>
            <a:ext cx="9144000" cy="656688"/>
          </a:xfrm>
          <a:solidFill>
            <a:srgbClr val="0070C0"/>
          </a:solidFill>
        </p:spPr>
        <p:txBody>
          <a:bodyPr/>
          <a:lstStyle/>
          <a:p>
            <a:r>
              <a:rPr lang="en-GB" sz="4000">
                <a:solidFill>
                  <a:schemeClr val="bg1"/>
                </a:solidFill>
              </a:rPr>
              <a:t>Facilitating business integrity</a:t>
            </a:r>
          </a:p>
        </p:txBody>
      </p:sp>
      <p:graphicFrame>
        <p:nvGraphicFramePr>
          <p:cNvPr id="7" name="Table 6">
            <a:extLst>
              <a:ext uri="{FF2B5EF4-FFF2-40B4-BE49-F238E27FC236}">
                <a16:creationId xmlns:a16="http://schemas.microsoft.com/office/drawing/2014/main" id="{CA848355-F769-540F-D4D1-C70F3E7072AE}"/>
              </a:ext>
            </a:extLst>
          </p:cNvPr>
          <p:cNvGraphicFramePr>
            <a:graphicFrameLocks noGrp="1"/>
          </p:cNvGraphicFramePr>
          <p:nvPr>
            <p:extLst>
              <p:ext uri="{D42A27DB-BD31-4B8C-83A1-F6EECF244321}">
                <p14:modId xmlns:p14="http://schemas.microsoft.com/office/powerpoint/2010/main" val="1666968278"/>
              </p:ext>
            </p:extLst>
          </p:nvPr>
        </p:nvGraphicFramePr>
        <p:xfrm>
          <a:off x="767939" y="1568587"/>
          <a:ext cx="9144000" cy="3836332"/>
        </p:xfrm>
        <a:graphic>
          <a:graphicData uri="http://schemas.openxmlformats.org/drawingml/2006/table">
            <a:tbl>
              <a:tblPr firstRow="1" bandRow="1">
                <a:tableStyleId>{21E4AEA4-8DFA-4A89-87EB-49C32662AFE0}</a:tableStyleId>
              </a:tblPr>
              <a:tblGrid>
                <a:gridCol w="9144000">
                  <a:extLst>
                    <a:ext uri="{9D8B030D-6E8A-4147-A177-3AD203B41FA5}">
                      <a16:colId xmlns:a16="http://schemas.microsoft.com/office/drawing/2014/main" val="733460637"/>
                    </a:ext>
                  </a:extLst>
                </a:gridCol>
              </a:tblGrid>
              <a:tr h="472560">
                <a:tc>
                  <a:txBody>
                    <a:bodyPr/>
                    <a:lstStyle/>
                    <a:p>
                      <a:r>
                        <a:rPr lang="en-GB" sz="2000"/>
                        <a:t>Actions:</a:t>
                      </a:r>
                    </a:p>
                  </a:txBody>
                  <a:tcPr/>
                </a:tc>
                <a:extLst>
                  <a:ext uri="{0D108BD9-81ED-4DB2-BD59-A6C34878D82A}">
                    <a16:rowId xmlns:a16="http://schemas.microsoft.com/office/drawing/2014/main" val="1045277462"/>
                  </a:ext>
                </a:extLst>
              </a:tr>
              <a:tr h="472560">
                <a:tc>
                  <a:txBody>
                    <a:bodyPr/>
                    <a:lstStyle/>
                    <a:p>
                      <a:r>
                        <a:rPr lang="en-GB" sz="2000">
                          <a:solidFill>
                            <a:schemeClr val="accent1"/>
                          </a:solidFill>
                        </a:rPr>
                        <a:t>Implementation of MONEYVAL action plan</a:t>
                      </a:r>
                    </a:p>
                  </a:txBody>
                  <a:tcPr/>
                </a:tc>
                <a:extLst>
                  <a:ext uri="{0D108BD9-81ED-4DB2-BD59-A6C34878D82A}">
                    <a16:rowId xmlns:a16="http://schemas.microsoft.com/office/drawing/2014/main" val="779327401"/>
                  </a:ext>
                </a:extLst>
              </a:tr>
              <a:tr h="722803">
                <a:tc>
                  <a:txBody>
                    <a:bodyPr/>
                    <a:lstStyle/>
                    <a:p>
                      <a:r>
                        <a:rPr lang="en-GB" sz="2000">
                          <a:solidFill>
                            <a:schemeClr val="accent1"/>
                          </a:solidFill>
                        </a:rPr>
                        <a:t>Laying the groundwork for a new Consumer Credit regime to protect consumers</a:t>
                      </a:r>
                    </a:p>
                  </a:txBody>
                  <a:tcPr/>
                </a:tc>
                <a:extLst>
                  <a:ext uri="{0D108BD9-81ED-4DB2-BD59-A6C34878D82A}">
                    <a16:rowId xmlns:a16="http://schemas.microsoft.com/office/drawing/2014/main" val="971184606"/>
                  </a:ext>
                </a:extLst>
              </a:tr>
              <a:tr h="722803">
                <a:tc>
                  <a:txBody>
                    <a:bodyPr/>
                    <a:lstStyle/>
                    <a:p>
                      <a:r>
                        <a:rPr lang="en-GB" sz="2000">
                          <a:solidFill>
                            <a:schemeClr val="accent1"/>
                          </a:solidFill>
                        </a:rPr>
                        <a:t>Advancing recommendations from independent fees review to support competitiveness</a:t>
                      </a:r>
                    </a:p>
                  </a:txBody>
                  <a:tcPr/>
                </a:tc>
                <a:extLst>
                  <a:ext uri="{0D108BD9-81ED-4DB2-BD59-A6C34878D82A}">
                    <a16:rowId xmlns:a16="http://schemas.microsoft.com/office/drawing/2014/main" val="1688343860"/>
                  </a:ext>
                </a:extLst>
              </a:tr>
              <a:tr h="722803">
                <a:tc>
                  <a:txBody>
                    <a:bodyPr/>
                    <a:lstStyle/>
                    <a:p>
                      <a:r>
                        <a:rPr lang="en-GB" sz="2000">
                          <a:solidFill>
                            <a:schemeClr val="accent1"/>
                          </a:solidFill>
                        </a:rPr>
                        <a:t>Supporting delivery of the Government’s sustainable finance action plan to provide certainty and effectively position Jersey</a:t>
                      </a:r>
                    </a:p>
                  </a:txBody>
                  <a:tcPr/>
                </a:tc>
                <a:extLst>
                  <a:ext uri="{0D108BD9-81ED-4DB2-BD59-A6C34878D82A}">
                    <a16:rowId xmlns:a16="http://schemas.microsoft.com/office/drawing/2014/main" val="1249460280"/>
                  </a:ext>
                </a:extLst>
              </a:tr>
              <a:tr h="722803">
                <a:tc>
                  <a:txBody>
                    <a:bodyPr/>
                    <a:lstStyle/>
                    <a:p>
                      <a:r>
                        <a:rPr lang="en-GB" sz="2000">
                          <a:solidFill>
                            <a:schemeClr val="accent1"/>
                          </a:solidFill>
                        </a:rPr>
                        <a:t>Support the Government’s Strategic Review of the Regulatory Environment to simplify regulation and support competitiveness</a:t>
                      </a:r>
                    </a:p>
                  </a:txBody>
                  <a:tcPr/>
                </a:tc>
                <a:extLst>
                  <a:ext uri="{0D108BD9-81ED-4DB2-BD59-A6C34878D82A}">
                    <a16:rowId xmlns:a16="http://schemas.microsoft.com/office/drawing/2014/main" val="3751018256"/>
                  </a:ext>
                </a:extLst>
              </a:tr>
            </a:tbl>
          </a:graphicData>
        </a:graphic>
      </p:graphicFrame>
    </p:spTree>
    <p:extLst>
      <p:ext uri="{BB962C8B-B14F-4D97-AF65-F5344CB8AC3E}">
        <p14:creationId xmlns:p14="http://schemas.microsoft.com/office/powerpoint/2010/main" val="290571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20D7-8DCC-9CA5-ADD5-1C29870CC7C6}"/>
              </a:ext>
            </a:extLst>
          </p:cNvPr>
          <p:cNvSpPr>
            <a:spLocks noGrp="1"/>
          </p:cNvSpPr>
          <p:nvPr>
            <p:ph type="ctrTitle"/>
          </p:nvPr>
        </p:nvSpPr>
        <p:spPr>
          <a:xfrm>
            <a:off x="767939" y="1215062"/>
            <a:ext cx="9144000" cy="3800557"/>
          </a:xfrm>
        </p:spPr>
        <p:txBody>
          <a:bodyPr/>
          <a:lstStyle/>
          <a:p>
            <a:r>
              <a:rPr lang="en-GB"/>
              <a:t> </a:t>
            </a:r>
          </a:p>
        </p:txBody>
      </p:sp>
      <p:sp>
        <p:nvSpPr>
          <p:cNvPr id="4" name="Subtitle 2">
            <a:extLst>
              <a:ext uri="{FF2B5EF4-FFF2-40B4-BE49-F238E27FC236}">
                <a16:creationId xmlns:a16="http://schemas.microsoft.com/office/drawing/2014/main" id="{1AE7A27A-7B10-418D-B054-E615C23D723E}"/>
              </a:ext>
            </a:extLst>
          </p:cNvPr>
          <p:cNvSpPr>
            <a:spLocks noGrp="1"/>
          </p:cNvSpPr>
          <p:nvPr>
            <p:ph type="subTitle" idx="1"/>
          </p:nvPr>
        </p:nvSpPr>
        <p:spPr>
          <a:xfrm>
            <a:off x="768350" y="423864"/>
            <a:ext cx="9144000" cy="671512"/>
          </a:xfrm>
          <a:solidFill>
            <a:schemeClr val="accent4"/>
          </a:solidFill>
        </p:spPr>
        <p:txBody>
          <a:bodyPr/>
          <a:lstStyle/>
          <a:p>
            <a:endParaRPr lang="en-GB" sz="3200"/>
          </a:p>
          <a:p>
            <a:r>
              <a:rPr lang="en-GB" sz="3200">
                <a:solidFill>
                  <a:schemeClr val="tx1"/>
                </a:solidFill>
              </a:rPr>
              <a:t>Harnessing technology and influencing adoption</a:t>
            </a:r>
          </a:p>
          <a:p>
            <a:endParaRPr lang="en-GB"/>
          </a:p>
        </p:txBody>
      </p:sp>
      <p:graphicFrame>
        <p:nvGraphicFramePr>
          <p:cNvPr id="5" name="Table 4">
            <a:extLst>
              <a:ext uri="{FF2B5EF4-FFF2-40B4-BE49-F238E27FC236}">
                <a16:creationId xmlns:a16="http://schemas.microsoft.com/office/drawing/2014/main" id="{287330E8-D2C1-3D74-DFFB-FCFF4E5E7AF4}"/>
              </a:ext>
            </a:extLst>
          </p:cNvPr>
          <p:cNvGraphicFramePr>
            <a:graphicFrameLocks noGrp="1"/>
          </p:cNvGraphicFramePr>
          <p:nvPr>
            <p:extLst>
              <p:ext uri="{D42A27DB-BD31-4B8C-83A1-F6EECF244321}">
                <p14:modId xmlns:p14="http://schemas.microsoft.com/office/powerpoint/2010/main" val="3650792734"/>
              </p:ext>
            </p:extLst>
          </p:nvPr>
        </p:nvGraphicFramePr>
        <p:xfrm>
          <a:off x="767939" y="1520980"/>
          <a:ext cx="9144000" cy="4121956"/>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val="1530187857"/>
                    </a:ext>
                  </a:extLst>
                </a:gridCol>
              </a:tblGrid>
              <a:tr h="503171">
                <a:tc>
                  <a:txBody>
                    <a:bodyPr/>
                    <a:lstStyle/>
                    <a:p>
                      <a:r>
                        <a:rPr lang="en-GB" sz="2000">
                          <a:solidFill>
                            <a:schemeClr val="bg1"/>
                          </a:solidFill>
                        </a:rPr>
                        <a:t>Actions:</a:t>
                      </a:r>
                    </a:p>
                  </a:txBody>
                  <a:tcPr/>
                </a:tc>
                <a:extLst>
                  <a:ext uri="{0D108BD9-81ED-4DB2-BD59-A6C34878D82A}">
                    <a16:rowId xmlns:a16="http://schemas.microsoft.com/office/drawing/2014/main" val="783165366"/>
                  </a:ext>
                </a:extLst>
              </a:tr>
              <a:tr h="723757">
                <a:tc>
                  <a:txBody>
                    <a:bodyPr/>
                    <a:lstStyle/>
                    <a:p>
                      <a:r>
                        <a:rPr lang="en-GB" sz="2000">
                          <a:solidFill>
                            <a:schemeClr val="accent1"/>
                          </a:solidFill>
                        </a:rPr>
                        <a:t>Conducting a strategic review of Registry to enhance Jersey’s standing as a jurisdiction of choice</a:t>
                      </a:r>
                    </a:p>
                  </a:txBody>
                  <a:tcPr/>
                </a:tc>
                <a:extLst>
                  <a:ext uri="{0D108BD9-81ED-4DB2-BD59-A6C34878D82A}">
                    <a16:rowId xmlns:a16="http://schemas.microsoft.com/office/drawing/2014/main" val="1476148546"/>
                  </a:ext>
                </a:extLst>
              </a:tr>
              <a:tr h="723757">
                <a:tc>
                  <a:txBody>
                    <a:bodyPr/>
                    <a:lstStyle/>
                    <a:p>
                      <a:r>
                        <a:rPr lang="en-GB" sz="2000">
                          <a:solidFill>
                            <a:schemeClr val="accent1"/>
                          </a:solidFill>
                        </a:rPr>
                        <a:t>Implementing a new data strategy to simplify data collection processes and enable sharing of greater insights</a:t>
                      </a:r>
                    </a:p>
                  </a:txBody>
                  <a:tcPr/>
                </a:tc>
                <a:extLst>
                  <a:ext uri="{0D108BD9-81ED-4DB2-BD59-A6C34878D82A}">
                    <a16:rowId xmlns:a16="http://schemas.microsoft.com/office/drawing/2014/main" val="2487044745"/>
                  </a:ext>
                </a:extLst>
              </a:tr>
              <a:tr h="723757">
                <a:tc>
                  <a:txBody>
                    <a:bodyPr/>
                    <a:lstStyle/>
                    <a:p>
                      <a:r>
                        <a:rPr lang="en-GB" sz="2000">
                          <a:solidFill>
                            <a:schemeClr val="accent1"/>
                          </a:solidFill>
                        </a:rPr>
                        <a:t>Improving user experience to our digital platforms, including new online forms, website improvements and simplification of guidance</a:t>
                      </a:r>
                    </a:p>
                  </a:txBody>
                  <a:tcPr/>
                </a:tc>
                <a:extLst>
                  <a:ext uri="{0D108BD9-81ED-4DB2-BD59-A6C34878D82A}">
                    <a16:rowId xmlns:a16="http://schemas.microsoft.com/office/drawing/2014/main" val="3446336027"/>
                  </a:ext>
                </a:extLst>
              </a:tr>
              <a:tr h="723757">
                <a:tc>
                  <a:txBody>
                    <a:bodyPr/>
                    <a:lstStyle/>
                    <a:p>
                      <a:r>
                        <a:rPr lang="en-GB" sz="2000">
                          <a:solidFill>
                            <a:schemeClr val="accent1"/>
                          </a:solidFill>
                        </a:rPr>
                        <a:t>Developing the technology and organisational capability to operate new primary legislation for trademarks and intellectual property registers</a:t>
                      </a:r>
                    </a:p>
                  </a:txBody>
                  <a:tcPr/>
                </a:tc>
                <a:extLst>
                  <a:ext uri="{0D108BD9-81ED-4DB2-BD59-A6C34878D82A}">
                    <a16:rowId xmlns:a16="http://schemas.microsoft.com/office/drawing/2014/main" val="4181549392"/>
                  </a:ext>
                </a:extLst>
              </a:tr>
              <a:tr h="723757">
                <a:tc>
                  <a:txBody>
                    <a:bodyPr/>
                    <a:lstStyle/>
                    <a:p>
                      <a:r>
                        <a:rPr lang="en-GB" sz="2000">
                          <a:solidFill>
                            <a:schemeClr val="accent1"/>
                          </a:solidFill>
                        </a:rPr>
                        <a:t>Hosting technology and innovation workshops with industry to identify and align on shared opportunities for digital improvement</a:t>
                      </a:r>
                    </a:p>
                  </a:txBody>
                  <a:tcPr/>
                </a:tc>
                <a:extLst>
                  <a:ext uri="{0D108BD9-81ED-4DB2-BD59-A6C34878D82A}">
                    <a16:rowId xmlns:a16="http://schemas.microsoft.com/office/drawing/2014/main" val="4141440872"/>
                  </a:ext>
                </a:extLst>
              </a:tr>
            </a:tbl>
          </a:graphicData>
        </a:graphic>
      </p:graphicFrame>
    </p:spTree>
    <p:extLst>
      <p:ext uri="{BB962C8B-B14F-4D97-AF65-F5344CB8AC3E}">
        <p14:creationId xmlns:p14="http://schemas.microsoft.com/office/powerpoint/2010/main" val="1236068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D608-58FB-F0B7-F22A-88B6A43BE767}"/>
              </a:ext>
            </a:extLst>
          </p:cNvPr>
          <p:cNvSpPr>
            <a:spLocks noGrp="1"/>
          </p:cNvSpPr>
          <p:nvPr>
            <p:ph type="ctrTitle"/>
          </p:nvPr>
        </p:nvSpPr>
        <p:spPr>
          <a:xfrm>
            <a:off x="767939" y="1215062"/>
            <a:ext cx="9144000" cy="3999733"/>
          </a:xfrm>
        </p:spPr>
        <p:txBody>
          <a:bodyPr/>
          <a:lstStyle/>
          <a:p>
            <a:r>
              <a:rPr lang="en-GB"/>
              <a:t> </a:t>
            </a:r>
          </a:p>
        </p:txBody>
      </p:sp>
      <p:sp>
        <p:nvSpPr>
          <p:cNvPr id="4" name="Subtitle 2">
            <a:extLst>
              <a:ext uri="{FF2B5EF4-FFF2-40B4-BE49-F238E27FC236}">
                <a16:creationId xmlns:a16="http://schemas.microsoft.com/office/drawing/2014/main" id="{F3F496CD-ED31-CEC2-2B85-D8144632B003}"/>
              </a:ext>
            </a:extLst>
          </p:cNvPr>
          <p:cNvSpPr>
            <a:spLocks noGrp="1"/>
          </p:cNvSpPr>
          <p:nvPr>
            <p:ph type="subTitle" idx="1"/>
          </p:nvPr>
        </p:nvSpPr>
        <p:spPr>
          <a:xfrm>
            <a:off x="768350" y="423863"/>
            <a:ext cx="9144000" cy="791199"/>
          </a:xfrm>
          <a:solidFill>
            <a:schemeClr val="accent3"/>
          </a:solidFill>
        </p:spPr>
        <p:txBody>
          <a:bodyPr/>
          <a:lstStyle/>
          <a:p>
            <a:endParaRPr lang="en-GB" sz="3200"/>
          </a:p>
          <a:p>
            <a:r>
              <a:rPr lang="en-GB" sz="3200">
                <a:solidFill>
                  <a:schemeClr val="tx1"/>
                </a:solidFill>
              </a:rPr>
              <a:t>Developing our people, systems and capabilities</a:t>
            </a:r>
          </a:p>
          <a:p>
            <a:endParaRPr lang="en-GB"/>
          </a:p>
        </p:txBody>
      </p:sp>
      <p:graphicFrame>
        <p:nvGraphicFramePr>
          <p:cNvPr id="5" name="Table 4">
            <a:extLst>
              <a:ext uri="{FF2B5EF4-FFF2-40B4-BE49-F238E27FC236}">
                <a16:creationId xmlns:a16="http://schemas.microsoft.com/office/drawing/2014/main" id="{B3B99A1C-600F-562A-4C1C-18B1B52AADF0}"/>
              </a:ext>
            </a:extLst>
          </p:cNvPr>
          <p:cNvGraphicFramePr>
            <a:graphicFrameLocks noGrp="1"/>
          </p:cNvGraphicFramePr>
          <p:nvPr>
            <p:extLst>
              <p:ext uri="{D42A27DB-BD31-4B8C-83A1-F6EECF244321}">
                <p14:modId xmlns:p14="http://schemas.microsoft.com/office/powerpoint/2010/main" val="221959728"/>
              </p:ext>
            </p:extLst>
          </p:nvPr>
        </p:nvGraphicFramePr>
        <p:xfrm>
          <a:off x="767939" y="1448554"/>
          <a:ext cx="9144000" cy="3286490"/>
        </p:xfrm>
        <a:graphic>
          <a:graphicData uri="http://schemas.openxmlformats.org/drawingml/2006/table">
            <a:tbl>
              <a:tblPr firstRow="1" bandRow="1">
                <a:tableStyleId>{F5AB1C69-6EDB-4FF4-983F-18BD219EF322}</a:tableStyleId>
              </a:tblPr>
              <a:tblGrid>
                <a:gridCol w="9144000">
                  <a:extLst>
                    <a:ext uri="{9D8B030D-6E8A-4147-A177-3AD203B41FA5}">
                      <a16:colId xmlns:a16="http://schemas.microsoft.com/office/drawing/2014/main" val="2305615625"/>
                    </a:ext>
                  </a:extLst>
                </a:gridCol>
              </a:tblGrid>
              <a:tr h="475496">
                <a:tc>
                  <a:txBody>
                    <a:bodyPr/>
                    <a:lstStyle/>
                    <a:p>
                      <a:r>
                        <a:rPr lang="en-GB" sz="2000">
                          <a:solidFill>
                            <a:schemeClr val="bg1"/>
                          </a:solidFill>
                        </a:rPr>
                        <a:t>Actions:</a:t>
                      </a:r>
                    </a:p>
                  </a:txBody>
                  <a:tcPr/>
                </a:tc>
                <a:extLst>
                  <a:ext uri="{0D108BD9-81ED-4DB2-BD59-A6C34878D82A}">
                    <a16:rowId xmlns:a16="http://schemas.microsoft.com/office/drawing/2014/main" val="3953435326"/>
                  </a:ext>
                </a:extLst>
              </a:tr>
              <a:tr h="785226">
                <a:tc>
                  <a:txBody>
                    <a:bodyPr/>
                    <a:lstStyle/>
                    <a:p>
                      <a:r>
                        <a:rPr lang="en-GB" sz="2000">
                          <a:solidFill>
                            <a:schemeClr val="accent1"/>
                          </a:solidFill>
                        </a:rPr>
                        <a:t>Reduce and consolidate physical technology footprint to manage costs and support ESG</a:t>
                      </a:r>
                    </a:p>
                  </a:txBody>
                  <a:tcPr/>
                </a:tc>
                <a:extLst>
                  <a:ext uri="{0D108BD9-81ED-4DB2-BD59-A6C34878D82A}">
                    <a16:rowId xmlns:a16="http://schemas.microsoft.com/office/drawing/2014/main" val="3376219302"/>
                  </a:ext>
                </a:extLst>
              </a:tr>
              <a:tr h="620271">
                <a:tc>
                  <a:txBody>
                    <a:bodyPr/>
                    <a:lstStyle/>
                    <a:p>
                      <a:r>
                        <a:rPr lang="en-GB" sz="2000">
                          <a:solidFill>
                            <a:schemeClr val="accent1"/>
                          </a:solidFill>
                        </a:rPr>
                        <a:t>Upgrade core financial management system</a:t>
                      </a:r>
                    </a:p>
                  </a:txBody>
                  <a:tcPr/>
                </a:tc>
                <a:extLst>
                  <a:ext uri="{0D108BD9-81ED-4DB2-BD59-A6C34878D82A}">
                    <a16:rowId xmlns:a16="http://schemas.microsoft.com/office/drawing/2014/main" val="3941313970"/>
                  </a:ext>
                </a:extLst>
              </a:tr>
              <a:tr h="620271">
                <a:tc>
                  <a:txBody>
                    <a:bodyPr/>
                    <a:lstStyle/>
                    <a:p>
                      <a:r>
                        <a:rPr lang="en-GB" sz="2000">
                          <a:solidFill>
                            <a:schemeClr val="accent1"/>
                          </a:solidFill>
                        </a:rPr>
                        <a:t>Progress plans for office relocation</a:t>
                      </a:r>
                    </a:p>
                  </a:txBody>
                  <a:tcPr/>
                </a:tc>
                <a:extLst>
                  <a:ext uri="{0D108BD9-81ED-4DB2-BD59-A6C34878D82A}">
                    <a16:rowId xmlns:a16="http://schemas.microsoft.com/office/drawing/2014/main" val="3649371655"/>
                  </a:ext>
                </a:extLst>
              </a:tr>
              <a:tr h="785226">
                <a:tc>
                  <a:txBody>
                    <a:bodyPr/>
                    <a:lstStyle/>
                    <a:p>
                      <a:r>
                        <a:rPr lang="en-GB" sz="2000">
                          <a:solidFill>
                            <a:schemeClr val="accent1"/>
                          </a:solidFill>
                        </a:rPr>
                        <a:t>Increase focus on operational performance improvement, measurement and reporting to improve SLA’s and stakeholder experience</a:t>
                      </a:r>
                    </a:p>
                  </a:txBody>
                  <a:tcPr/>
                </a:tc>
                <a:extLst>
                  <a:ext uri="{0D108BD9-81ED-4DB2-BD59-A6C34878D82A}">
                    <a16:rowId xmlns:a16="http://schemas.microsoft.com/office/drawing/2014/main" val="330051510"/>
                  </a:ext>
                </a:extLst>
              </a:tr>
            </a:tbl>
          </a:graphicData>
        </a:graphic>
      </p:graphicFrame>
    </p:spTree>
    <p:extLst>
      <p:ext uri="{BB962C8B-B14F-4D97-AF65-F5344CB8AC3E}">
        <p14:creationId xmlns:p14="http://schemas.microsoft.com/office/powerpoint/2010/main" val="311205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AB83-2FBC-1008-994E-FDCA7D8141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E3FE62-D3B4-95A6-5596-8D6377A57699}"/>
              </a:ext>
            </a:extLst>
          </p:cNvPr>
          <p:cNvSpPr>
            <a:spLocks noGrp="1"/>
          </p:cNvSpPr>
          <p:nvPr>
            <p:ph type="title"/>
          </p:nvPr>
        </p:nvSpPr>
        <p:spPr/>
        <p:txBody>
          <a:bodyPr/>
          <a:lstStyle/>
          <a:p>
            <a:r>
              <a:rPr lang="en-GB" dirty="0"/>
              <a:t>Divisional focus</a:t>
            </a:r>
          </a:p>
        </p:txBody>
      </p:sp>
      <p:sp>
        <p:nvSpPr>
          <p:cNvPr id="6" name="Content Placeholder 5">
            <a:extLst>
              <a:ext uri="{FF2B5EF4-FFF2-40B4-BE49-F238E27FC236}">
                <a16:creationId xmlns:a16="http://schemas.microsoft.com/office/drawing/2014/main" id="{D212AE4A-3148-C86E-51F4-151E58A6F7F8}"/>
              </a:ext>
            </a:extLst>
          </p:cNvPr>
          <p:cNvSpPr>
            <a:spLocks noGrp="1"/>
          </p:cNvSpPr>
          <p:nvPr>
            <p:ph idx="1"/>
          </p:nvPr>
        </p:nvSpPr>
        <p:spPr>
          <a:xfrm>
            <a:off x="1026366" y="991674"/>
            <a:ext cx="5694494" cy="5724658"/>
          </a:xfrm>
        </p:spPr>
        <p:txBody>
          <a:bodyPr>
            <a:normAutofit fontScale="77500" lnSpcReduction="20000"/>
          </a:bodyPr>
          <a:lstStyle/>
          <a:p>
            <a:pPr marL="0" indent="0">
              <a:buNone/>
            </a:pPr>
            <a:r>
              <a:rPr lang="en-GB" sz="4000" b="1" dirty="0">
                <a:solidFill>
                  <a:schemeClr val="accent2"/>
                </a:solidFill>
              </a:rPr>
              <a:t>Supervision examinations</a:t>
            </a:r>
            <a:endParaRPr lang="en-GB" sz="3600" b="1" dirty="0"/>
          </a:p>
          <a:p>
            <a:pPr marL="0" indent="0">
              <a:buNone/>
            </a:pPr>
            <a:r>
              <a:rPr lang="en-GB" sz="2600" b="1" dirty="0"/>
              <a:t>Thematic examinations</a:t>
            </a:r>
          </a:p>
          <a:p>
            <a:r>
              <a:rPr lang="en-GB" sz="2600" dirty="0"/>
              <a:t>Conflicts of interest (Q1)</a:t>
            </a:r>
          </a:p>
          <a:p>
            <a:r>
              <a:rPr lang="en-GB" sz="2600" dirty="0"/>
              <a:t>Suspicious activity reporting (Q2)</a:t>
            </a:r>
          </a:p>
          <a:p>
            <a:r>
              <a:rPr lang="en-GB" sz="2600" dirty="0"/>
              <a:t>Outsourcing (Q3)</a:t>
            </a:r>
          </a:p>
          <a:p>
            <a:pPr marL="0" indent="0">
              <a:buNone/>
            </a:pPr>
            <a:endParaRPr lang="en-GB" sz="2600" dirty="0"/>
          </a:p>
          <a:p>
            <a:pPr marL="0" indent="0">
              <a:buNone/>
            </a:pPr>
            <a:r>
              <a:rPr lang="en-GB" sz="2600" b="1" dirty="0"/>
              <a:t>Thematic assessment visits</a:t>
            </a:r>
          </a:p>
          <a:p>
            <a:r>
              <a:rPr lang="en-GB" sz="2600" dirty="0"/>
              <a:t>Banking = fraud (Q1)</a:t>
            </a:r>
          </a:p>
          <a:p>
            <a:r>
              <a:rPr lang="en-GB" sz="2600" dirty="0"/>
              <a:t>IB = fees, charges and commissions (Q2) </a:t>
            </a:r>
          </a:p>
          <a:p>
            <a:r>
              <a:rPr lang="en-GB" sz="2600" dirty="0"/>
              <a:t>Authorisations – AMLSP’s (Q2)</a:t>
            </a:r>
          </a:p>
          <a:p>
            <a:r>
              <a:rPr lang="en-GB" sz="2600" dirty="0"/>
              <a:t>FSB/TCB = transaction monitoring (Q2) </a:t>
            </a:r>
          </a:p>
          <a:p>
            <a:r>
              <a:rPr lang="en-GB" sz="2600" dirty="0"/>
              <a:t>Accountants = customer risk assessments (Q2)</a:t>
            </a:r>
          </a:p>
          <a:p>
            <a:r>
              <a:rPr lang="en-GB" sz="2600" dirty="0"/>
              <a:t>NPO’s – terrorist financing (Q3)</a:t>
            </a:r>
          </a:p>
          <a:p>
            <a:r>
              <a:rPr lang="en-GB" sz="2600" dirty="0"/>
              <a:t>VASP’s – travel rule (Q3)</a:t>
            </a:r>
          </a:p>
          <a:p>
            <a:endParaRPr lang="en-GB" sz="4000" dirty="0"/>
          </a:p>
        </p:txBody>
      </p:sp>
      <p:sp>
        <p:nvSpPr>
          <p:cNvPr id="8" name="Content Placeholder 7">
            <a:extLst>
              <a:ext uri="{FF2B5EF4-FFF2-40B4-BE49-F238E27FC236}">
                <a16:creationId xmlns:a16="http://schemas.microsoft.com/office/drawing/2014/main" id="{61E9B465-51BE-99A2-2A47-CAB329863EA7}"/>
              </a:ext>
            </a:extLst>
          </p:cNvPr>
          <p:cNvSpPr>
            <a:spLocks noGrp="1"/>
          </p:cNvSpPr>
          <p:nvPr>
            <p:ph idx="17"/>
          </p:nvPr>
        </p:nvSpPr>
        <p:spPr>
          <a:xfrm>
            <a:off x="6720860" y="991673"/>
            <a:ext cx="4800275" cy="5547350"/>
          </a:xfrm>
        </p:spPr>
        <p:txBody>
          <a:bodyPr>
            <a:normAutofit fontScale="77500" lnSpcReduction="20000"/>
          </a:bodyPr>
          <a:lstStyle/>
          <a:p>
            <a:pPr marL="0" indent="0">
              <a:buNone/>
            </a:pPr>
            <a:r>
              <a:rPr lang="en-GB" sz="3600" b="1" dirty="0">
                <a:solidFill>
                  <a:schemeClr val="accent2"/>
                </a:solidFill>
              </a:rPr>
              <a:t>Policy priorities</a:t>
            </a:r>
          </a:p>
          <a:p>
            <a:r>
              <a:rPr lang="en-GB" dirty="0"/>
              <a:t>Key Person regime</a:t>
            </a:r>
          </a:p>
          <a:p>
            <a:r>
              <a:rPr lang="en-GB" dirty="0"/>
              <a:t>Sustainable finance</a:t>
            </a:r>
          </a:p>
          <a:p>
            <a:r>
              <a:rPr lang="en-GB" dirty="0"/>
              <a:t>Consumer lending</a:t>
            </a:r>
          </a:p>
          <a:p>
            <a:r>
              <a:rPr lang="en-GB" dirty="0"/>
              <a:t>Legitimate Interest (Registry)</a:t>
            </a:r>
          </a:p>
          <a:p>
            <a:r>
              <a:rPr lang="en-GB" dirty="0"/>
              <a:t>Basel III</a:t>
            </a:r>
          </a:p>
          <a:p>
            <a:r>
              <a:rPr lang="en-GB" dirty="0"/>
              <a:t>Companies Law amendments</a:t>
            </a:r>
          </a:p>
          <a:p>
            <a:r>
              <a:rPr lang="en-GB" dirty="0"/>
              <a:t>Criminality checks (MV action)</a:t>
            </a:r>
          </a:p>
          <a:p>
            <a:r>
              <a:rPr lang="en-GB" dirty="0"/>
              <a:t>APP fraud</a:t>
            </a:r>
          </a:p>
          <a:p>
            <a:r>
              <a:rPr lang="en-GB" dirty="0"/>
              <a:t>Schedule 2 – guidance review</a:t>
            </a:r>
          </a:p>
          <a:p>
            <a:r>
              <a:rPr lang="en-GB" dirty="0"/>
              <a:t>MONEYVAL actions and handbook enhancements</a:t>
            </a:r>
          </a:p>
        </p:txBody>
      </p:sp>
    </p:spTree>
    <p:extLst>
      <p:ext uri="{BB962C8B-B14F-4D97-AF65-F5344CB8AC3E}">
        <p14:creationId xmlns:p14="http://schemas.microsoft.com/office/powerpoint/2010/main" val="366914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6B28-622A-9BCF-17F9-6CB47582FC38}"/>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1D144B6-03A6-591C-C7D6-A54B15B23C32}"/>
              </a:ext>
            </a:extLst>
          </p:cNvPr>
          <p:cNvSpPr>
            <a:spLocks noGrp="1"/>
          </p:cNvSpPr>
          <p:nvPr>
            <p:ph idx="14"/>
          </p:nvPr>
        </p:nvSpPr>
        <p:spPr>
          <a:xfrm>
            <a:off x="1911683" y="1201763"/>
            <a:ext cx="9002581" cy="659118"/>
          </a:xfrm>
        </p:spPr>
        <p:txBody>
          <a:bodyPr/>
          <a:lstStyle/>
          <a:p>
            <a:r>
              <a:rPr lang="en-GB" b="1">
                <a:solidFill>
                  <a:srgbClr val="0070C0"/>
                </a:solidFill>
              </a:rPr>
              <a:t>Who</a:t>
            </a:r>
            <a:r>
              <a:rPr lang="en-GB" b="1" dirty="0">
                <a:solidFill>
                  <a:srgbClr val="0070C0"/>
                </a:solidFill>
              </a:rPr>
              <a:t> is who?</a:t>
            </a:r>
          </a:p>
        </p:txBody>
      </p:sp>
      <p:sp>
        <p:nvSpPr>
          <p:cNvPr id="4" name="Content Placeholder 3">
            <a:extLst>
              <a:ext uri="{FF2B5EF4-FFF2-40B4-BE49-F238E27FC236}">
                <a16:creationId xmlns:a16="http://schemas.microsoft.com/office/drawing/2014/main" id="{65923944-461B-D0D8-D72F-BCB480891835}"/>
              </a:ext>
            </a:extLst>
          </p:cNvPr>
          <p:cNvSpPr>
            <a:spLocks noGrp="1"/>
          </p:cNvSpPr>
          <p:nvPr>
            <p:ph idx="15"/>
          </p:nvPr>
        </p:nvSpPr>
        <p:spPr>
          <a:xfrm>
            <a:off x="1911682" y="2123679"/>
            <a:ext cx="9002581" cy="659118"/>
          </a:xfrm>
        </p:spPr>
        <p:txBody>
          <a:bodyPr/>
          <a:lstStyle/>
          <a:p>
            <a:r>
              <a:rPr lang="en-GB" b="1">
                <a:solidFill>
                  <a:srgbClr val="0070C0"/>
                </a:solidFill>
              </a:rPr>
              <a:t>A</a:t>
            </a:r>
            <a:r>
              <a:rPr lang="en-GB" b="1" dirty="0">
                <a:solidFill>
                  <a:srgbClr val="0070C0"/>
                </a:solidFill>
              </a:rPr>
              <a:t> look back on 2024</a:t>
            </a:r>
          </a:p>
        </p:txBody>
      </p:sp>
      <p:sp>
        <p:nvSpPr>
          <p:cNvPr id="5" name="Content Placeholder 4">
            <a:extLst>
              <a:ext uri="{FF2B5EF4-FFF2-40B4-BE49-F238E27FC236}">
                <a16:creationId xmlns:a16="http://schemas.microsoft.com/office/drawing/2014/main" id="{A078BBFB-2A3B-79DB-D546-4832BD4BCAF1}"/>
              </a:ext>
            </a:extLst>
          </p:cNvPr>
          <p:cNvSpPr>
            <a:spLocks noGrp="1"/>
          </p:cNvSpPr>
          <p:nvPr>
            <p:ph idx="16"/>
          </p:nvPr>
        </p:nvSpPr>
        <p:spPr>
          <a:xfrm>
            <a:off x="1912409" y="3031965"/>
            <a:ext cx="9001854" cy="659118"/>
          </a:xfrm>
        </p:spPr>
        <p:txBody>
          <a:bodyPr/>
          <a:lstStyle/>
          <a:p>
            <a:r>
              <a:rPr lang="en-GB" b="1">
                <a:solidFill>
                  <a:srgbClr val="0070C0"/>
                </a:solidFill>
              </a:rPr>
              <a:t>Looking</a:t>
            </a:r>
            <a:r>
              <a:rPr lang="en-GB" b="1" dirty="0">
                <a:solidFill>
                  <a:srgbClr val="0070C0"/>
                </a:solidFill>
              </a:rPr>
              <a:t> ahead in 2025</a:t>
            </a:r>
          </a:p>
        </p:txBody>
      </p:sp>
      <p:sp>
        <p:nvSpPr>
          <p:cNvPr id="6" name="Content Placeholder 5">
            <a:extLst>
              <a:ext uri="{FF2B5EF4-FFF2-40B4-BE49-F238E27FC236}">
                <a16:creationId xmlns:a16="http://schemas.microsoft.com/office/drawing/2014/main" id="{05985215-4511-599F-DF28-346886FA21A4}"/>
              </a:ext>
            </a:extLst>
          </p:cNvPr>
          <p:cNvSpPr>
            <a:spLocks noGrp="1"/>
          </p:cNvSpPr>
          <p:nvPr>
            <p:ph idx="17"/>
          </p:nvPr>
        </p:nvSpPr>
        <p:spPr>
          <a:xfrm>
            <a:off x="1911681" y="3908091"/>
            <a:ext cx="9002581" cy="659118"/>
          </a:xfrm>
        </p:spPr>
        <p:txBody>
          <a:bodyPr/>
          <a:lstStyle/>
          <a:p>
            <a:r>
              <a:rPr lang="en-GB" b="1">
                <a:solidFill>
                  <a:srgbClr val="0070C0"/>
                </a:solidFill>
              </a:rPr>
              <a:t>Strategic</a:t>
            </a:r>
            <a:r>
              <a:rPr lang="en-GB" b="1" dirty="0">
                <a:solidFill>
                  <a:srgbClr val="0070C0"/>
                </a:solidFill>
              </a:rPr>
              <a:t> refresh 2026+</a:t>
            </a:r>
          </a:p>
        </p:txBody>
      </p:sp>
      <p:sp>
        <p:nvSpPr>
          <p:cNvPr id="7" name="Content Placeholder 6">
            <a:extLst>
              <a:ext uri="{FF2B5EF4-FFF2-40B4-BE49-F238E27FC236}">
                <a16:creationId xmlns:a16="http://schemas.microsoft.com/office/drawing/2014/main" id="{B8526CE7-72D2-7D49-F9AF-EEBC378E7BA9}"/>
              </a:ext>
            </a:extLst>
          </p:cNvPr>
          <p:cNvSpPr>
            <a:spLocks noGrp="1"/>
          </p:cNvSpPr>
          <p:nvPr>
            <p:ph idx="18"/>
          </p:nvPr>
        </p:nvSpPr>
        <p:spPr>
          <a:xfrm>
            <a:off x="1911681" y="4879172"/>
            <a:ext cx="9002581" cy="659118"/>
          </a:xfrm>
        </p:spPr>
        <p:txBody>
          <a:bodyPr/>
          <a:lstStyle/>
          <a:p>
            <a:r>
              <a:rPr lang="en-GB" b="1" dirty="0">
                <a:solidFill>
                  <a:srgbClr val="0070C0"/>
                </a:solidFill>
              </a:rPr>
              <a:t>Q&amp;A</a:t>
            </a:r>
          </a:p>
        </p:txBody>
      </p:sp>
    </p:spTree>
    <p:extLst>
      <p:ext uri="{BB962C8B-B14F-4D97-AF65-F5344CB8AC3E}">
        <p14:creationId xmlns:p14="http://schemas.microsoft.com/office/powerpoint/2010/main" val="207888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3A0F-9EA4-8078-7385-375878A160AE}"/>
              </a:ext>
            </a:extLst>
          </p:cNvPr>
          <p:cNvSpPr>
            <a:spLocks noGrp="1"/>
          </p:cNvSpPr>
          <p:nvPr>
            <p:ph type="title"/>
          </p:nvPr>
        </p:nvSpPr>
        <p:spPr/>
        <p:txBody>
          <a:bodyPr/>
          <a:lstStyle/>
          <a:p>
            <a:r>
              <a:rPr lang="en-GB" dirty="0"/>
              <a:t>Q1 priorities</a:t>
            </a:r>
          </a:p>
        </p:txBody>
      </p:sp>
      <p:sp>
        <p:nvSpPr>
          <p:cNvPr id="3" name="Content Placeholder 2">
            <a:extLst>
              <a:ext uri="{FF2B5EF4-FFF2-40B4-BE49-F238E27FC236}">
                <a16:creationId xmlns:a16="http://schemas.microsoft.com/office/drawing/2014/main" id="{247EA36A-04E4-A434-9347-777A70CA5CA2}"/>
              </a:ext>
            </a:extLst>
          </p:cNvPr>
          <p:cNvSpPr>
            <a:spLocks noGrp="1"/>
          </p:cNvSpPr>
          <p:nvPr>
            <p:ph idx="14"/>
          </p:nvPr>
        </p:nvSpPr>
        <p:spPr>
          <a:xfrm>
            <a:off x="1911683" y="1033366"/>
            <a:ext cx="9422624" cy="778955"/>
          </a:xfrm>
        </p:spPr>
        <p:txBody>
          <a:bodyPr>
            <a:noAutofit/>
          </a:bodyPr>
          <a:lstStyle/>
          <a:p>
            <a:r>
              <a:rPr lang="en-GB" dirty="0"/>
              <a:t>2024 Examinations feedback papers – PEP thematic, IB suitability and legal sector</a:t>
            </a:r>
          </a:p>
        </p:txBody>
      </p:sp>
      <p:sp>
        <p:nvSpPr>
          <p:cNvPr id="4" name="Content Placeholder 3">
            <a:extLst>
              <a:ext uri="{FF2B5EF4-FFF2-40B4-BE49-F238E27FC236}">
                <a16:creationId xmlns:a16="http://schemas.microsoft.com/office/drawing/2014/main" id="{741EAE00-0F53-3131-D2A4-406A3790A2B3}"/>
              </a:ext>
            </a:extLst>
          </p:cNvPr>
          <p:cNvSpPr>
            <a:spLocks noGrp="1"/>
          </p:cNvSpPr>
          <p:nvPr>
            <p:ph idx="15"/>
          </p:nvPr>
        </p:nvSpPr>
        <p:spPr>
          <a:xfrm>
            <a:off x="1911683" y="2212075"/>
            <a:ext cx="9002581" cy="659118"/>
          </a:xfrm>
        </p:spPr>
        <p:txBody>
          <a:bodyPr>
            <a:normAutofit/>
          </a:bodyPr>
          <a:lstStyle/>
          <a:p>
            <a:r>
              <a:rPr lang="en-GB" dirty="0"/>
              <a:t>Annual fees run</a:t>
            </a:r>
          </a:p>
        </p:txBody>
      </p:sp>
      <p:sp>
        <p:nvSpPr>
          <p:cNvPr id="5" name="Content Placeholder 4">
            <a:extLst>
              <a:ext uri="{FF2B5EF4-FFF2-40B4-BE49-F238E27FC236}">
                <a16:creationId xmlns:a16="http://schemas.microsoft.com/office/drawing/2014/main" id="{DB4C6233-CBA0-6F65-BD38-17BF035231CE}"/>
              </a:ext>
            </a:extLst>
          </p:cNvPr>
          <p:cNvSpPr>
            <a:spLocks noGrp="1"/>
          </p:cNvSpPr>
          <p:nvPr>
            <p:ph idx="16"/>
          </p:nvPr>
        </p:nvSpPr>
        <p:spPr/>
        <p:txBody>
          <a:bodyPr>
            <a:normAutofit/>
          </a:bodyPr>
          <a:lstStyle/>
          <a:p>
            <a:r>
              <a:rPr lang="en-GB" dirty="0"/>
              <a:t>Green paper feedback – Key Person regime</a:t>
            </a:r>
          </a:p>
        </p:txBody>
      </p:sp>
      <p:sp>
        <p:nvSpPr>
          <p:cNvPr id="6" name="Content Placeholder 5">
            <a:extLst>
              <a:ext uri="{FF2B5EF4-FFF2-40B4-BE49-F238E27FC236}">
                <a16:creationId xmlns:a16="http://schemas.microsoft.com/office/drawing/2014/main" id="{55BCA236-1227-1461-A354-C7A2519EEDED}"/>
              </a:ext>
            </a:extLst>
          </p:cNvPr>
          <p:cNvSpPr>
            <a:spLocks noGrp="1"/>
          </p:cNvSpPr>
          <p:nvPr>
            <p:ph idx="17"/>
          </p:nvPr>
        </p:nvSpPr>
        <p:spPr>
          <a:xfrm>
            <a:off x="1911683" y="3929227"/>
            <a:ext cx="9002581" cy="770364"/>
          </a:xfrm>
        </p:spPr>
        <p:txBody>
          <a:bodyPr>
            <a:normAutofit/>
          </a:bodyPr>
          <a:lstStyle/>
          <a:p>
            <a:r>
              <a:rPr lang="en-GB" dirty="0"/>
              <a:t>Supervisory data collection</a:t>
            </a:r>
          </a:p>
        </p:txBody>
      </p:sp>
      <p:sp>
        <p:nvSpPr>
          <p:cNvPr id="7" name="Content Placeholder 6">
            <a:extLst>
              <a:ext uri="{FF2B5EF4-FFF2-40B4-BE49-F238E27FC236}">
                <a16:creationId xmlns:a16="http://schemas.microsoft.com/office/drawing/2014/main" id="{D97BCEC6-C91D-0DA1-CDFA-6393640CAAF4}"/>
              </a:ext>
            </a:extLst>
          </p:cNvPr>
          <p:cNvSpPr>
            <a:spLocks noGrp="1"/>
          </p:cNvSpPr>
          <p:nvPr>
            <p:ph idx="18"/>
          </p:nvPr>
        </p:nvSpPr>
        <p:spPr>
          <a:xfrm>
            <a:off x="1911683" y="4636509"/>
            <a:ext cx="9002581" cy="1219594"/>
          </a:xfrm>
        </p:spPr>
        <p:txBody>
          <a:bodyPr>
            <a:normAutofit/>
          </a:bodyPr>
          <a:lstStyle/>
          <a:p>
            <a:r>
              <a:rPr lang="en-GB" dirty="0"/>
              <a:t>Supervisory data reports – accountants, estate agents, funds and lending</a:t>
            </a:r>
          </a:p>
        </p:txBody>
      </p:sp>
    </p:spTree>
    <p:extLst>
      <p:ext uri="{BB962C8B-B14F-4D97-AF65-F5344CB8AC3E}">
        <p14:creationId xmlns:p14="http://schemas.microsoft.com/office/powerpoint/2010/main" val="33001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B42A0-CFCE-80D4-C9AC-8EFF6637F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EE0F6-A8A4-78FA-7590-87B25859B899}"/>
              </a:ext>
            </a:extLst>
          </p:cNvPr>
          <p:cNvSpPr>
            <a:spLocks noGrp="1"/>
          </p:cNvSpPr>
          <p:nvPr>
            <p:ph type="title"/>
          </p:nvPr>
        </p:nvSpPr>
        <p:spPr/>
        <p:txBody>
          <a:bodyPr/>
          <a:lstStyle/>
          <a:p>
            <a:r>
              <a:rPr lang="en-GB" dirty="0"/>
              <a:t>Q1 priorities</a:t>
            </a:r>
          </a:p>
        </p:txBody>
      </p:sp>
      <p:sp>
        <p:nvSpPr>
          <p:cNvPr id="3" name="Content Placeholder 2">
            <a:extLst>
              <a:ext uri="{FF2B5EF4-FFF2-40B4-BE49-F238E27FC236}">
                <a16:creationId xmlns:a16="http://schemas.microsoft.com/office/drawing/2014/main" id="{9E1A72D0-9489-260B-75E7-135DD8A97290}"/>
              </a:ext>
            </a:extLst>
          </p:cNvPr>
          <p:cNvSpPr>
            <a:spLocks noGrp="1"/>
          </p:cNvSpPr>
          <p:nvPr>
            <p:ph idx="14"/>
          </p:nvPr>
        </p:nvSpPr>
        <p:spPr>
          <a:xfrm>
            <a:off x="1911683" y="1261682"/>
            <a:ext cx="9002581" cy="659118"/>
          </a:xfrm>
        </p:spPr>
        <p:txBody>
          <a:bodyPr/>
          <a:lstStyle/>
          <a:p>
            <a:r>
              <a:rPr lang="en-GB" dirty="0"/>
              <a:t>Consultation – Authorised Push Payment Fraud</a:t>
            </a:r>
          </a:p>
        </p:txBody>
      </p:sp>
      <p:sp>
        <p:nvSpPr>
          <p:cNvPr id="4" name="Content Placeholder 3">
            <a:extLst>
              <a:ext uri="{FF2B5EF4-FFF2-40B4-BE49-F238E27FC236}">
                <a16:creationId xmlns:a16="http://schemas.microsoft.com/office/drawing/2014/main" id="{B37D183A-B23D-4651-3973-61DFB6EA3018}"/>
              </a:ext>
            </a:extLst>
          </p:cNvPr>
          <p:cNvSpPr>
            <a:spLocks noGrp="1"/>
          </p:cNvSpPr>
          <p:nvPr>
            <p:ph idx="15"/>
          </p:nvPr>
        </p:nvSpPr>
        <p:spPr>
          <a:xfrm>
            <a:off x="1911683" y="2130891"/>
            <a:ext cx="9002581" cy="659118"/>
          </a:xfrm>
        </p:spPr>
        <p:txBody>
          <a:bodyPr/>
          <a:lstStyle/>
          <a:p>
            <a:r>
              <a:rPr lang="en-GB" dirty="0"/>
              <a:t>Consultation – Criminality Checks</a:t>
            </a:r>
          </a:p>
        </p:txBody>
      </p:sp>
      <p:sp>
        <p:nvSpPr>
          <p:cNvPr id="5" name="Content Placeholder 4">
            <a:extLst>
              <a:ext uri="{FF2B5EF4-FFF2-40B4-BE49-F238E27FC236}">
                <a16:creationId xmlns:a16="http://schemas.microsoft.com/office/drawing/2014/main" id="{EE50933E-B37E-B0A8-5E81-535F0D470EFC}"/>
              </a:ext>
            </a:extLst>
          </p:cNvPr>
          <p:cNvSpPr>
            <a:spLocks noGrp="1"/>
          </p:cNvSpPr>
          <p:nvPr>
            <p:ph idx="16"/>
          </p:nvPr>
        </p:nvSpPr>
        <p:spPr>
          <a:xfrm>
            <a:off x="1912410" y="3030059"/>
            <a:ext cx="9001854" cy="659118"/>
          </a:xfrm>
        </p:spPr>
        <p:txBody>
          <a:bodyPr>
            <a:normAutofit/>
          </a:bodyPr>
          <a:lstStyle/>
          <a:p>
            <a:r>
              <a:rPr lang="en-GB" dirty="0"/>
              <a:t>Publish 2025 Business Plan and event on </a:t>
            </a:r>
            <a:r>
              <a:rPr lang="en-GB" b="1" dirty="0"/>
              <a:t>11 February</a:t>
            </a:r>
          </a:p>
        </p:txBody>
      </p:sp>
      <p:sp>
        <p:nvSpPr>
          <p:cNvPr id="6" name="Content Placeholder 5">
            <a:extLst>
              <a:ext uri="{FF2B5EF4-FFF2-40B4-BE49-F238E27FC236}">
                <a16:creationId xmlns:a16="http://schemas.microsoft.com/office/drawing/2014/main" id="{AC4C499C-F0A9-3B96-6FF7-96377C4A0B7B}"/>
              </a:ext>
            </a:extLst>
          </p:cNvPr>
          <p:cNvSpPr>
            <a:spLocks noGrp="1"/>
          </p:cNvSpPr>
          <p:nvPr>
            <p:ph idx="17"/>
          </p:nvPr>
        </p:nvSpPr>
        <p:spPr>
          <a:xfrm>
            <a:off x="1911683" y="3899267"/>
            <a:ext cx="9002581" cy="659118"/>
          </a:xfrm>
        </p:spPr>
        <p:txBody>
          <a:bodyPr/>
          <a:lstStyle/>
          <a:p>
            <a:r>
              <a:rPr lang="en-GB" dirty="0"/>
              <a:t>Registry – annual returns</a:t>
            </a:r>
          </a:p>
        </p:txBody>
      </p:sp>
      <p:sp>
        <p:nvSpPr>
          <p:cNvPr id="7" name="Content Placeholder 6">
            <a:extLst>
              <a:ext uri="{FF2B5EF4-FFF2-40B4-BE49-F238E27FC236}">
                <a16:creationId xmlns:a16="http://schemas.microsoft.com/office/drawing/2014/main" id="{0368977D-4BDD-9DC0-5F08-09C0DF8E6257}"/>
              </a:ext>
            </a:extLst>
          </p:cNvPr>
          <p:cNvSpPr>
            <a:spLocks noGrp="1"/>
          </p:cNvSpPr>
          <p:nvPr>
            <p:ph idx="18"/>
          </p:nvPr>
        </p:nvSpPr>
        <p:spPr/>
        <p:txBody>
          <a:bodyPr/>
          <a:lstStyle/>
          <a:p>
            <a:r>
              <a:rPr lang="en-GB" dirty="0"/>
              <a:t>Registry – obliged person access </a:t>
            </a:r>
          </a:p>
        </p:txBody>
      </p:sp>
    </p:spTree>
    <p:extLst>
      <p:ext uri="{BB962C8B-B14F-4D97-AF65-F5344CB8AC3E}">
        <p14:creationId xmlns:p14="http://schemas.microsoft.com/office/powerpoint/2010/main" val="267595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9479-2F56-6344-719D-BB62A96AA866}"/>
              </a:ext>
            </a:extLst>
          </p:cNvPr>
          <p:cNvSpPr>
            <a:spLocks noGrp="1"/>
          </p:cNvSpPr>
          <p:nvPr>
            <p:ph type="title"/>
          </p:nvPr>
        </p:nvSpPr>
        <p:spPr/>
        <p:txBody>
          <a:bodyPr>
            <a:normAutofit/>
          </a:bodyPr>
          <a:lstStyle/>
          <a:p>
            <a:r>
              <a:rPr lang="en-GB"/>
              <a:t>Strategic refresh 2026+</a:t>
            </a:r>
          </a:p>
        </p:txBody>
      </p:sp>
      <p:sp>
        <p:nvSpPr>
          <p:cNvPr id="3" name="Content Placeholder 2">
            <a:extLst>
              <a:ext uri="{FF2B5EF4-FFF2-40B4-BE49-F238E27FC236}">
                <a16:creationId xmlns:a16="http://schemas.microsoft.com/office/drawing/2014/main" id="{3B0A93BF-638C-BC2C-15A5-DE7B582F58C6}"/>
              </a:ext>
            </a:extLst>
          </p:cNvPr>
          <p:cNvSpPr>
            <a:spLocks noGrp="1"/>
          </p:cNvSpPr>
          <p:nvPr>
            <p:ph idx="14"/>
          </p:nvPr>
        </p:nvSpPr>
        <p:spPr>
          <a:xfrm>
            <a:off x="1911685" y="1248725"/>
            <a:ext cx="9002581" cy="850003"/>
          </a:xfrm>
        </p:spPr>
        <p:txBody>
          <a:bodyPr>
            <a:noAutofit/>
          </a:bodyPr>
          <a:lstStyle/>
          <a:p>
            <a:r>
              <a:rPr lang="en-GB" sz="2400" kern="0" dirty="0">
                <a:effectLst/>
                <a:latin typeface="Calibri" panose="020F0502020204030204" pitchFamily="34" charset="0"/>
                <a:ea typeface="Calibri" panose="020F0502020204030204" pitchFamily="34" charset="0"/>
                <a:cs typeface="Times New Roman" panose="02020603050405020304" pitchFamily="18" charset="0"/>
              </a:rPr>
              <a:t>2025 will see us finishing what we started in the current strategy and laying the groundwork for the next. </a:t>
            </a:r>
            <a:endParaRPr lang="en-GB" sz="2400" dirty="0"/>
          </a:p>
        </p:txBody>
      </p:sp>
      <p:sp>
        <p:nvSpPr>
          <p:cNvPr id="4" name="Content Placeholder 3">
            <a:extLst>
              <a:ext uri="{FF2B5EF4-FFF2-40B4-BE49-F238E27FC236}">
                <a16:creationId xmlns:a16="http://schemas.microsoft.com/office/drawing/2014/main" id="{70A74032-B8CF-03E2-F461-393B778B2B75}"/>
              </a:ext>
            </a:extLst>
          </p:cNvPr>
          <p:cNvSpPr>
            <a:spLocks noGrp="1"/>
          </p:cNvSpPr>
          <p:nvPr>
            <p:ph idx="15"/>
          </p:nvPr>
        </p:nvSpPr>
        <p:spPr>
          <a:xfrm>
            <a:off x="1902983" y="2297904"/>
            <a:ext cx="9886590" cy="939125"/>
          </a:xfrm>
        </p:spPr>
        <p:txBody>
          <a:bodyPr>
            <a:noAutofit/>
          </a:bodyPr>
          <a:lstStyle/>
          <a:p>
            <a:r>
              <a:rPr lang="en-GB" sz="2400" kern="0" dirty="0">
                <a:effectLst/>
                <a:latin typeface="Calibri" panose="020F0502020204030204" pitchFamily="34" charset="0"/>
                <a:ea typeface="Calibri" panose="020F0502020204030204" pitchFamily="34" charset="0"/>
                <a:cs typeface="Times New Roman" panose="02020603050405020304" pitchFamily="18" charset="0"/>
              </a:rPr>
              <a:t>We recognise the importance of providing </a:t>
            </a:r>
            <a:r>
              <a:rPr lang="en-GB" sz="2400" b="1" kern="0" dirty="0">
                <a:effectLst/>
                <a:latin typeface="Calibri" panose="020F0502020204030204" pitchFamily="34" charset="0"/>
                <a:ea typeface="Calibri" panose="020F0502020204030204" pitchFamily="34" charset="0"/>
                <a:cs typeface="Times New Roman" panose="02020603050405020304" pitchFamily="18" charset="0"/>
              </a:rPr>
              <a:t>stability</a:t>
            </a:r>
            <a:r>
              <a:rPr lang="en-GB" sz="2400" kern="0" dirty="0">
                <a:effectLst/>
                <a:latin typeface="Calibri" panose="020F0502020204030204" pitchFamily="34" charset="0"/>
                <a:ea typeface="Calibri" panose="020F0502020204030204" pitchFamily="34" charset="0"/>
                <a:cs typeface="Times New Roman" panose="02020603050405020304" pitchFamily="18" charset="0"/>
              </a:rPr>
              <a:t> for industry throughout this process. We will continue our engagement work and evolve in response to emerging themes.</a:t>
            </a:r>
            <a:endParaRPr lang="en-GB" sz="2400" dirty="0"/>
          </a:p>
        </p:txBody>
      </p:sp>
      <p:sp>
        <p:nvSpPr>
          <p:cNvPr id="5" name="Content Placeholder 4">
            <a:extLst>
              <a:ext uri="{FF2B5EF4-FFF2-40B4-BE49-F238E27FC236}">
                <a16:creationId xmlns:a16="http://schemas.microsoft.com/office/drawing/2014/main" id="{44681039-0162-5024-6F67-1495DBFAEE5F}"/>
              </a:ext>
            </a:extLst>
          </p:cNvPr>
          <p:cNvSpPr>
            <a:spLocks noGrp="1"/>
          </p:cNvSpPr>
          <p:nvPr>
            <p:ph idx="16"/>
          </p:nvPr>
        </p:nvSpPr>
        <p:spPr>
          <a:xfrm>
            <a:off x="1894282" y="3556747"/>
            <a:ext cx="9886591" cy="968446"/>
          </a:xfrm>
        </p:spPr>
        <p:txBody>
          <a:bodyPr>
            <a:noAutofit/>
          </a:bodyPr>
          <a:lstStyle/>
          <a:p>
            <a:r>
              <a:rPr lang="en-GB" sz="2400" kern="0" dirty="0">
                <a:effectLst/>
                <a:latin typeface="Calibri" panose="020F0502020204030204" pitchFamily="34" charset="0"/>
                <a:ea typeface="Calibri" panose="020F0502020204030204" pitchFamily="34" charset="0"/>
                <a:cs typeface="Times New Roman" panose="02020603050405020304" pitchFamily="18" charset="0"/>
              </a:rPr>
              <a:t>The Government of Jersey’s current </a:t>
            </a:r>
            <a:r>
              <a:rPr lang="en-GB" sz="2400" b="1" kern="0" dirty="0">
                <a:effectLst/>
                <a:latin typeface="Calibri" panose="020F0502020204030204" pitchFamily="34" charset="0"/>
                <a:ea typeface="Calibri" panose="020F0502020204030204" pitchFamily="34" charset="0"/>
                <a:cs typeface="Times New Roman" panose="02020603050405020304" pitchFamily="18" charset="0"/>
              </a:rPr>
              <a:t>Strategic Review of the Regulatory Environment </a:t>
            </a:r>
            <a:r>
              <a:rPr lang="en-GB" sz="2400" kern="0" dirty="0">
                <a:effectLst/>
                <a:latin typeface="Calibri" panose="020F0502020204030204" pitchFamily="34" charset="0"/>
                <a:ea typeface="Calibri" panose="020F0502020204030204" pitchFamily="34" charset="0"/>
                <a:cs typeface="Times New Roman" panose="02020603050405020304" pitchFamily="18" charset="0"/>
              </a:rPr>
              <a:t>is timely, providing a valued opportunity for our Board to engage with stakeholders and receive feedback to shape our future approach. </a:t>
            </a:r>
            <a:endParaRPr lang="en-GB" sz="2400" dirty="0"/>
          </a:p>
        </p:txBody>
      </p:sp>
      <p:sp>
        <p:nvSpPr>
          <p:cNvPr id="6" name="Content Placeholder 5">
            <a:extLst>
              <a:ext uri="{FF2B5EF4-FFF2-40B4-BE49-F238E27FC236}">
                <a16:creationId xmlns:a16="http://schemas.microsoft.com/office/drawing/2014/main" id="{B0E815A3-B81D-5174-0165-E464DB68E1AA}"/>
              </a:ext>
            </a:extLst>
          </p:cNvPr>
          <p:cNvSpPr>
            <a:spLocks noGrp="1"/>
          </p:cNvSpPr>
          <p:nvPr>
            <p:ph idx="18"/>
          </p:nvPr>
        </p:nvSpPr>
        <p:spPr>
          <a:xfrm>
            <a:off x="1894283" y="4898076"/>
            <a:ext cx="9556982" cy="1096963"/>
          </a:xfrm>
        </p:spPr>
        <p:txBody>
          <a:bodyPr>
            <a:normAutofit/>
          </a:bodyPr>
          <a:lstStyle/>
          <a:p>
            <a:r>
              <a:rPr lang="en-GB" sz="2400" b="1" kern="0" dirty="0">
                <a:effectLst/>
                <a:latin typeface="Calibri" panose="020F0502020204030204" pitchFamily="34" charset="0"/>
                <a:ea typeface="Calibri" panose="020F0502020204030204" pitchFamily="34" charset="0"/>
                <a:cs typeface="Times New Roman" panose="02020603050405020304" pitchFamily="18" charset="0"/>
              </a:rPr>
              <a:t>Competitiveness</a:t>
            </a:r>
            <a:r>
              <a:rPr lang="en-GB" sz="2400" kern="0" dirty="0">
                <a:effectLst/>
                <a:latin typeface="Calibri" panose="020F0502020204030204" pitchFamily="34" charset="0"/>
                <a:ea typeface="Calibri" panose="020F0502020204030204" pitchFamily="34" charset="0"/>
                <a:cs typeface="Times New Roman" panose="02020603050405020304" pitchFamily="18" charset="0"/>
              </a:rPr>
              <a:t> will be a key focus as we advance our strategy for 2026 and beyond.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4290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with dots&#10;&#10;Description automatically generated">
            <a:extLst>
              <a:ext uri="{FF2B5EF4-FFF2-40B4-BE49-F238E27FC236}">
                <a16:creationId xmlns:a16="http://schemas.microsoft.com/office/drawing/2014/main" id="{C95CE4D8-3BE2-090B-C0EF-097EC20EA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270" y="997023"/>
            <a:ext cx="4863953" cy="4863953"/>
          </a:xfrm>
          <a:prstGeom prst="rect">
            <a:avLst/>
          </a:prstGeom>
        </p:spPr>
      </p:pic>
      <p:sp>
        <p:nvSpPr>
          <p:cNvPr id="7" name="Content Placeholder 6">
            <a:extLst>
              <a:ext uri="{FF2B5EF4-FFF2-40B4-BE49-F238E27FC236}">
                <a16:creationId xmlns:a16="http://schemas.microsoft.com/office/drawing/2014/main" id="{D479C874-BD8B-B9A9-558C-723BE974FCB2}"/>
              </a:ext>
            </a:extLst>
          </p:cNvPr>
          <p:cNvSpPr>
            <a:spLocks noGrp="1"/>
          </p:cNvSpPr>
          <p:nvPr>
            <p:ph idx="1"/>
          </p:nvPr>
        </p:nvSpPr>
        <p:spPr>
          <a:xfrm>
            <a:off x="982755" y="1256648"/>
            <a:ext cx="5853980" cy="4072511"/>
          </a:xfrm>
        </p:spPr>
        <p:txBody>
          <a:bodyPr>
            <a:normAutofit lnSpcReduction="10000"/>
          </a:bodyPr>
          <a:lstStyle/>
          <a:p>
            <a:pPr marL="0" indent="0" algn="l" fontAlgn="base">
              <a:buNone/>
            </a:pPr>
            <a:r>
              <a:rPr lang="en-GB" sz="3600" b="0" i="0" dirty="0">
                <a:solidFill>
                  <a:srgbClr val="2D2D2D"/>
                </a:solidFill>
                <a:effectLst/>
                <a:latin typeface="Public Sans"/>
              </a:rPr>
              <a:t>You can now keep up-to-date with all our latest news and updates.</a:t>
            </a:r>
          </a:p>
          <a:p>
            <a:pPr marL="0" indent="0" algn="l" fontAlgn="base">
              <a:buNone/>
            </a:pPr>
            <a:endParaRPr lang="en-GB" sz="3600" b="0" i="0" dirty="0">
              <a:solidFill>
                <a:srgbClr val="2D2D2D"/>
              </a:solidFill>
              <a:effectLst/>
              <a:latin typeface="Public Sans"/>
            </a:endParaRPr>
          </a:p>
          <a:p>
            <a:pPr marL="0" indent="0" algn="l" fontAlgn="base">
              <a:buNone/>
            </a:pPr>
            <a:r>
              <a:rPr lang="en-GB" sz="3600" b="0" i="0" dirty="0">
                <a:solidFill>
                  <a:srgbClr val="2D2D2D"/>
                </a:solidFill>
                <a:effectLst/>
                <a:latin typeface="Public Sans"/>
              </a:rPr>
              <a:t>Subscribe to receive regular email alerts directly to your inbox.</a:t>
            </a:r>
          </a:p>
          <a:p>
            <a:endParaRPr lang="en-GB" dirty="0"/>
          </a:p>
        </p:txBody>
      </p:sp>
      <p:sp>
        <p:nvSpPr>
          <p:cNvPr id="6" name="Title 5">
            <a:extLst>
              <a:ext uri="{FF2B5EF4-FFF2-40B4-BE49-F238E27FC236}">
                <a16:creationId xmlns:a16="http://schemas.microsoft.com/office/drawing/2014/main" id="{4B7D0040-76A4-9962-53BB-5D7F4103AFB7}"/>
              </a:ext>
            </a:extLst>
          </p:cNvPr>
          <p:cNvSpPr>
            <a:spLocks noGrp="1"/>
          </p:cNvSpPr>
          <p:nvPr>
            <p:ph type="title"/>
          </p:nvPr>
        </p:nvSpPr>
        <p:spPr/>
        <p:txBody>
          <a:bodyPr>
            <a:normAutofit/>
          </a:bodyPr>
          <a:lstStyle/>
          <a:p>
            <a:r>
              <a:rPr lang="en-GB" sz="4000" b="1" dirty="0">
                <a:solidFill>
                  <a:schemeClr val="accent2"/>
                </a:solidFill>
              </a:rPr>
              <a:t>Subscribe to our news and updates</a:t>
            </a:r>
            <a:endParaRPr lang="en-GB" dirty="0"/>
          </a:p>
        </p:txBody>
      </p:sp>
    </p:spTree>
    <p:extLst>
      <p:ext uri="{BB962C8B-B14F-4D97-AF65-F5344CB8AC3E}">
        <p14:creationId xmlns:p14="http://schemas.microsoft.com/office/powerpoint/2010/main" val="33401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29CAE5D-CD25-FCA4-7A40-BC30BC952709}"/>
              </a:ext>
            </a:extLst>
          </p:cNvPr>
          <p:cNvSpPr>
            <a:spLocks noGrp="1"/>
          </p:cNvSpPr>
          <p:nvPr>
            <p:ph type="subTitle" idx="1"/>
          </p:nvPr>
        </p:nvSpPr>
        <p:spPr/>
        <p:txBody>
          <a:bodyPr/>
          <a:lstStyle/>
          <a:p>
            <a:r>
              <a:rPr lang="en-GB" b="1" dirty="0"/>
              <a:t>Questions? </a:t>
            </a:r>
          </a:p>
        </p:txBody>
      </p:sp>
    </p:spTree>
    <p:extLst>
      <p:ext uri="{BB962C8B-B14F-4D97-AF65-F5344CB8AC3E}">
        <p14:creationId xmlns:p14="http://schemas.microsoft.com/office/powerpoint/2010/main" val="324942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7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BD12C-7212-4F23-8106-AFA5090E74F1}"/>
              </a:ext>
            </a:extLst>
          </p:cNvPr>
          <p:cNvSpPr>
            <a:spLocks noGrp="1"/>
          </p:cNvSpPr>
          <p:nvPr>
            <p:ph type="title"/>
          </p:nvPr>
        </p:nvSpPr>
        <p:spPr/>
        <p:txBody>
          <a:bodyPr/>
          <a:lstStyle/>
          <a:p>
            <a:r>
              <a:rPr lang="en-GB"/>
              <a:t>Board of Commissioners</a:t>
            </a:r>
          </a:p>
        </p:txBody>
      </p:sp>
      <p:grpSp>
        <p:nvGrpSpPr>
          <p:cNvPr id="12" name="Group 11">
            <a:extLst>
              <a:ext uri="{FF2B5EF4-FFF2-40B4-BE49-F238E27FC236}">
                <a16:creationId xmlns:a16="http://schemas.microsoft.com/office/drawing/2014/main" id="{9B7C3F2C-C91F-FF86-0DB5-EBF04A014491}"/>
              </a:ext>
            </a:extLst>
          </p:cNvPr>
          <p:cNvGrpSpPr/>
          <p:nvPr/>
        </p:nvGrpSpPr>
        <p:grpSpPr>
          <a:xfrm>
            <a:off x="1643789" y="1029773"/>
            <a:ext cx="8939825" cy="5505419"/>
            <a:chOff x="1016478" y="1100149"/>
            <a:chExt cx="8889997" cy="5456963"/>
          </a:xfrm>
        </p:grpSpPr>
        <p:pic>
          <p:nvPicPr>
            <p:cNvPr id="5" name="Picture 4">
              <a:extLst>
                <a:ext uri="{FF2B5EF4-FFF2-40B4-BE49-F238E27FC236}">
                  <a16:creationId xmlns:a16="http://schemas.microsoft.com/office/drawing/2014/main" id="{F1A6A449-83EC-4B6B-E627-226973CBD6DC}"/>
                </a:ext>
              </a:extLst>
            </p:cNvPr>
            <p:cNvPicPr>
              <a:picLocks noChangeAspect="1"/>
            </p:cNvPicPr>
            <p:nvPr/>
          </p:nvPicPr>
          <p:blipFill>
            <a:blip r:embed="rId3"/>
            <a:srcRect l="1002" t="2531" r="941" b="2531"/>
            <a:stretch/>
          </p:blipFill>
          <p:spPr>
            <a:xfrm>
              <a:off x="1050202" y="1100150"/>
              <a:ext cx="6599976" cy="2640314"/>
            </a:xfrm>
            <a:prstGeom prst="rect">
              <a:avLst/>
            </a:prstGeom>
          </p:spPr>
        </p:pic>
        <p:pic>
          <p:nvPicPr>
            <p:cNvPr id="7" name="Picture 6">
              <a:extLst>
                <a:ext uri="{FF2B5EF4-FFF2-40B4-BE49-F238E27FC236}">
                  <a16:creationId xmlns:a16="http://schemas.microsoft.com/office/drawing/2014/main" id="{1F5A0EF8-5731-9585-09D2-71ECB5F5300C}"/>
                </a:ext>
              </a:extLst>
            </p:cNvPr>
            <p:cNvPicPr>
              <a:picLocks noChangeAspect="1"/>
            </p:cNvPicPr>
            <p:nvPr/>
          </p:nvPicPr>
          <p:blipFill>
            <a:blip r:embed="rId4"/>
            <a:stretch>
              <a:fillRect/>
            </a:stretch>
          </p:blipFill>
          <p:spPr>
            <a:xfrm>
              <a:off x="1016478" y="3810840"/>
              <a:ext cx="6730797" cy="2746272"/>
            </a:xfrm>
            <a:prstGeom prst="rect">
              <a:avLst/>
            </a:prstGeom>
          </p:spPr>
        </p:pic>
        <p:pic>
          <p:nvPicPr>
            <p:cNvPr id="9" name="Picture 8">
              <a:extLst>
                <a:ext uri="{FF2B5EF4-FFF2-40B4-BE49-F238E27FC236}">
                  <a16:creationId xmlns:a16="http://schemas.microsoft.com/office/drawing/2014/main" id="{B3F4197A-BD7C-E3FD-CE45-2F5974FC8D10}"/>
                </a:ext>
              </a:extLst>
            </p:cNvPr>
            <p:cNvPicPr>
              <a:picLocks noChangeAspect="1"/>
            </p:cNvPicPr>
            <p:nvPr/>
          </p:nvPicPr>
          <p:blipFill>
            <a:blip r:embed="rId5"/>
            <a:srcRect l="1522" b="1315"/>
            <a:stretch/>
          </p:blipFill>
          <p:spPr>
            <a:xfrm>
              <a:off x="7747275" y="1100149"/>
              <a:ext cx="2141696" cy="2619322"/>
            </a:xfrm>
            <a:prstGeom prst="rect">
              <a:avLst/>
            </a:prstGeom>
          </p:spPr>
        </p:pic>
        <p:pic>
          <p:nvPicPr>
            <p:cNvPr id="11" name="Picture 10">
              <a:extLst>
                <a:ext uri="{FF2B5EF4-FFF2-40B4-BE49-F238E27FC236}">
                  <a16:creationId xmlns:a16="http://schemas.microsoft.com/office/drawing/2014/main" id="{AD3F4D7B-0656-2BB3-E0B4-36F2CE6B0A89}"/>
                </a:ext>
              </a:extLst>
            </p:cNvPr>
            <p:cNvPicPr>
              <a:picLocks noChangeAspect="1"/>
            </p:cNvPicPr>
            <p:nvPr/>
          </p:nvPicPr>
          <p:blipFill>
            <a:blip r:embed="rId6"/>
            <a:srcRect t="233"/>
            <a:stretch/>
          </p:blipFill>
          <p:spPr>
            <a:xfrm>
              <a:off x="7747275" y="3863611"/>
              <a:ext cx="2159200" cy="2640730"/>
            </a:xfrm>
            <a:prstGeom prst="rect">
              <a:avLst/>
            </a:prstGeom>
          </p:spPr>
        </p:pic>
      </p:grpSp>
    </p:spTree>
    <p:extLst>
      <p:ext uri="{BB962C8B-B14F-4D97-AF65-F5344CB8AC3E}">
        <p14:creationId xmlns:p14="http://schemas.microsoft.com/office/powerpoint/2010/main" val="48352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74C43-CAC0-3E95-0638-E78B0D9017B7}"/>
              </a:ext>
            </a:extLst>
          </p:cNvPr>
          <p:cNvSpPr>
            <a:spLocks noGrp="1"/>
          </p:cNvSpPr>
          <p:nvPr>
            <p:ph type="title"/>
          </p:nvPr>
        </p:nvSpPr>
        <p:spPr/>
        <p:txBody>
          <a:bodyPr/>
          <a:lstStyle/>
          <a:p>
            <a:r>
              <a:rPr lang="en-GB"/>
              <a:t>Executive Directors</a:t>
            </a:r>
          </a:p>
        </p:txBody>
      </p:sp>
      <p:grpSp>
        <p:nvGrpSpPr>
          <p:cNvPr id="14" name="Group 13">
            <a:extLst>
              <a:ext uri="{FF2B5EF4-FFF2-40B4-BE49-F238E27FC236}">
                <a16:creationId xmlns:a16="http://schemas.microsoft.com/office/drawing/2014/main" id="{08AC223E-2ED8-1B63-EA75-A9BA5A48C34C}"/>
              </a:ext>
            </a:extLst>
          </p:cNvPr>
          <p:cNvGrpSpPr/>
          <p:nvPr/>
        </p:nvGrpSpPr>
        <p:grpSpPr>
          <a:xfrm>
            <a:off x="1652298" y="1142999"/>
            <a:ext cx="8623091" cy="2585261"/>
            <a:chOff x="1113783" y="862663"/>
            <a:chExt cx="8799319" cy="2566338"/>
          </a:xfrm>
        </p:grpSpPr>
        <p:pic>
          <p:nvPicPr>
            <p:cNvPr id="5" name="Picture 4">
              <a:extLst>
                <a:ext uri="{FF2B5EF4-FFF2-40B4-BE49-F238E27FC236}">
                  <a16:creationId xmlns:a16="http://schemas.microsoft.com/office/drawing/2014/main" id="{F94548A3-25CE-83DC-FAF5-B4285E6C124A}"/>
                </a:ext>
              </a:extLst>
            </p:cNvPr>
            <p:cNvPicPr>
              <a:picLocks noChangeAspect="1"/>
            </p:cNvPicPr>
            <p:nvPr/>
          </p:nvPicPr>
          <p:blipFill>
            <a:blip r:embed="rId3"/>
            <a:srcRect b="7086"/>
            <a:stretch/>
          </p:blipFill>
          <p:spPr>
            <a:xfrm>
              <a:off x="1113783" y="862663"/>
              <a:ext cx="6554038" cy="2566338"/>
            </a:xfrm>
            <a:prstGeom prst="rect">
              <a:avLst/>
            </a:prstGeom>
          </p:spPr>
        </p:pic>
        <p:pic>
          <p:nvPicPr>
            <p:cNvPr id="7" name="Picture 6">
              <a:extLst>
                <a:ext uri="{FF2B5EF4-FFF2-40B4-BE49-F238E27FC236}">
                  <a16:creationId xmlns:a16="http://schemas.microsoft.com/office/drawing/2014/main" id="{CDA56C5A-A3C3-71A2-7662-4CE5426DE3ED}"/>
                </a:ext>
              </a:extLst>
            </p:cNvPr>
            <p:cNvPicPr>
              <a:picLocks noChangeAspect="1"/>
            </p:cNvPicPr>
            <p:nvPr/>
          </p:nvPicPr>
          <p:blipFill>
            <a:blip r:embed="rId4"/>
            <a:srcRect l="1" t="1" r="67608" b="1327"/>
            <a:stretch/>
          </p:blipFill>
          <p:spPr>
            <a:xfrm>
              <a:off x="7798849" y="862663"/>
              <a:ext cx="2114253" cy="2566337"/>
            </a:xfrm>
            <a:prstGeom prst="rect">
              <a:avLst/>
            </a:prstGeom>
          </p:spPr>
        </p:pic>
      </p:grpSp>
      <p:grpSp>
        <p:nvGrpSpPr>
          <p:cNvPr id="15" name="Group 14">
            <a:extLst>
              <a:ext uri="{FF2B5EF4-FFF2-40B4-BE49-F238E27FC236}">
                <a16:creationId xmlns:a16="http://schemas.microsoft.com/office/drawing/2014/main" id="{6DF86A29-501C-023F-9CE6-D758798533E2}"/>
              </a:ext>
            </a:extLst>
          </p:cNvPr>
          <p:cNvGrpSpPr/>
          <p:nvPr/>
        </p:nvGrpSpPr>
        <p:grpSpPr>
          <a:xfrm>
            <a:off x="2712055" y="3797694"/>
            <a:ext cx="6515168" cy="2582708"/>
            <a:chOff x="2077222" y="3768465"/>
            <a:chExt cx="7068184" cy="2909766"/>
          </a:xfrm>
        </p:grpSpPr>
        <p:pic>
          <p:nvPicPr>
            <p:cNvPr id="8" name="Picture 7">
              <a:extLst>
                <a:ext uri="{FF2B5EF4-FFF2-40B4-BE49-F238E27FC236}">
                  <a16:creationId xmlns:a16="http://schemas.microsoft.com/office/drawing/2014/main" id="{F2860994-3AF3-46DF-B739-5BFF3A52F4EA}"/>
                </a:ext>
              </a:extLst>
            </p:cNvPr>
            <p:cNvPicPr>
              <a:picLocks noChangeAspect="1"/>
            </p:cNvPicPr>
            <p:nvPr/>
          </p:nvPicPr>
          <p:blipFill>
            <a:blip r:embed="rId4"/>
            <a:srcRect l="33729"/>
            <a:stretch/>
          </p:blipFill>
          <p:spPr>
            <a:xfrm>
              <a:off x="2077222" y="3768465"/>
              <a:ext cx="4685202" cy="2909766"/>
            </a:xfrm>
            <a:prstGeom prst="rect">
              <a:avLst/>
            </a:prstGeom>
          </p:spPr>
        </p:pic>
        <p:pic>
          <p:nvPicPr>
            <p:cNvPr id="10" name="Picture 9">
              <a:extLst>
                <a:ext uri="{FF2B5EF4-FFF2-40B4-BE49-F238E27FC236}">
                  <a16:creationId xmlns:a16="http://schemas.microsoft.com/office/drawing/2014/main" id="{5ED3BC87-F1C8-B808-5911-176BA64026A7}"/>
                </a:ext>
              </a:extLst>
            </p:cNvPr>
            <p:cNvPicPr>
              <a:picLocks noChangeAspect="1"/>
            </p:cNvPicPr>
            <p:nvPr/>
          </p:nvPicPr>
          <p:blipFill>
            <a:blip r:embed="rId5"/>
            <a:srcRect b="6659"/>
            <a:stretch/>
          </p:blipFill>
          <p:spPr>
            <a:xfrm>
              <a:off x="6845187" y="3783350"/>
              <a:ext cx="2300219" cy="2879995"/>
            </a:xfrm>
            <a:prstGeom prst="rect">
              <a:avLst/>
            </a:prstGeom>
          </p:spPr>
        </p:pic>
      </p:grpSp>
      <p:pic>
        <p:nvPicPr>
          <p:cNvPr id="4" name="Picture 3">
            <a:extLst>
              <a:ext uri="{FF2B5EF4-FFF2-40B4-BE49-F238E27FC236}">
                <a16:creationId xmlns:a16="http://schemas.microsoft.com/office/drawing/2014/main" id="{8467B8FB-01C1-CD65-BE3D-63E0780AF102}"/>
              </a:ext>
            </a:extLst>
          </p:cNvPr>
          <p:cNvPicPr>
            <a:picLocks noChangeAspect="1"/>
          </p:cNvPicPr>
          <p:nvPr/>
        </p:nvPicPr>
        <p:blipFill>
          <a:blip r:embed="rId6"/>
          <a:stretch>
            <a:fillRect/>
          </a:stretch>
        </p:blipFill>
        <p:spPr>
          <a:xfrm>
            <a:off x="2712054" y="3794934"/>
            <a:ext cx="2132581" cy="2595473"/>
          </a:xfrm>
          <a:prstGeom prst="rect">
            <a:avLst/>
          </a:prstGeom>
        </p:spPr>
      </p:pic>
    </p:spTree>
    <p:extLst>
      <p:ext uri="{BB962C8B-B14F-4D97-AF65-F5344CB8AC3E}">
        <p14:creationId xmlns:p14="http://schemas.microsoft.com/office/powerpoint/2010/main" val="252987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3DF61-8EFC-2A7F-3244-D80ED07C53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42B2C2-C62A-E8B9-3CC3-F0C053211782}"/>
              </a:ext>
            </a:extLst>
          </p:cNvPr>
          <p:cNvSpPr>
            <a:spLocks noGrp="1"/>
          </p:cNvSpPr>
          <p:nvPr>
            <p:ph type="title"/>
          </p:nvPr>
        </p:nvSpPr>
        <p:spPr>
          <a:xfrm>
            <a:off x="982755" y="179769"/>
            <a:ext cx="10261894" cy="906647"/>
          </a:xfrm>
        </p:spPr>
        <p:txBody>
          <a:bodyPr>
            <a:normAutofit/>
          </a:bodyPr>
          <a:lstStyle/>
          <a:p>
            <a:r>
              <a:rPr lang="en-GB" dirty="0"/>
              <a:t>Leadership Group – </a:t>
            </a:r>
            <a:r>
              <a:rPr lang="en-GB"/>
              <a:t>key contacts</a:t>
            </a:r>
            <a:endParaRPr lang="en-GB" dirty="0"/>
          </a:p>
        </p:txBody>
      </p:sp>
      <p:sp>
        <p:nvSpPr>
          <p:cNvPr id="6" name="TextBox 5">
            <a:extLst>
              <a:ext uri="{FF2B5EF4-FFF2-40B4-BE49-F238E27FC236}">
                <a16:creationId xmlns:a16="http://schemas.microsoft.com/office/drawing/2014/main" id="{E1BF18B7-CA57-4931-7DD9-812BAFB465DB}"/>
              </a:ext>
            </a:extLst>
          </p:cNvPr>
          <p:cNvSpPr txBox="1"/>
          <p:nvPr/>
        </p:nvSpPr>
        <p:spPr>
          <a:xfrm>
            <a:off x="6667548" y="1021575"/>
            <a:ext cx="2041518" cy="453045"/>
          </a:xfrm>
          <a:prstGeom prst="rect">
            <a:avLst/>
          </a:prstGeom>
          <a:noFill/>
        </p:spPr>
        <p:txBody>
          <a:bodyPr wrap="square" rtlCol="0">
            <a:spAutoFit/>
          </a:bodyPr>
          <a:lstStyle/>
          <a:p>
            <a:r>
              <a:rPr lang="en-GB" sz="2400" b="1">
                <a:solidFill>
                  <a:schemeClr val="accent2"/>
                </a:solidFill>
              </a:rPr>
              <a:t>Supervision</a:t>
            </a:r>
          </a:p>
        </p:txBody>
      </p:sp>
      <p:pic>
        <p:nvPicPr>
          <p:cNvPr id="14" name="Picture 13" descr="A screenshot of a group of men&#10;&#10;Description automatically generated">
            <a:extLst>
              <a:ext uri="{FF2B5EF4-FFF2-40B4-BE49-F238E27FC236}">
                <a16:creationId xmlns:a16="http://schemas.microsoft.com/office/drawing/2014/main" id="{287E0312-142A-0F70-70E6-7918B376E02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714966" y="1449692"/>
            <a:ext cx="4257834" cy="3175470"/>
          </a:xfrm>
          <a:prstGeom prst="rect">
            <a:avLst/>
          </a:prstGeom>
        </p:spPr>
      </p:pic>
      <p:sp>
        <p:nvSpPr>
          <p:cNvPr id="9" name="TextBox 8">
            <a:extLst>
              <a:ext uri="{FF2B5EF4-FFF2-40B4-BE49-F238E27FC236}">
                <a16:creationId xmlns:a16="http://schemas.microsoft.com/office/drawing/2014/main" id="{D7EE8DC4-B8BB-6B54-2076-CE31B915FEFD}"/>
              </a:ext>
            </a:extLst>
          </p:cNvPr>
          <p:cNvSpPr txBox="1"/>
          <p:nvPr/>
        </p:nvSpPr>
        <p:spPr>
          <a:xfrm>
            <a:off x="6625647" y="4765877"/>
            <a:ext cx="3681295" cy="510273"/>
          </a:xfrm>
          <a:prstGeom prst="rect">
            <a:avLst/>
          </a:prstGeom>
          <a:noFill/>
        </p:spPr>
        <p:txBody>
          <a:bodyPr wrap="square" rtlCol="0">
            <a:spAutoFit/>
          </a:bodyPr>
          <a:lstStyle/>
          <a:p>
            <a:r>
              <a:rPr lang="en-GB" sz="2400" b="1">
                <a:solidFill>
                  <a:schemeClr val="accent2"/>
                </a:solidFill>
              </a:rPr>
              <a:t>Risk</a:t>
            </a:r>
          </a:p>
        </p:txBody>
      </p:sp>
      <p:pic>
        <p:nvPicPr>
          <p:cNvPr id="18" name="Picture 17" descr="A group of people with text on a black background&#10;&#10;Description automatically generated">
            <a:extLst>
              <a:ext uri="{FF2B5EF4-FFF2-40B4-BE49-F238E27FC236}">
                <a16:creationId xmlns:a16="http://schemas.microsoft.com/office/drawing/2014/main" id="{2D36ED61-B436-8C88-2173-48DE7CA11E8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677073" y="5182490"/>
            <a:ext cx="4365520" cy="1212620"/>
          </a:xfrm>
          <a:prstGeom prst="rect">
            <a:avLst/>
          </a:prstGeom>
        </p:spPr>
      </p:pic>
      <p:sp>
        <p:nvSpPr>
          <p:cNvPr id="8" name="TextBox 7">
            <a:extLst>
              <a:ext uri="{FF2B5EF4-FFF2-40B4-BE49-F238E27FC236}">
                <a16:creationId xmlns:a16="http://schemas.microsoft.com/office/drawing/2014/main" id="{A23CEF7E-F066-2892-E1F5-A2FC776277BA}"/>
              </a:ext>
            </a:extLst>
          </p:cNvPr>
          <p:cNvSpPr txBox="1"/>
          <p:nvPr/>
        </p:nvSpPr>
        <p:spPr>
          <a:xfrm>
            <a:off x="1014654" y="1021576"/>
            <a:ext cx="3534757" cy="461665"/>
          </a:xfrm>
          <a:prstGeom prst="rect">
            <a:avLst/>
          </a:prstGeom>
          <a:noFill/>
        </p:spPr>
        <p:txBody>
          <a:bodyPr wrap="square" rtlCol="0">
            <a:spAutoFit/>
          </a:bodyPr>
          <a:lstStyle/>
          <a:p>
            <a:r>
              <a:rPr lang="en-GB" sz="2400" b="1">
                <a:solidFill>
                  <a:schemeClr val="accent2"/>
                </a:solidFill>
              </a:rPr>
              <a:t>Policy and Innovation Hub</a:t>
            </a:r>
          </a:p>
        </p:txBody>
      </p:sp>
      <p:pic>
        <p:nvPicPr>
          <p:cNvPr id="4" name="Picture 3" descr="A group of people in a video chat&#10;&#10;Description automatically generated">
            <a:extLst>
              <a:ext uri="{FF2B5EF4-FFF2-40B4-BE49-F238E27FC236}">
                <a16:creationId xmlns:a16="http://schemas.microsoft.com/office/drawing/2014/main" id="{7421396D-95D1-490B-BF4C-569556C055FE}"/>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78691" y="1474621"/>
            <a:ext cx="4229593" cy="5383380"/>
          </a:xfrm>
          <a:prstGeom prst="rect">
            <a:avLst/>
          </a:prstGeom>
        </p:spPr>
      </p:pic>
    </p:spTree>
    <p:extLst>
      <p:ext uri="{BB962C8B-B14F-4D97-AF65-F5344CB8AC3E}">
        <p14:creationId xmlns:p14="http://schemas.microsoft.com/office/powerpoint/2010/main" val="412001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57D95-ADCD-682B-F87C-23693AD313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09D61E-0F3A-3926-1C43-5A50BBFEFEB2}"/>
              </a:ext>
            </a:extLst>
          </p:cNvPr>
          <p:cNvSpPr>
            <a:spLocks noGrp="1"/>
          </p:cNvSpPr>
          <p:nvPr>
            <p:ph type="title"/>
          </p:nvPr>
        </p:nvSpPr>
        <p:spPr>
          <a:xfrm>
            <a:off x="982755" y="179769"/>
            <a:ext cx="10261894" cy="906647"/>
          </a:xfrm>
        </p:spPr>
        <p:txBody>
          <a:bodyPr>
            <a:normAutofit/>
          </a:bodyPr>
          <a:lstStyle/>
          <a:p>
            <a:r>
              <a:rPr lang="en-GB" dirty="0"/>
              <a:t>Leadership Group – Key Contacts</a:t>
            </a:r>
          </a:p>
        </p:txBody>
      </p:sp>
      <p:grpSp>
        <p:nvGrpSpPr>
          <p:cNvPr id="10" name="Group 9">
            <a:extLst>
              <a:ext uri="{FF2B5EF4-FFF2-40B4-BE49-F238E27FC236}">
                <a16:creationId xmlns:a16="http://schemas.microsoft.com/office/drawing/2014/main" id="{84A0E60C-00C3-CC18-8C61-C79A544C8D89}"/>
              </a:ext>
            </a:extLst>
          </p:cNvPr>
          <p:cNvGrpSpPr/>
          <p:nvPr/>
        </p:nvGrpSpPr>
        <p:grpSpPr>
          <a:xfrm>
            <a:off x="6764335" y="926307"/>
            <a:ext cx="5226562" cy="4529348"/>
            <a:chOff x="1174158" y="1039148"/>
            <a:chExt cx="4920558" cy="4242453"/>
          </a:xfrm>
        </p:grpSpPr>
        <p:sp>
          <p:nvSpPr>
            <p:cNvPr id="6" name="TextBox 5">
              <a:extLst>
                <a:ext uri="{FF2B5EF4-FFF2-40B4-BE49-F238E27FC236}">
                  <a16:creationId xmlns:a16="http://schemas.microsoft.com/office/drawing/2014/main" id="{1D36491F-224C-AC6E-FBBC-7E29066C7BC3}"/>
                </a:ext>
              </a:extLst>
            </p:cNvPr>
            <p:cNvSpPr txBox="1"/>
            <p:nvPr/>
          </p:nvSpPr>
          <p:spPr>
            <a:xfrm>
              <a:off x="1174158" y="1039148"/>
              <a:ext cx="4436198" cy="461665"/>
            </a:xfrm>
            <a:prstGeom prst="rect">
              <a:avLst/>
            </a:prstGeom>
            <a:noFill/>
          </p:spPr>
          <p:txBody>
            <a:bodyPr wrap="square" rtlCol="0">
              <a:spAutoFit/>
            </a:bodyPr>
            <a:lstStyle/>
            <a:p>
              <a:r>
                <a:rPr lang="en-GB" sz="2400" b="1">
                  <a:solidFill>
                    <a:schemeClr val="accent2"/>
                  </a:solidFill>
                </a:rPr>
                <a:t>Enforcement and Financial Crime</a:t>
              </a:r>
            </a:p>
          </p:txBody>
        </p:sp>
        <p:pic>
          <p:nvPicPr>
            <p:cNvPr id="5" name="Picture 4" descr="A group of people with text on a black background&#10;&#10;Description automatically generated">
              <a:extLst>
                <a:ext uri="{FF2B5EF4-FFF2-40B4-BE49-F238E27FC236}">
                  <a16:creationId xmlns:a16="http://schemas.microsoft.com/office/drawing/2014/main" id="{D6B72111-CBCF-BBDC-16F2-4A139E764AE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174158" y="1485028"/>
              <a:ext cx="4920558" cy="3796573"/>
            </a:xfrm>
            <a:prstGeom prst="rect">
              <a:avLst/>
            </a:prstGeom>
          </p:spPr>
        </p:pic>
      </p:grpSp>
      <p:grpSp>
        <p:nvGrpSpPr>
          <p:cNvPr id="9" name="Group 8">
            <a:extLst>
              <a:ext uri="{FF2B5EF4-FFF2-40B4-BE49-F238E27FC236}">
                <a16:creationId xmlns:a16="http://schemas.microsoft.com/office/drawing/2014/main" id="{5E43A51A-2E7B-0807-CF57-E0877F8BCBE2}"/>
              </a:ext>
            </a:extLst>
          </p:cNvPr>
          <p:cNvGrpSpPr/>
          <p:nvPr/>
        </p:nvGrpSpPr>
        <p:grpSpPr>
          <a:xfrm>
            <a:off x="982755" y="940198"/>
            <a:ext cx="5319413" cy="5759299"/>
            <a:chOff x="6559320" y="1060625"/>
            <a:chExt cx="5319413" cy="5759299"/>
          </a:xfrm>
        </p:grpSpPr>
        <p:sp>
          <p:nvSpPr>
            <p:cNvPr id="11" name="TextBox 10">
              <a:extLst>
                <a:ext uri="{FF2B5EF4-FFF2-40B4-BE49-F238E27FC236}">
                  <a16:creationId xmlns:a16="http://schemas.microsoft.com/office/drawing/2014/main" id="{CED202A8-8486-F71F-737F-8F4749AC9C29}"/>
                </a:ext>
              </a:extLst>
            </p:cNvPr>
            <p:cNvSpPr txBox="1"/>
            <p:nvPr/>
          </p:nvSpPr>
          <p:spPr>
            <a:xfrm>
              <a:off x="6559320" y="1060625"/>
              <a:ext cx="4436198" cy="461665"/>
            </a:xfrm>
            <a:prstGeom prst="rect">
              <a:avLst/>
            </a:prstGeom>
            <a:noFill/>
          </p:spPr>
          <p:txBody>
            <a:bodyPr wrap="square" rtlCol="0">
              <a:spAutoFit/>
            </a:bodyPr>
            <a:lstStyle/>
            <a:p>
              <a:r>
                <a:rPr lang="en-GB" sz="2400" b="1" dirty="0">
                  <a:solidFill>
                    <a:schemeClr val="accent2"/>
                  </a:solidFill>
                </a:rPr>
                <a:t>Registry</a:t>
              </a:r>
            </a:p>
          </p:txBody>
        </p:sp>
        <p:pic>
          <p:nvPicPr>
            <p:cNvPr id="8" name="Picture 7" descr="A group of people with text on a black background&#10;&#10;Description automatically generated">
              <a:extLst>
                <a:ext uri="{FF2B5EF4-FFF2-40B4-BE49-F238E27FC236}">
                  <a16:creationId xmlns:a16="http://schemas.microsoft.com/office/drawing/2014/main" id="{C45861D5-ED2B-2CD0-ECCB-99271ECF21DD}"/>
                </a:ext>
              </a:extLst>
            </p:cNvPr>
            <p:cNvPicPr>
              <a:picLocks noChangeAspect="1"/>
            </p:cNvPicPr>
            <p:nvPr/>
          </p:nvPicPr>
          <p:blipFill>
            <a:blip r:embed="rId4" cstate="screen">
              <a:extLst>
                <a:ext uri="{28A0092B-C50C-407E-A947-70E740481C1C}">
                  <a14:useLocalDpi xmlns:a14="http://schemas.microsoft.com/office/drawing/2010/main" val="0"/>
                </a:ext>
              </a:extLst>
            </a:blip>
            <a:srcRect l="4182" t="5093" r="34542" b="5271"/>
            <a:stretch/>
          </p:blipFill>
          <p:spPr>
            <a:xfrm>
              <a:off x="6652171" y="1513822"/>
              <a:ext cx="5226562" cy="5306102"/>
            </a:xfrm>
            <a:prstGeom prst="rect">
              <a:avLst/>
            </a:prstGeom>
          </p:spPr>
        </p:pic>
      </p:grpSp>
    </p:spTree>
    <p:extLst>
      <p:ext uri="{BB962C8B-B14F-4D97-AF65-F5344CB8AC3E}">
        <p14:creationId xmlns:p14="http://schemas.microsoft.com/office/powerpoint/2010/main" val="20918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621CCA-57AD-716D-7586-305DE2D180DF}"/>
              </a:ext>
            </a:extLst>
          </p:cNvPr>
          <p:cNvGraphicFramePr>
            <a:graphicFrameLocks noGrp="1"/>
          </p:cNvGraphicFramePr>
          <p:nvPr>
            <p:ph idx="1"/>
            <p:extLst>
              <p:ext uri="{D42A27DB-BD31-4B8C-83A1-F6EECF244321}">
                <p14:modId xmlns:p14="http://schemas.microsoft.com/office/powerpoint/2010/main" val="978347680"/>
              </p:ext>
            </p:extLst>
          </p:nvPr>
        </p:nvGraphicFramePr>
        <p:xfrm>
          <a:off x="982663" y="1246188"/>
          <a:ext cx="10261599" cy="4079240"/>
        </p:xfrm>
        <a:graphic>
          <a:graphicData uri="http://schemas.openxmlformats.org/drawingml/2006/table">
            <a:tbl>
              <a:tblPr firstRow="1" bandRow="1">
                <a:tableStyleId>{21E4AEA4-8DFA-4A89-87EB-49C32662AFE0}</a:tableStyleId>
              </a:tblPr>
              <a:tblGrid>
                <a:gridCol w="5762169">
                  <a:extLst>
                    <a:ext uri="{9D8B030D-6E8A-4147-A177-3AD203B41FA5}">
                      <a16:colId xmlns:a16="http://schemas.microsoft.com/office/drawing/2014/main" val="2091667233"/>
                    </a:ext>
                  </a:extLst>
                </a:gridCol>
                <a:gridCol w="2163778">
                  <a:extLst>
                    <a:ext uri="{9D8B030D-6E8A-4147-A177-3AD203B41FA5}">
                      <a16:colId xmlns:a16="http://schemas.microsoft.com/office/drawing/2014/main" val="398612143"/>
                    </a:ext>
                  </a:extLst>
                </a:gridCol>
                <a:gridCol w="2335652">
                  <a:extLst>
                    <a:ext uri="{9D8B030D-6E8A-4147-A177-3AD203B41FA5}">
                      <a16:colId xmlns:a16="http://schemas.microsoft.com/office/drawing/2014/main" val="1074511633"/>
                    </a:ext>
                  </a:extLst>
                </a:gridCol>
              </a:tblGrid>
              <a:tr h="370840">
                <a:tc>
                  <a:txBody>
                    <a:bodyPr/>
                    <a:lstStyle/>
                    <a:p>
                      <a:r>
                        <a:rPr lang="en-GB"/>
                        <a:t>Division</a:t>
                      </a:r>
                    </a:p>
                  </a:txBody>
                  <a:tcPr/>
                </a:tc>
                <a:tc>
                  <a:txBody>
                    <a:bodyPr/>
                    <a:lstStyle/>
                    <a:p>
                      <a:r>
                        <a:rPr lang="en-GB"/>
                        <a:t>Headcount</a:t>
                      </a:r>
                    </a:p>
                  </a:txBody>
                  <a:tcPr/>
                </a:tc>
                <a:tc>
                  <a:txBody>
                    <a:bodyPr/>
                    <a:lstStyle/>
                    <a:p>
                      <a:r>
                        <a:rPr lang="en-GB"/>
                        <a:t>Changes to Jan 2024</a:t>
                      </a:r>
                    </a:p>
                  </a:txBody>
                  <a:tcPr/>
                </a:tc>
                <a:extLst>
                  <a:ext uri="{0D108BD9-81ED-4DB2-BD59-A6C34878D82A}">
                    <a16:rowId xmlns:a16="http://schemas.microsoft.com/office/drawing/2014/main" val="352549735"/>
                  </a:ext>
                </a:extLst>
              </a:tr>
              <a:tr h="370840">
                <a:tc>
                  <a:txBody>
                    <a:bodyPr/>
                    <a:lstStyle/>
                    <a:p>
                      <a:r>
                        <a:rPr lang="en-GB" dirty="0">
                          <a:solidFill>
                            <a:srgbClr val="0070C0"/>
                          </a:solidFill>
                        </a:rPr>
                        <a:t>Enforcement, Financial Crime and Intelligence</a:t>
                      </a:r>
                    </a:p>
                  </a:txBody>
                  <a:tcPr/>
                </a:tc>
                <a:tc>
                  <a:txBody>
                    <a:bodyPr/>
                    <a:lstStyle/>
                    <a:p>
                      <a:r>
                        <a:rPr lang="en-GB">
                          <a:solidFill>
                            <a:srgbClr val="0070C0"/>
                          </a:solidFill>
                        </a:rPr>
                        <a:t>27</a:t>
                      </a:r>
                    </a:p>
                  </a:txBody>
                  <a:tcPr/>
                </a:tc>
                <a:tc>
                  <a:txBody>
                    <a:bodyPr/>
                    <a:lstStyle/>
                    <a:p>
                      <a:r>
                        <a:rPr lang="en-GB">
                          <a:solidFill>
                            <a:srgbClr val="0070C0"/>
                          </a:solidFill>
                        </a:rPr>
                        <a:t>-1</a:t>
                      </a:r>
                    </a:p>
                  </a:txBody>
                  <a:tcPr/>
                </a:tc>
                <a:extLst>
                  <a:ext uri="{0D108BD9-81ED-4DB2-BD59-A6C34878D82A}">
                    <a16:rowId xmlns:a16="http://schemas.microsoft.com/office/drawing/2014/main" val="2537762117"/>
                  </a:ext>
                </a:extLst>
              </a:tr>
              <a:tr h="370840">
                <a:tc>
                  <a:txBody>
                    <a:bodyPr/>
                    <a:lstStyle/>
                    <a:p>
                      <a:r>
                        <a:rPr lang="en-GB" dirty="0">
                          <a:solidFill>
                            <a:srgbClr val="0070C0"/>
                          </a:solidFill>
                        </a:rPr>
                        <a:t>Technology and Data</a:t>
                      </a:r>
                    </a:p>
                  </a:txBody>
                  <a:tcPr/>
                </a:tc>
                <a:tc>
                  <a:txBody>
                    <a:bodyPr/>
                    <a:lstStyle/>
                    <a:p>
                      <a:r>
                        <a:rPr lang="en-GB">
                          <a:solidFill>
                            <a:srgbClr val="0070C0"/>
                          </a:solidFill>
                        </a:rPr>
                        <a:t>24</a:t>
                      </a:r>
                    </a:p>
                  </a:txBody>
                  <a:tcPr/>
                </a:tc>
                <a:tc>
                  <a:txBody>
                    <a:bodyPr/>
                    <a:lstStyle/>
                    <a:p>
                      <a:r>
                        <a:rPr lang="en-GB">
                          <a:solidFill>
                            <a:srgbClr val="0070C0"/>
                          </a:solidFill>
                        </a:rPr>
                        <a:t>+1</a:t>
                      </a:r>
                    </a:p>
                  </a:txBody>
                  <a:tcPr/>
                </a:tc>
                <a:extLst>
                  <a:ext uri="{0D108BD9-81ED-4DB2-BD59-A6C34878D82A}">
                    <a16:rowId xmlns:a16="http://schemas.microsoft.com/office/drawing/2014/main" val="3763292108"/>
                  </a:ext>
                </a:extLst>
              </a:tr>
              <a:tr h="370840">
                <a:tc>
                  <a:txBody>
                    <a:bodyPr/>
                    <a:lstStyle/>
                    <a:p>
                      <a:r>
                        <a:rPr lang="en-GB" dirty="0">
                          <a:solidFill>
                            <a:srgbClr val="0070C0"/>
                          </a:solidFill>
                        </a:rPr>
                        <a:t>Office of DG (inc. Commissioners)</a:t>
                      </a:r>
                    </a:p>
                  </a:txBody>
                  <a:tcPr/>
                </a:tc>
                <a:tc>
                  <a:txBody>
                    <a:bodyPr/>
                    <a:lstStyle/>
                    <a:p>
                      <a:r>
                        <a:rPr lang="en-GB">
                          <a:solidFill>
                            <a:srgbClr val="0070C0"/>
                          </a:solidFill>
                        </a:rPr>
                        <a:t>19</a:t>
                      </a:r>
                    </a:p>
                  </a:txBody>
                  <a:tcPr/>
                </a:tc>
                <a:tc>
                  <a:txBody>
                    <a:bodyPr/>
                    <a:lstStyle/>
                    <a:p>
                      <a:r>
                        <a:rPr lang="en-GB">
                          <a:solidFill>
                            <a:srgbClr val="0070C0"/>
                          </a:solidFill>
                        </a:rPr>
                        <a:t>-1</a:t>
                      </a:r>
                    </a:p>
                  </a:txBody>
                  <a:tcPr/>
                </a:tc>
                <a:extLst>
                  <a:ext uri="{0D108BD9-81ED-4DB2-BD59-A6C34878D82A}">
                    <a16:rowId xmlns:a16="http://schemas.microsoft.com/office/drawing/2014/main" val="2069982072"/>
                  </a:ext>
                </a:extLst>
              </a:tr>
              <a:tr h="370840">
                <a:tc>
                  <a:txBody>
                    <a:bodyPr/>
                    <a:lstStyle/>
                    <a:p>
                      <a:r>
                        <a:rPr lang="en-GB" dirty="0">
                          <a:solidFill>
                            <a:srgbClr val="0070C0"/>
                          </a:solidFill>
                        </a:rPr>
                        <a:t>People and Culture (inc. Students)</a:t>
                      </a:r>
                    </a:p>
                  </a:txBody>
                  <a:tcPr/>
                </a:tc>
                <a:tc>
                  <a:txBody>
                    <a:bodyPr/>
                    <a:lstStyle/>
                    <a:p>
                      <a:r>
                        <a:rPr lang="en-GB">
                          <a:solidFill>
                            <a:srgbClr val="0070C0"/>
                          </a:solidFill>
                        </a:rPr>
                        <a:t>11</a:t>
                      </a:r>
                    </a:p>
                  </a:txBody>
                  <a:tcPr/>
                </a:tc>
                <a:tc>
                  <a:txBody>
                    <a:bodyPr/>
                    <a:lstStyle/>
                    <a:p>
                      <a:r>
                        <a:rPr lang="en-GB">
                          <a:solidFill>
                            <a:srgbClr val="0070C0"/>
                          </a:solidFill>
                        </a:rPr>
                        <a:t>+4</a:t>
                      </a:r>
                    </a:p>
                  </a:txBody>
                  <a:tcPr/>
                </a:tc>
                <a:extLst>
                  <a:ext uri="{0D108BD9-81ED-4DB2-BD59-A6C34878D82A}">
                    <a16:rowId xmlns:a16="http://schemas.microsoft.com/office/drawing/2014/main" val="2957805181"/>
                  </a:ext>
                </a:extLst>
              </a:tr>
              <a:tr h="370840">
                <a:tc>
                  <a:txBody>
                    <a:bodyPr/>
                    <a:lstStyle/>
                    <a:p>
                      <a:r>
                        <a:rPr lang="en-GB" dirty="0">
                          <a:solidFill>
                            <a:srgbClr val="0070C0"/>
                          </a:solidFill>
                        </a:rPr>
                        <a:t>Finance and Change</a:t>
                      </a:r>
                    </a:p>
                  </a:txBody>
                  <a:tcPr/>
                </a:tc>
                <a:tc>
                  <a:txBody>
                    <a:bodyPr/>
                    <a:lstStyle/>
                    <a:p>
                      <a:r>
                        <a:rPr lang="en-GB">
                          <a:solidFill>
                            <a:srgbClr val="0070C0"/>
                          </a:solidFill>
                        </a:rPr>
                        <a:t>18</a:t>
                      </a:r>
                    </a:p>
                  </a:txBody>
                  <a:tcPr/>
                </a:tc>
                <a:tc>
                  <a:txBody>
                    <a:bodyPr/>
                    <a:lstStyle/>
                    <a:p>
                      <a:r>
                        <a:rPr lang="en-GB">
                          <a:solidFill>
                            <a:srgbClr val="0070C0"/>
                          </a:solidFill>
                        </a:rPr>
                        <a:t>0</a:t>
                      </a:r>
                    </a:p>
                  </a:txBody>
                  <a:tcPr/>
                </a:tc>
                <a:extLst>
                  <a:ext uri="{0D108BD9-81ED-4DB2-BD59-A6C34878D82A}">
                    <a16:rowId xmlns:a16="http://schemas.microsoft.com/office/drawing/2014/main" val="2183865013"/>
                  </a:ext>
                </a:extLst>
              </a:tr>
              <a:tr h="370840">
                <a:tc>
                  <a:txBody>
                    <a:bodyPr/>
                    <a:lstStyle/>
                    <a:p>
                      <a:r>
                        <a:rPr lang="en-GB" dirty="0">
                          <a:solidFill>
                            <a:srgbClr val="0070C0"/>
                          </a:solidFill>
                        </a:rPr>
                        <a:t>Policy, Innovation and Communications</a:t>
                      </a:r>
                    </a:p>
                  </a:txBody>
                  <a:tcPr/>
                </a:tc>
                <a:tc>
                  <a:txBody>
                    <a:bodyPr/>
                    <a:lstStyle/>
                    <a:p>
                      <a:r>
                        <a:rPr lang="en-GB">
                          <a:solidFill>
                            <a:srgbClr val="0070C0"/>
                          </a:solidFill>
                        </a:rPr>
                        <a:t>25</a:t>
                      </a:r>
                    </a:p>
                  </a:txBody>
                  <a:tcPr/>
                </a:tc>
                <a:tc>
                  <a:txBody>
                    <a:bodyPr/>
                    <a:lstStyle/>
                    <a:p>
                      <a:r>
                        <a:rPr lang="en-GB">
                          <a:solidFill>
                            <a:srgbClr val="0070C0"/>
                          </a:solidFill>
                        </a:rPr>
                        <a:t>+2</a:t>
                      </a:r>
                    </a:p>
                  </a:txBody>
                  <a:tcPr/>
                </a:tc>
                <a:extLst>
                  <a:ext uri="{0D108BD9-81ED-4DB2-BD59-A6C34878D82A}">
                    <a16:rowId xmlns:a16="http://schemas.microsoft.com/office/drawing/2014/main" val="314485064"/>
                  </a:ext>
                </a:extLst>
              </a:tr>
              <a:tr h="370840">
                <a:tc>
                  <a:txBody>
                    <a:bodyPr/>
                    <a:lstStyle/>
                    <a:p>
                      <a:r>
                        <a:rPr lang="en-GB">
                          <a:solidFill>
                            <a:srgbClr val="0070C0"/>
                          </a:solidFill>
                        </a:rPr>
                        <a:t>Registry </a:t>
                      </a:r>
                    </a:p>
                  </a:txBody>
                  <a:tcPr/>
                </a:tc>
                <a:tc>
                  <a:txBody>
                    <a:bodyPr/>
                    <a:lstStyle/>
                    <a:p>
                      <a:r>
                        <a:rPr lang="en-GB">
                          <a:solidFill>
                            <a:srgbClr val="0070C0"/>
                          </a:solidFill>
                        </a:rPr>
                        <a:t>43</a:t>
                      </a:r>
                    </a:p>
                  </a:txBody>
                  <a:tcPr/>
                </a:tc>
                <a:tc>
                  <a:txBody>
                    <a:bodyPr/>
                    <a:lstStyle/>
                    <a:p>
                      <a:r>
                        <a:rPr lang="en-GB">
                          <a:solidFill>
                            <a:srgbClr val="0070C0"/>
                          </a:solidFill>
                        </a:rPr>
                        <a:t>+7</a:t>
                      </a:r>
                    </a:p>
                  </a:txBody>
                  <a:tcPr/>
                </a:tc>
                <a:extLst>
                  <a:ext uri="{0D108BD9-81ED-4DB2-BD59-A6C34878D82A}">
                    <a16:rowId xmlns:a16="http://schemas.microsoft.com/office/drawing/2014/main" val="3566349303"/>
                  </a:ext>
                </a:extLst>
              </a:tr>
              <a:tr h="370840">
                <a:tc>
                  <a:txBody>
                    <a:bodyPr/>
                    <a:lstStyle/>
                    <a:p>
                      <a:r>
                        <a:rPr lang="en-GB" dirty="0">
                          <a:solidFill>
                            <a:srgbClr val="0070C0"/>
                          </a:solidFill>
                        </a:rPr>
                        <a:t>Risk, Legal, Data Protection and Information Management</a:t>
                      </a:r>
                    </a:p>
                  </a:txBody>
                  <a:tcPr/>
                </a:tc>
                <a:tc>
                  <a:txBody>
                    <a:bodyPr/>
                    <a:lstStyle/>
                    <a:p>
                      <a:r>
                        <a:rPr lang="en-GB">
                          <a:solidFill>
                            <a:srgbClr val="0070C0"/>
                          </a:solidFill>
                        </a:rPr>
                        <a:t>9</a:t>
                      </a:r>
                    </a:p>
                  </a:txBody>
                  <a:tcPr/>
                </a:tc>
                <a:tc>
                  <a:txBody>
                    <a:bodyPr/>
                    <a:lstStyle/>
                    <a:p>
                      <a:r>
                        <a:rPr lang="en-GB">
                          <a:solidFill>
                            <a:srgbClr val="0070C0"/>
                          </a:solidFill>
                        </a:rPr>
                        <a:t>+1</a:t>
                      </a:r>
                    </a:p>
                  </a:txBody>
                  <a:tcPr/>
                </a:tc>
                <a:extLst>
                  <a:ext uri="{0D108BD9-81ED-4DB2-BD59-A6C34878D82A}">
                    <a16:rowId xmlns:a16="http://schemas.microsoft.com/office/drawing/2014/main" val="633314520"/>
                  </a:ext>
                </a:extLst>
              </a:tr>
              <a:tr h="370840">
                <a:tc>
                  <a:txBody>
                    <a:bodyPr/>
                    <a:lstStyle/>
                    <a:p>
                      <a:r>
                        <a:rPr lang="en-GB">
                          <a:solidFill>
                            <a:srgbClr val="0070C0"/>
                          </a:solidFill>
                        </a:rPr>
                        <a:t>Supervision</a:t>
                      </a:r>
                    </a:p>
                  </a:txBody>
                  <a:tcPr/>
                </a:tc>
                <a:tc>
                  <a:txBody>
                    <a:bodyPr/>
                    <a:lstStyle/>
                    <a:p>
                      <a:r>
                        <a:rPr lang="en-GB">
                          <a:solidFill>
                            <a:srgbClr val="0070C0"/>
                          </a:solidFill>
                        </a:rPr>
                        <a:t>99</a:t>
                      </a:r>
                    </a:p>
                  </a:txBody>
                  <a:tcPr/>
                </a:tc>
                <a:tc>
                  <a:txBody>
                    <a:bodyPr/>
                    <a:lstStyle/>
                    <a:p>
                      <a:r>
                        <a:rPr lang="en-GB">
                          <a:solidFill>
                            <a:srgbClr val="0070C0"/>
                          </a:solidFill>
                        </a:rPr>
                        <a:t>-1</a:t>
                      </a:r>
                    </a:p>
                  </a:txBody>
                  <a:tcPr/>
                </a:tc>
                <a:extLst>
                  <a:ext uri="{0D108BD9-81ED-4DB2-BD59-A6C34878D82A}">
                    <a16:rowId xmlns:a16="http://schemas.microsoft.com/office/drawing/2014/main" val="2653557660"/>
                  </a:ext>
                </a:extLst>
              </a:tr>
              <a:tr h="370840">
                <a:tc>
                  <a:txBody>
                    <a:bodyPr/>
                    <a:lstStyle/>
                    <a:p>
                      <a:r>
                        <a:rPr lang="en-GB" dirty="0">
                          <a:solidFill>
                            <a:schemeClr val="bg1"/>
                          </a:solidFill>
                        </a:rPr>
                        <a:t>Total</a:t>
                      </a:r>
                    </a:p>
                  </a:txBody>
                  <a:tcPr>
                    <a:solidFill>
                      <a:schemeClr val="accent2"/>
                    </a:solidFill>
                  </a:tcPr>
                </a:tc>
                <a:tc>
                  <a:txBody>
                    <a:bodyPr/>
                    <a:lstStyle/>
                    <a:p>
                      <a:r>
                        <a:rPr lang="en-GB" dirty="0">
                          <a:solidFill>
                            <a:schemeClr val="bg1"/>
                          </a:solidFill>
                        </a:rPr>
                        <a:t>275</a:t>
                      </a:r>
                    </a:p>
                  </a:txBody>
                  <a:tcPr>
                    <a:solidFill>
                      <a:schemeClr val="accent2"/>
                    </a:solidFill>
                  </a:tcPr>
                </a:tc>
                <a:tc>
                  <a:txBody>
                    <a:bodyPr/>
                    <a:lstStyle/>
                    <a:p>
                      <a:r>
                        <a:rPr lang="en-GB" dirty="0">
                          <a:solidFill>
                            <a:schemeClr val="bg1"/>
                          </a:solidFill>
                        </a:rPr>
                        <a:t>+12</a:t>
                      </a:r>
                    </a:p>
                  </a:txBody>
                  <a:tcPr>
                    <a:solidFill>
                      <a:schemeClr val="accent2"/>
                    </a:solidFill>
                  </a:tcPr>
                </a:tc>
                <a:extLst>
                  <a:ext uri="{0D108BD9-81ED-4DB2-BD59-A6C34878D82A}">
                    <a16:rowId xmlns:a16="http://schemas.microsoft.com/office/drawing/2014/main" val="2503152468"/>
                  </a:ext>
                </a:extLst>
              </a:tr>
            </a:tbl>
          </a:graphicData>
        </a:graphic>
      </p:graphicFrame>
      <p:sp>
        <p:nvSpPr>
          <p:cNvPr id="3" name="Title 2">
            <a:extLst>
              <a:ext uri="{FF2B5EF4-FFF2-40B4-BE49-F238E27FC236}">
                <a16:creationId xmlns:a16="http://schemas.microsoft.com/office/drawing/2014/main" id="{28283522-4A62-B075-AEED-EDE7D158EDBD}"/>
              </a:ext>
            </a:extLst>
          </p:cNvPr>
          <p:cNvSpPr>
            <a:spLocks noGrp="1"/>
          </p:cNvSpPr>
          <p:nvPr>
            <p:ph type="title"/>
          </p:nvPr>
        </p:nvSpPr>
        <p:spPr/>
        <p:txBody>
          <a:bodyPr/>
          <a:lstStyle/>
          <a:p>
            <a:r>
              <a:rPr lang="en-GB"/>
              <a:t>Headcount 2025</a:t>
            </a:r>
          </a:p>
        </p:txBody>
      </p:sp>
      <p:sp>
        <p:nvSpPr>
          <p:cNvPr id="5" name="TextBox 4">
            <a:extLst>
              <a:ext uri="{FF2B5EF4-FFF2-40B4-BE49-F238E27FC236}">
                <a16:creationId xmlns:a16="http://schemas.microsoft.com/office/drawing/2014/main" id="{6F4ADFD7-BD3A-71FD-2E5A-69B9B2A06414}"/>
              </a:ext>
            </a:extLst>
          </p:cNvPr>
          <p:cNvSpPr txBox="1"/>
          <p:nvPr/>
        </p:nvSpPr>
        <p:spPr>
          <a:xfrm>
            <a:off x="982663" y="5611812"/>
            <a:ext cx="5649362" cy="461665"/>
          </a:xfrm>
          <a:prstGeom prst="rect">
            <a:avLst/>
          </a:prstGeom>
          <a:noFill/>
        </p:spPr>
        <p:txBody>
          <a:bodyPr wrap="square" rtlCol="0">
            <a:spAutoFit/>
          </a:bodyPr>
          <a:lstStyle/>
          <a:p>
            <a:r>
              <a:rPr lang="en-GB" sz="1200" i="1" dirty="0">
                <a:solidFill>
                  <a:srgbClr val="0070C0"/>
                </a:solidFill>
              </a:rPr>
              <a:t>Numbers represent headcount and not FTE </a:t>
            </a:r>
            <a:br>
              <a:rPr lang="en-GB" sz="1200" i="1" dirty="0">
                <a:solidFill>
                  <a:srgbClr val="0070C0"/>
                </a:solidFill>
              </a:rPr>
            </a:br>
            <a:r>
              <a:rPr lang="en-GB" sz="1200" i="1" dirty="0" err="1">
                <a:solidFill>
                  <a:srgbClr val="0070C0"/>
                </a:solidFill>
              </a:rPr>
              <a:t>FTE</a:t>
            </a:r>
            <a:r>
              <a:rPr lang="en-GB" sz="1200" i="1" dirty="0">
                <a:solidFill>
                  <a:srgbClr val="0070C0"/>
                </a:solidFill>
              </a:rPr>
              <a:t> = 270.6</a:t>
            </a:r>
          </a:p>
        </p:txBody>
      </p:sp>
    </p:spTree>
    <p:extLst>
      <p:ext uri="{BB962C8B-B14F-4D97-AF65-F5344CB8AC3E}">
        <p14:creationId xmlns:p14="http://schemas.microsoft.com/office/powerpoint/2010/main" val="76830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7CC90E3-81DA-BE3B-EFC7-B757456D5A11}"/>
              </a:ext>
            </a:extLst>
          </p:cNvPr>
          <p:cNvSpPr>
            <a:spLocks noGrp="1"/>
          </p:cNvSpPr>
          <p:nvPr>
            <p:ph type="subTitle" idx="1"/>
          </p:nvPr>
        </p:nvSpPr>
        <p:spPr>
          <a:xfrm>
            <a:off x="1253335" y="3100656"/>
            <a:ext cx="9685329" cy="656688"/>
          </a:xfrm>
        </p:spPr>
        <p:txBody>
          <a:bodyPr/>
          <a:lstStyle/>
          <a:p>
            <a:r>
              <a:rPr lang="en-GB" sz="8000" b="1" dirty="0"/>
              <a:t>A look back on 2024….</a:t>
            </a:r>
          </a:p>
        </p:txBody>
      </p:sp>
    </p:spTree>
    <p:extLst>
      <p:ext uri="{BB962C8B-B14F-4D97-AF65-F5344CB8AC3E}">
        <p14:creationId xmlns:p14="http://schemas.microsoft.com/office/powerpoint/2010/main" val="420957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974A44-1078-8840-DFBD-FB465E08F828}"/>
              </a:ext>
            </a:extLst>
          </p:cNvPr>
          <p:cNvSpPr>
            <a:spLocks noGrp="1"/>
          </p:cNvSpPr>
          <p:nvPr>
            <p:ph type="subTitle" idx="1"/>
          </p:nvPr>
        </p:nvSpPr>
        <p:spPr/>
        <p:txBody>
          <a:bodyPr/>
          <a:lstStyle/>
          <a:p>
            <a:r>
              <a:rPr lang="en-GB" dirty="0"/>
              <a:t>2024 in numbers</a:t>
            </a:r>
          </a:p>
        </p:txBody>
      </p:sp>
      <p:sp>
        <p:nvSpPr>
          <p:cNvPr id="8" name="Oval 7">
            <a:extLst>
              <a:ext uri="{FF2B5EF4-FFF2-40B4-BE49-F238E27FC236}">
                <a16:creationId xmlns:a16="http://schemas.microsoft.com/office/drawing/2014/main" id="{5F915A8A-C25B-A8CD-2AF2-6689162B10D0}"/>
              </a:ext>
            </a:extLst>
          </p:cNvPr>
          <p:cNvSpPr/>
          <p:nvPr/>
        </p:nvSpPr>
        <p:spPr>
          <a:xfrm>
            <a:off x="568930" y="1588538"/>
            <a:ext cx="1652400" cy="165387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54</a:t>
            </a:r>
          </a:p>
        </p:txBody>
      </p:sp>
      <p:sp>
        <p:nvSpPr>
          <p:cNvPr id="9" name="Oval 8">
            <a:extLst>
              <a:ext uri="{FF2B5EF4-FFF2-40B4-BE49-F238E27FC236}">
                <a16:creationId xmlns:a16="http://schemas.microsoft.com/office/drawing/2014/main" id="{7F44A07C-428B-34FC-62B6-35249F610F5C}"/>
              </a:ext>
            </a:extLst>
          </p:cNvPr>
          <p:cNvSpPr/>
          <p:nvPr/>
        </p:nvSpPr>
        <p:spPr>
          <a:xfrm>
            <a:off x="929158" y="3753302"/>
            <a:ext cx="1817654" cy="181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130</a:t>
            </a:r>
          </a:p>
        </p:txBody>
      </p:sp>
      <p:sp>
        <p:nvSpPr>
          <p:cNvPr id="10" name="Oval 9">
            <a:extLst>
              <a:ext uri="{FF2B5EF4-FFF2-40B4-BE49-F238E27FC236}">
                <a16:creationId xmlns:a16="http://schemas.microsoft.com/office/drawing/2014/main" id="{6252B927-0F03-4FC2-8FAE-623BE1659E8D}"/>
              </a:ext>
            </a:extLst>
          </p:cNvPr>
          <p:cNvSpPr/>
          <p:nvPr/>
        </p:nvSpPr>
        <p:spPr>
          <a:xfrm>
            <a:off x="2838063" y="2038006"/>
            <a:ext cx="1670897" cy="16704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13</a:t>
            </a:r>
          </a:p>
        </p:txBody>
      </p:sp>
      <p:sp>
        <p:nvSpPr>
          <p:cNvPr id="11" name="Oval 10">
            <a:extLst>
              <a:ext uri="{FF2B5EF4-FFF2-40B4-BE49-F238E27FC236}">
                <a16:creationId xmlns:a16="http://schemas.microsoft.com/office/drawing/2014/main" id="{C4056C0B-19C8-B6B3-FF51-4C68F9FBECC9}"/>
              </a:ext>
            </a:extLst>
          </p:cNvPr>
          <p:cNvSpPr/>
          <p:nvPr/>
        </p:nvSpPr>
        <p:spPr>
          <a:xfrm>
            <a:off x="5313359" y="1080170"/>
            <a:ext cx="2550352" cy="25488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1,373</a:t>
            </a:r>
          </a:p>
        </p:txBody>
      </p:sp>
      <p:sp>
        <p:nvSpPr>
          <p:cNvPr id="12" name="Oval 11">
            <a:extLst>
              <a:ext uri="{FF2B5EF4-FFF2-40B4-BE49-F238E27FC236}">
                <a16:creationId xmlns:a16="http://schemas.microsoft.com/office/drawing/2014/main" id="{C40B3384-0B78-CDFD-CB08-CEDAC3641986}"/>
              </a:ext>
            </a:extLst>
          </p:cNvPr>
          <p:cNvSpPr/>
          <p:nvPr/>
        </p:nvSpPr>
        <p:spPr>
          <a:xfrm>
            <a:off x="3172504" y="4384547"/>
            <a:ext cx="2428133" cy="243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£335k</a:t>
            </a:r>
          </a:p>
        </p:txBody>
      </p:sp>
      <p:sp>
        <p:nvSpPr>
          <p:cNvPr id="13" name="Oval 12">
            <a:extLst>
              <a:ext uri="{FF2B5EF4-FFF2-40B4-BE49-F238E27FC236}">
                <a16:creationId xmlns:a16="http://schemas.microsoft.com/office/drawing/2014/main" id="{853BC693-F8B6-7D7D-4541-825D34D9CE4A}"/>
              </a:ext>
            </a:extLst>
          </p:cNvPr>
          <p:cNvSpPr/>
          <p:nvPr/>
        </p:nvSpPr>
        <p:spPr>
          <a:xfrm>
            <a:off x="6087328" y="3861512"/>
            <a:ext cx="2550352" cy="25488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101</a:t>
            </a:r>
          </a:p>
        </p:txBody>
      </p:sp>
      <p:sp>
        <p:nvSpPr>
          <p:cNvPr id="14" name="Oval 13">
            <a:extLst>
              <a:ext uri="{FF2B5EF4-FFF2-40B4-BE49-F238E27FC236}">
                <a16:creationId xmlns:a16="http://schemas.microsoft.com/office/drawing/2014/main" id="{E8F20D98-6712-5E13-BDF5-2030F8CF62A6}"/>
              </a:ext>
            </a:extLst>
          </p:cNvPr>
          <p:cNvSpPr/>
          <p:nvPr/>
        </p:nvSpPr>
        <p:spPr>
          <a:xfrm>
            <a:off x="8350402" y="774824"/>
            <a:ext cx="2430000" cy="2430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2858</a:t>
            </a:r>
          </a:p>
        </p:txBody>
      </p:sp>
      <p:sp>
        <p:nvSpPr>
          <p:cNvPr id="15" name="Oval 14">
            <a:extLst>
              <a:ext uri="{FF2B5EF4-FFF2-40B4-BE49-F238E27FC236}">
                <a16:creationId xmlns:a16="http://schemas.microsoft.com/office/drawing/2014/main" id="{2FCB8C91-0A32-3533-7F76-CB4F282CFE9A}"/>
              </a:ext>
            </a:extLst>
          </p:cNvPr>
          <p:cNvSpPr/>
          <p:nvPr/>
        </p:nvSpPr>
        <p:spPr>
          <a:xfrm>
            <a:off x="9124372" y="3533819"/>
            <a:ext cx="2550352" cy="25488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1018</a:t>
            </a:r>
          </a:p>
        </p:txBody>
      </p:sp>
    </p:spTree>
    <p:extLst>
      <p:ext uri="{BB962C8B-B14F-4D97-AF65-F5344CB8AC3E}">
        <p14:creationId xmlns:p14="http://schemas.microsoft.com/office/powerpoint/2010/main" val="3315947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 name="BJHEADERFOOTERTEXTMARKING" val="JFSC Sensitive "/>
</p:tagLst>
</file>

<file path=ppt/tags/tag10.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 name="BJHEADERFOOTERTEXTMARKING" val="JFSC Sensitive "/>
</p:tagLst>
</file>

<file path=ppt/tags/tag11.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 name="BJHEADERFOOTERTEXTMARKING" val="JFSC Sensitive "/>
</p:tagLst>
</file>

<file path=ppt/tags/tag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Lst>
</file>

<file path=ppt/tags/tag3.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Lst>
</file>

<file path=ppt/tags/tag4.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Lst>
</file>

<file path=ppt/tags/tag5.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Lst>
</file>

<file path=ppt/tags/tag6.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Lst>
</file>

<file path=ppt/tags/tag7.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 name="BJHEADERFOOTERTEXTMARKING" val="JFSC Sensitive "/>
</p:tagLst>
</file>

<file path=ppt/tags/tag8.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 name="BJHEADERFOOTERTEXTMARKING" val="JFSC Sensitive "/>
</p:tagLst>
</file>

<file path=ppt/tags/tag9.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JFSC Sensitive "/>
  <p:tag name="BJHEADERFOOTERTEXTMARKING" val="JFSC Sensitive "/>
</p:tagLst>
</file>

<file path=ppt/theme/theme1.xml><?xml version="1.0" encoding="utf-8"?>
<a:theme xmlns:a="http://schemas.openxmlformats.org/drawingml/2006/main" name="JFSC">
  <a:themeElements>
    <a:clrScheme name="JFSC Primary">
      <a:dk1>
        <a:srgbClr val="FFFFFF"/>
      </a:dk1>
      <a:lt1>
        <a:sysClr val="window" lastClr="FFFFFF"/>
      </a:lt1>
      <a:dk2>
        <a:srgbClr val="FFFFFF"/>
      </a:dk2>
      <a:lt2>
        <a:srgbClr val="FFFFFF"/>
      </a:lt2>
      <a:accent1>
        <a:srgbClr val="000000"/>
      </a:accent1>
      <a:accent2>
        <a:srgbClr val="087DBA"/>
      </a:accent2>
      <a:accent3>
        <a:srgbClr val="00A974"/>
      </a:accent3>
      <a:accent4>
        <a:srgbClr val="D41C59"/>
      </a:accent4>
      <a:accent5>
        <a:srgbClr val="FCDC00"/>
      </a:accent5>
      <a:accent6>
        <a:srgbClr val="BBBDBF"/>
      </a:accent6>
      <a:hlink>
        <a:srgbClr val="087DBA"/>
      </a:hlink>
      <a:folHlink>
        <a:srgbClr val="087DBA"/>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 JFSC presentation slides.potx" id="{14A00F95-9746-44A4-A93F-DAD39002D7DC}" vid="{714441E4-39EF-40B9-8D10-CE5824338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d="http://www.w3.org/2001/XMLSchema" xmlns:xsi="http://www.w3.org/2001/XMLSchema-instance" xmlns="http://www.boldonjames.com/2008/01/sie/internal/label" sislVersion="0" policy="d26375ab-a034-4af1-942a-6b05d9d2f7a5" origin="userSelected">
  <element uid="id_classification_confidential" value=""/>
</sisl>
</file>

<file path=customXml/item4.xml><?xml version="1.0" encoding="utf-8"?>
<p:properties xmlns:p="http://schemas.microsoft.com/office/2006/metadata/properties" xmlns:xsi="http://www.w3.org/2001/XMLSchema-instance" xmlns:pc="http://schemas.microsoft.com/office/infopath/2007/PartnerControls">
  <documentManagement>
    <TaxCatchAll xmlns="827a303d-f09f-490d-9ee3-d52704cdffd0">
      <Value>36</Value>
    </TaxCatchAll>
    <EDRMSArchiveDate xmlns="827a303d-f09f-490d-9ee3-d52704cdffd0" xsi:nil="true"/>
    <Cc xmlns="75f80e25-54dd-41ce-9251-d33ccb208b4b" xsi:nil="true"/>
    <To xmlns="75f80e25-54dd-41ce-9251-d33ccb208b4b" xsi:nil="true"/>
    <Date1 xmlns="75f80e25-54dd-41ce-9251-d33ccb208b4b" xsi:nil="true"/>
    <pa61278c751b4b279006e09f0863aeb4 xmlns="827a303d-f09f-490d-9ee3-d52704cdffd0">Internal Communications|947d2713-7451-49cf-9ada-40928e1aba0b</pa61278c751b4b279006e09f0863aeb4>
    <From1 xmlns="75f80e25-54dd-41ce-9251-d33ccb208b4b" xsi:nil="true"/>
    <_dlc_DocId xmlns="827a303d-f09f-490d-9ee3-d52704cdffd0">EDRMSCG-1891306190-220</_dlc_DocId>
    <_dlc_DocIdUrl xmlns="827a303d-f09f-490d-9ee3-d52704cdffd0">
      <Url>https://edrms/CG/comms/_layouts/15/DocIdRedir.aspx?ID=EDRMSCG-1891306190-220</Url>
      <Description>EDRMSCG-1891306190-220</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EDRMSCommDocument" ma:contentTypeID="0x010100FE9DD61754B61C449889FBBE60F0750312001CF2F8F1AE49A54CA43BADAD102F3391" ma:contentTypeVersion="384" ma:contentTypeDescription="Communications document content type" ma:contentTypeScope="" ma:versionID="4ddf3da765db36ae24a93f6166e501ff">
  <xsd:schema xmlns:xsd="http://www.w3.org/2001/XMLSchema" xmlns:xs="http://www.w3.org/2001/XMLSchema" xmlns:p="http://schemas.microsoft.com/office/2006/metadata/properties" xmlns:ns2="827a303d-f09f-490d-9ee3-d52704cdffd0" xmlns:ns4="75f80e25-54dd-41ce-9251-d33ccb208b4b" targetNamespace="http://schemas.microsoft.com/office/2006/metadata/properties" ma:root="true" ma:fieldsID="15a4585c37f03c120e8f5d25b18c6729" ns2:_="" ns4:_="">
    <xsd:import namespace="827a303d-f09f-490d-9ee3-d52704cdffd0"/>
    <xsd:import namespace="75f80e25-54dd-41ce-9251-d33ccb208b4b"/>
    <xsd:element name="properties">
      <xsd:complexType>
        <xsd:sequence>
          <xsd:element name="documentManagement">
            <xsd:complexType>
              <xsd:all>
                <xsd:element ref="ns2:EDRMSArchiveDate" minOccurs="0"/>
                <xsd:element ref="ns4:From1" minOccurs="0"/>
                <xsd:element ref="ns4:To" minOccurs="0"/>
                <xsd:element ref="ns4:Cc" minOccurs="0"/>
                <xsd:element ref="ns4:Date1" minOccurs="0"/>
                <xsd:element ref="ns2:_dlc_DocIdUrl" minOccurs="0"/>
                <xsd:element ref="ns2:_dlc_DocIdPersistId" minOccurs="0"/>
                <xsd:element ref="ns2:TaxCatchAll" minOccurs="0"/>
                <xsd:element ref="ns2:TaxCatchAllLabel" minOccurs="0"/>
                <xsd:element ref="ns2:pa61278c751b4b279006e09f0863aeb4"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a303d-f09f-490d-9ee3-d52704cdffd0" elementFormDefault="qualified">
    <xsd:import namespace="http://schemas.microsoft.com/office/2006/documentManagement/types"/>
    <xsd:import namespace="http://schemas.microsoft.com/office/infopath/2007/PartnerControls"/>
    <xsd:element name="EDRMSArchiveDate" ma:index="3" nillable="true" ma:displayName="EDRMSArchiveDate" ma:description="Date to send document to the Records Center" ma:format="DateOnly" ma:internalName="EDRMSArchiveDate" ma:readOnly="false">
      <xsd:simpleType>
        <xsd:restriction base="dms:DateTime"/>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04731dc0-1b48-4c3f-ab55-4715871d0d7e}" ma:internalName="TaxCatchAll" ma:showField="CatchAllData" ma:web="75f80e25-54dd-41ce-9251-d33ccb208b4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04731dc0-1b48-4c3f-ab55-4715871d0d7e}" ma:internalName="TaxCatchAllLabel" ma:readOnly="true" ma:showField="CatchAllDataLabel" ma:web="75f80e25-54dd-41ce-9251-d33ccb208b4b">
      <xsd:complexType>
        <xsd:complexContent>
          <xsd:extension base="dms:MultiChoiceLookup">
            <xsd:sequence>
              <xsd:element name="Value" type="dms:Lookup" maxOccurs="unbounded" minOccurs="0" nillable="true"/>
            </xsd:sequence>
          </xsd:extension>
        </xsd:complexContent>
      </xsd:complexType>
    </xsd:element>
    <xsd:element name="pa61278c751b4b279006e09f0863aeb4" ma:index="13" nillable="true" ma:displayName="EDRMSFSCClassification_0" ma:hidden="true" ma:internalName="pa61278c751b4b279006e09f0863aeb4" ma:readOnly="false">
      <xsd:simpleType>
        <xsd:restriction base="dms:Note"/>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f80e25-54dd-41ce-9251-d33ccb208b4b" elementFormDefault="qualified">
    <xsd:import namespace="http://schemas.microsoft.com/office/2006/documentManagement/types"/>
    <xsd:import namespace="http://schemas.microsoft.com/office/infopath/2007/PartnerControls"/>
    <xsd:element name="From1" ma:index="5" nillable="true" ma:displayName="From" ma:description="Sender of email" ma:internalName="From1" ma:readOnly="false">
      <xsd:simpleType>
        <xsd:restriction base="dms:Text">
          <xsd:maxLength value="255"/>
        </xsd:restriction>
      </xsd:simpleType>
    </xsd:element>
    <xsd:element name="To" ma:index="6" nillable="true" ma:displayName="To" ma:description="The identity of the primary recipients of the email." ma:internalName="To" ma:readOnly="false">
      <xsd:simpleType>
        <xsd:restriction base="dms:Note">
          <xsd:maxLength value="255"/>
        </xsd:restriction>
      </xsd:simpleType>
    </xsd:element>
    <xsd:element name="Cc" ma:index="7" nillable="true" ma:displayName="Cc" ma:description="The identity of the secondary recipients of the message." ma:internalName="Cc" ma:readOnly="false">
      <xsd:simpleType>
        <xsd:restriction base="dms:Note">
          <xsd:maxLength value="255"/>
        </xsd:restriction>
      </xsd:simpleType>
    </xsd:element>
    <xsd:element name="Date1" ma:index="8" nillable="true" ma:displayName="Date" ma:description="The date and time when the message was sent." ma:format="DateTime" ma:internalName="Date1"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Document 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E47EEF-E79B-4C7A-BF28-BA9123190CAC}">
  <ds:schemaRefs>
    <ds:schemaRef ds:uri="http://schemas.microsoft.com/sharepoint/events"/>
  </ds:schemaRefs>
</ds:datastoreItem>
</file>

<file path=customXml/itemProps2.xml><?xml version="1.0" encoding="utf-8"?>
<ds:datastoreItem xmlns:ds="http://schemas.openxmlformats.org/officeDocument/2006/customXml" ds:itemID="{BB72FD30-C09F-4A64-9790-4633F8113B96}">
  <ds:schemaRefs>
    <ds:schemaRef ds:uri="http://schemas.microsoft.com/sharepoint/v3/contenttype/forms"/>
  </ds:schemaRefs>
</ds:datastoreItem>
</file>

<file path=customXml/itemProps3.xml><?xml version="1.0" encoding="utf-8"?>
<ds:datastoreItem xmlns:ds="http://schemas.openxmlformats.org/officeDocument/2006/customXml" ds:itemID="{62AF9859-FA91-419D-B308-C88A00C3A247}">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78CFBDC2-6CAE-4448-BD8A-C4ECB0B1A42C}">
  <ds:schemaRef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75f80e25-54dd-41ce-9251-d33ccb208b4b"/>
    <ds:schemaRef ds:uri="827a303d-f09f-490d-9ee3-d52704cdffd0"/>
    <ds:schemaRef ds:uri="http://purl.org/dc/terms/"/>
  </ds:schemaRefs>
</ds:datastoreItem>
</file>

<file path=customXml/itemProps5.xml><?xml version="1.0" encoding="utf-8"?>
<ds:datastoreItem xmlns:ds="http://schemas.openxmlformats.org/officeDocument/2006/customXml" ds:itemID="{4A3CBE0E-704C-4780-A440-86F3C160A38B}">
  <ds:schemaRefs>
    <ds:schemaRef ds:uri="75f80e25-54dd-41ce-9251-d33ccb208b4b"/>
    <ds:schemaRef ds:uri="827a303d-f09f-490d-9ee3-d52704cdff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343</TotalTime>
  <Words>1141</Words>
  <Application>Microsoft Macintosh PowerPoint</Application>
  <PresentationFormat>Widescreen</PresentationFormat>
  <Paragraphs>220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Public Sans</vt:lpstr>
      <vt:lpstr>JFSC</vt:lpstr>
      <vt:lpstr>Jill Britton, Director General</vt:lpstr>
      <vt:lpstr>Agenda</vt:lpstr>
      <vt:lpstr>Board of Commissioners</vt:lpstr>
      <vt:lpstr>Executive Directors</vt:lpstr>
      <vt:lpstr>Leadership Group – key contacts</vt:lpstr>
      <vt:lpstr>Leadership Group – Key Contacts</vt:lpstr>
      <vt:lpstr>Headcount 2025</vt:lpstr>
      <vt:lpstr>PowerPoint Presentation</vt:lpstr>
      <vt:lpstr>PowerPoint Presentation</vt:lpstr>
      <vt:lpstr>Strategic development</vt:lpstr>
      <vt:lpstr>Strategic development</vt:lpstr>
      <vt:lpstr> </vt:lpstr>
      <vt:lpstr> </vt:lpstr>
      <vt:lpstr> </vt:lpstr>
      <vt:lpstr>PowerPoint Presentation</vt:lpstr>
      <vt:lpstr> </vt:lpstr>
      <vt:lpstr> </vt:lpstr>
      <vt:lpstr> </vt:lpstr>
      <vt:lpstr>Divisional focus</vt:lpstr>
      <vt:lpstr>Q1 priorities</vt:lpstr>
      <vt:lpstr>Q1 priorities</vt:lpstr>
      <vt:lpstr>Strategic refresh 2026+</vt:lpstr>
      <vt:lpstr>Subscribe to our news and updates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JFSC PowerPoint template</dc:title>
  <dc:subject/>
  <dc:creator>L.Lemos@jerseyfsc.org</dc:creator>
  <cp:keywords/>
  <dc:description/>
  <cp:lastModifiedBy>cadders cadders</cp:lastModifiedBy>
  <cp:revision>2</cp:revision>
  <cp:lastPrinted>2025-01-16T08:04:54Z</cp:lastPrinted>
  <dcterms:created xsi:type="dcterms:W3CDTF">2021-01-11T16:34:50Z</dcterms:created>
  <dcterms:modified xsi:type="dcterms:W3CDTF">2025-02-04T17:16:00Z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46ae845f-2be4-40b0-839a-c31c416cdfd3</vt:lpwstr>
  </property>
  <property fmtid="{D5CDD505-2E9C-101B-9397-08002B2CF9AE}" pid="3" name="bjSaver">
    <vt:lpwstr>fFPqSt4twoBl+gTdHPYtwv1wDTcNSmzJ</vt:lpwstr>
  </property>
  <property fmtid="{D5CDD505-2E9C-101B-9397-08002B2CF9AE}" pid="4" name="bjDocumentSecurityLabel">
    <vt:lpwstr>JFSC Sensitive</vt:lpwstr>
  </property>
  <property fmtid="{D5CDD505-2E9C-101B-9397-08002B2CF9AE}" pid="5" name="EDRMSFSCClassification">
    <vt:lpwstr>36;#Internal Communications|947d2713-7451-49cf-9ada-40928e1aba0b</vt:lpwstr>
  </property>
  <property fmtid="{D5CDD505-2E9C-101B-9397-08002B2CF9AE}" pid="6" name="ContentTypeId">
    <vt:lpwstr>0x010100FE9DD61754B61C449889FBBE60F0750312001CF2F8F1AE49A54CA43BADAD102F3391</vt:lpwstr>
  </property>
  <property fmtid="{D5CDD505-2E9C-101B-9397-08002B2CF9AE}" pid="7" name="_dlc_DocIdItemGuid">
    <vt:lpwstr>4e98bf8c-43e6-4a94-a28a-7c43f457624b</vt:lpwstr>
  </property>
  <property fmtid="{D5CDD505-2E9C-101B-9397-08002B2CF9AE}" pid="8" name="VideoSetEmbedCode">
    <vt:lpwstr/>
  </property>
  <property fmtid="{D5CDD505-2E9C-101B-9397-08002B2CF9AE}" pid="9" name="AlternateThumbnailUrl">
    <vt:lpwstr/>
  </property>
  <property fmtid="{D5CDD505-2E9C-101B-9397-08002B2CF9AE}" pid="10" name="PeopleInMedia">
    <vt:lpwstr/>
  </property>
  <property fmtid="{D5CDD505-2E9C-101B-9397-08002B2CF9AE}" pid="11" name="wic_System_Copyright">
    <vt:lpwstr/>
  </property>
  <property fmtid="{D5CDD505-2E9C-101B-9397-08002B2CF9AE}" pid="12" name="VideoSetUserOverrideEncoding">
    <vt:lpwstr/>
  </property>
  <property fmtid="{D5CDD505-2E9C-101B-9397-08002B2CF9AE}" pid="13" name="VideoSetDescription">
    <vt:lpwstr/>
  </property>
  <property fmtid="{D5CDD505-2E9C-101B-9397-08002B2CF9AE}" pid="14" name="VideoSetDefaultEncoding">
    <vt:lpwstr/>
  </property>
  <property fmtid="{D5CDD505-2E9C-101B-9397-08002B2CF9AE}" pid="15" name="VideoSetExternalLink">
    <vt:lpwstr/>
  </property>
  <property fmtid="{D5CDD505-2E9C-101B-9397-08002B2CF9AE}" pid="16" name="VideoSetRenditionsInfo">
    <vt:lpwstr/>
  </property>
  <property fmtid="{D5CDD505-2E9C-101B-9397-08002B2CF9AE}" pid="17" name="_dlc_policyId">
    <vt:lpwstr>/CG/comms/intcomms</vt:lpwstr>
  </property>
  <property fmtid="{D5CDD505-2E9C-101B-9397-08002B2CF9AE}" pid="18" name="ItemRetentionFormula">
    <vt:lpwstr>&lt;formula id="Microsoft.Office.RecordsManagement.PolicyFeatures.Expiration.Formula.BuiltIn"&gt;&lt;number&gt;1&lt;/number&gt;&lt;property&gt;EDRMSArchiveDate&lt;/property&gt;&lt;propertyId&gt;00000000-0000-0000-0000-000000000000&lt;/propertyId&gt;&lt;period&gt;days&lt;/period&gt;&lt;/formula&gt;</vt:lpwstr>
  </property>
  <property fmtid="{D5CDD505-2E9C-101B-9397-08002B2CF9AE}" pid="19" name="bjDocumentLabelXML">
    <vt:lpwstr>&lt;?xml version="1.0" encoding="us-ascii"?&gt;&lt;sisl xmlns:xsd="http://www.w3.org/2001/XMLSchema" xmlns:xsi="http://www.w3.org/2001/XMLSchema-instance" sislVersion="0" policy="d26375ab-a034-4af1-942a-6b05d9d2f7a5" origin="userSelected" xmlns="http://www.boldonj</vt:lpwstr>
  </property>
  <property fmtid="{D5CDD505-2E9C-101B-9397-08002B2CF9AE}" pid="20" name="bjDocumentLabelXML-0">
    <vt:lpwstr>ames.com/2008/01/sie/internal/label"&gt;&lt;element uid="id_classification_confidential" value="" /&gt;&lt;/sisl&gt;</vt:lpwstr>
  </property>
</Properties>
</file>