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31"/>
  </p:notesMasterIdLst>
  <p:handoutMasterIdLst>
    <p:handoutMasterId r:id="rId32"/>
  </p:handoutMasterIdLst>
  <p:sldIdLst>
    <p:sldId id="2147478668" r:id="rId5"/>
    <p:sldId id="293" r:id="rId6"/>
    <p:sldId id="296" r:id="rId7"/>
    <p:sldId id="2147478667" r:id="rId8"/>
    <p:sldId id="2147471540" r:id="rId9"/>
    <p:sldId id="2147478666" r:id="rId10"/>
    <p:sldId id="2147478669" r:id="rId11"/>
    <p:sldId id="309" r:id="rId12"/>
    <p:sldId id="297" r:id="rId13"/>
    <p:sldId id="298" r:id="rId14"/>
    <p:sldId id="299" r:id="rId15"/>
    <p:sldId id="2147478671" r:id="rId16"/>
    <p:sldId id="2147471518" r:id="rId17"/>
    <p:sldId id="2147471517" r:id="rId18"/>
    <p:sldId id="2147471567" r:id="rId19"/>
    <p:sldId id="2147471568" r:id="rId20"/>
    <p:sldId id="2147471577" r:id="rId21"/>
    <p:sldId id="2147471576" r:id="rId22"/>
    <p:sldId id="2147478672" r:id="rId23"/>
    <p:sldId id="2147478674" r:id="rId24"/>
    <p:sldId id="310" r:id="rId25"/>
    <p:sldId id="2147478673" r:id="rId26"/>
    <p:sldId id="286" r:id="rId27"/>
    <p:sldId id="2147478644" r:id="rId28"/>
    <p:sldId id="2147478665"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2CEB92-E438-4D7C-AD14-E09857378FC9}" v="1" dt="2024-11-05T08:51:37.4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3"/>
    <p:restoredTop sz="86010" autoAdjust="0"/>
  </p:normalViewPr>
  <p:slideViewPr>
    <p:cSldViewPr snapToGrid="0" snapToObjects="1">
      <p:cViewPr varScale="1">
        <p:scale>
          <a:sx n="64" d="100"/>
          <a:sy n="64" d="100"/>
        </p:scale>
        <p:origin x="1000" y="36"/>
      </p:cViewPr>
      <p:guideLst/>
    </p:cSldViewPr>
  </p:slideViewPr>
  <p:notesTextViewPr>
    <p:cViewPr>
      <p:scale>
        <a:sx n="1" d="1"/>
        <a:sy n="1" d="1"/>
      </p:scale>
      <p:origin x="0" y="0"/>
    </p:cViewPr>
  </p:notesTextViewPr>
  <p:notesViewPr>
    <p:cSldViewPr snapToGrid="0" snapToObjects="1">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by Carpenter" userId="05f89242-eb3c-47d4-aec9-a39a508b84f2" providerId="ADAL" clId="{5A2CEB92-E438-4D7C-AD14-E09857378FC9}"/>
    <pc:docChg chg="custSel addSld modSld sldOrd">
      <pc:chgData name="Joby Carpenter" userId="05f89242-eb3c-47d4-aec9-a39a508b84f2" providerId="ADAL" clId="{5A2CEB92-E438-4D7C-AD14-E09857378FC9}" dt="2024-10-22T15:36:27.991" v="321" actId="20577"/>
      <pc:docMkLst>
        <pc:docMk/>
      </pc:docMkLst>
      <pc:sldChg chg="modSp mod">
        <pc:chgData name="Joby Carpenter" userId="05f89242-eb3c-47d4-aec9-a39a508b84f2" providerId="ADAL" clId="{5A2CEB92-E438-4D7C-AD14-E09857378FC9}" dt="2024-10-22T15:36:27.991" v="321" actId="20577"/>
        <pc:sldMkLst>
          <pc:docMk/>
          <pc:sldMk cId="0" sldId="286"/>
        </pc:sldMkLst>
        <pc:spChg chg="mod">
          <ac:chgData name="Joby Carpenter" userId="05f89242-eb3c-47d4-aec9-a39a508b84f2" providerId="ADAL" clId="{5A2CEB92-E438-4D7C-AD14-E09857378FC9}" dt="2024-10-22T15:36:27.991" v="321" actId="20577"/>
          <ac:spMkLst>
            <pc:docMk/>
            <pc:sldMk cId="0" sldId="286"/>
            <ac:spMk id="598" creationId="{00000000-0000-0000-0000-000000000000}"/>
          </ac:spMkLst>
        </pc:spChg>
      </pc:sldChg>
      <pc:sldChg chg="modSp mod">
        <pc:chgData name="Joby Carpenter" userId="05f89242-eb3c-47d4-aec9-a39a508b84f2" providerId="ADAL" clId="{5A2CEB92-E438-4D7C-AD14-E09857378FC9}" dt="2024-10-17T15:29:44.515" v="112" actId="20577"/>
        <pc:sldMkLst>
          <pc:docMk/>
          <pc:sldMk cId="2802823251" sldId="293"/>
        </pc:sldMkLst>
        <pc:spChg chg="mod">
          <ac:chgData name="Joby Carpenter" userId="05f89242-eb3c-47d4-aec9-a39a508b84f2" providerId="ADAL" clId="{5A2CEB92-E438-4D7C-AD14-E09857378FC9}" dt="2024-10-17T15:29:44.515" v="112" actId="20577"/>
          <ac:spMkLst>
            <pc:docMk/>
            <pc:sldMk cId="2802823251" sldId="293"/>
            <ac:spMk id="3" creationId="{C9CD3556-D78D-CB4E-A722-E1ADA679A44B}"/>
          </ac:spMkLst>
        </pc:spChg>
      </pc:sldChg>
      <pc:sldChg chg="ord modNotesTx">
        <pc:chgData name="Joby Carpenter" userId="05f89242-eb3c-47d4-aec9-a39a508b84f2" providerId="ADAL" clId="{5A2CEB92-E438-4D7C-AD14-E09857378FC9}" dt="2024-10-21T08:54:51.633" v="194"/>
        <pc:sldMkLst>
          <pc:docMk/>
          <pc:sldMk cId="1919545585" sldId="2147471517"/>
        </pc:sldMkLst>
      </pc:sldChg>
      <pc:sldChg chg="add">
        <pc:chgData name="Joby Carpenter" userId="05f89242-eb3c-47d4-aec9-a39a508b84f2" providerId="ADAL" clId="{5A2CEB92-E438-4D7C-AD14-E09857378FC9}" dt="2024-10-21T08:43:39.253" v="184"/>
        <pc:sldMkLst>
          <pc:docMk/>
          <pc:sldMk cId="2886043639" sldId="2147471567"/>
        </pc:sldMkLst>
      </pc:sldChg>
      <pc:sldChg chg="add">
        <pc:chgData name="Joby Carpenter" userId="05f89242-eb3c-47d4-aec9-a39a508b84f2" providerId="ADAL" clId="{5A2CEB92-E438-4D7C-AD14-E09857378FC9}" dt="2024-10-21T08:43:39.253" v="184"/>
        <pc:sldMkLst>
          <pc:docMk/>
          <pc:sldMk cId="1655075345" sldId="2147471568"/>
        </pc:sldMkLst>
      </pc:sldChg>
      <pc:sldChg chg="add">
        <pc:chgData name="Joby Carpenter" userId="05f89242-eb3c-47d4-aec9-a39a508b84f2" providerId="ADAL" clId="{5A2CEB92-E438-4D7C-AD14-E09857378FC9}" dt="2024-10-21T08:46:38.056" v="185"/>
        <pc:sldMkLst>
          <pc:docMk/>
          <pc:sldMk cId="1158858590" sldId="2147471574"/>
        </pc:sldMkLst>
      </pc:sldChg>
      <pc:sldChg chg="add">
        <pc:chgData name="Joby Carpenter" userId="05f89242-eb3c-47d4-aec9-a39a508b84f2" providerId="ADAL" clId="{5A2CEB92-E438-4D7C-AD14-E09857378FC9}" dt="2024-10-21T08:40:36.055" v="113"/>
        <pc:sldMkLst>
          <pc:docMk/>
          <pc:sldMk cId="4020447646" sldId="2147471576"/>
        </pc:sldMkLst>
      </pc:sldChg>
      <pc:sldChg chg="add">
        <pc:chgData name="Joby Carpenter" userId="05f89242-eb3c-47d4-aec9-a39a508b84f2" providerId="ADAL" clId="{5A2CEB92-E438-4D7C-AD14-E09857378FC9}" dt="2024-10-21T08:40:36.055" v="113"/>
        <pc:sldMkLst>
          <pc:docMk/>
          <pc:sldMk cId="1432721861" sldId="2147471577"/>
        </pc:sldMkLst>
      </pc:sldChg>
      <pc:sldChg chg="modSp mod">
        <pc:chgData name="Joby Carpenter" userId="05f89242-eb3c-47d4-aec9-a39a508b84f2" providerId="ADAL" clId="{5A2CEB92-E438-4D7C-AD14-E09857378FC9}" dt="2024-10-21T08:46:49.204" v="193" actId="27636"/>
        <pc:sldMkLst>
          <pc:docMk/>
          <pc:sldMk cId="438860312" sldId="2147478672"/>
        </pc:sldMkLst>
        <pc:spChg chg="mod">
          <ac:chgData name="Joby Carpenter" userId="05f89242-eb3c-47d4-aec9-a39a508b84f2" providerId="ADAL" clId="{5A2CEB92-E438-4D7C-AD14-E09857378FC9}" dt="2024-10-21T08:46:49.204" v="193" actId="27636"/>
          <ac:spMkLst>
            <pc:docMk/>
            <pc:sldMk cId="438860312" sldId="2147478672"/>
            <ac:spMk id="3" creationId="{E8D6CD47-E390-0F17-ACF6-901D691A34B3}"/>
          </ac:spMkLst>
        </pc:spChg>
      </pc:sldChg>
      <pc:sldChg chg="modSp add mod">
        <pc:chgData name="Joby Carpenter" userId="05f89242-eb3c-47d4-aec9-a39a508b84f2" providerId="ADAL" clId="{5A2CEB92-E438-4D7C-AD14-E09857378FC9}" dt="2024-10-21T12:39:32.660" v="224" actId="313"/>
        <pc:sldMkLst>
          <pc:docMk/>
          <pc:sldMk cId="1471242870" sldId="2147478674"/>
        </pc:sldMkLst>
        <pc:spChg chg="mod">
          <ac:chgData name="Joby Carpenter" userId="05f89242-eb3c-47d4-aec9-a39a508b84f2" providerId="ADAL" clId="{5A2CEB92-E438-4D7C-AD14-E09857378FC9}" dt="2024-10-21T08:41:33.543" v="181" actId="20577"/>
          <ac:spMkLst>
            <pc:docMk/>
            <pc:sldMk cId="1471242870" sldId="2147478674"/>
            <ac:spMk id="2" creationId="{1CE4CD75-872F-A559-B38C-8AD2C2322F68}"/>
          </ac:spMkLst>
        </pc:spChg>
        <pc:spChg chg="mod">
          <ac:chgData name="Joby Carpenter" userId="05f89242-eb3c-47d4-aec9-a39a508b84f2" providerId="ADAL" clId="{5A2CEB92-E438-4D7C-AD14-E09857378FC9}" dt="2024-10-21T12:39:32.660" v="224" actId="313"/>
          <ac:spMkLst>
            <pc:docMk/>
            <pc:sldMk cId="1471242870" sldId="2147478674"/>
            <ac:spMk id="3" creationId="{E8D6CD47-E390-0F17-ACF6-901D691A34B3}"/>
          </ac:spMkLst>
        </pc:spChg>
      </pc:sldChg>
    </pc:docChg>
  </pc:docChgLst>
  <pc:docChgLst>
    <pc:chgData name="Joby Carpenter" userId="S::jcarpenter@acams.org::05f89242-eb3c-47d4-aec9-a39a508b84f2" providerId="AD" clId="Web-{8B99D4CC-E230-F58F-120F-C0E42862788D}"/>
    <pc:docChg chg="delSld modSld sldOrd">
      <pc:chgData name="Joby Carpenter" userId="S::jcarpenter@acams.org::05f89242-eb3c-47d4-aec9-a39a508b84f2" providerId="AD" clId="Web-{8B99D4CC-E230-F58F-120F-C0E42862788D}" dt="2024-10-31T10:50:18.031" v="17" actId="20577"/>
      <pc:docMkLst>
        <pc:docMk/>
      </pc:docMkLst>
      <pc:sldChg chg="del">
        <pc:chgData name="Joby Carpenter" userId="S::jcarpenter@acams.org::05f89242-eb3c-47d4-aec9-a39a508b84f2" providerId="AD" clId="Web-{8B99D4CC-E230-F58F-120F-C0E42862788D}" dt="2024-10-31T08:55:29.029" v="1"/>
        <pc:sldMkLst>
          <pc:docMk/>
          <pc:sldMk cId="1158858590" sldId="2147471574"/>
        </pc:sldMkLst>
      </pc:sldChg>
      <pc:sldChg chg="ord">
        <pc:chgData name="Joby Carpenter" userId="S::jcarpenter@acams.org::05f89242-eb3c-47d4-aec9-a39a508b84f2" providerId="AD" clId="Web-{8B99D4CC-E230-F58F-120F-C0E42862788D}" dt="2024-10-31T08:55:09.514" v="0"/>
        <pc:sldMkLst>
          <pc:docMk/>
          <pc:sldMk cId="1432721861" sldId="2147471577"/>
        </pc:sldMkLst>
      </pc:sldChg>
      <pc:sldChg chg="modSp">
        <pc:chgData name="Joby Carpenter" userId="S::jcarpenter@acams.org::05f89242-eb3c-47d4-aec9-a39a508b84f2" providerId="AD" clId="Web-{8B99D4CC-E230-F58F-120F-C0E42862788D}" dt="2024-10-31T10:50:18.031" v="17" actId="20577"/>
        <pc:sldMkLst>
          <pc:docMk/>
          <pc:sldMk cId="2746546609" sldId="2147478669"/>
        </pc:sldMkLst>
        <pc:spChg chg="mod">
          <ac:chgData name="Joby Carpenter" userId="S::jcarpenter@acams.org::05f89242-eb3c-47d4-aec9-a39a508b84f2" providerId="AD" clId="Web-{8B99D4CC-E230-F58F-120F-C0E42862788D}" dt="2024-10-31T10:50:18.031" v="17" actId="20577"/>
          <ac:spMkLst>
            <pc:docMk/>
            <pc:sldMk cId="2746546609" sldId="2147478669"/>
            <ac:spMk id="3" creationId="{E8D6CD47-E390-0F17-ACF6-901D691A34B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15AC73-4C69-4693-9D23-773B64D612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57AFB30-7C65-5BA6-71B5-F19D498693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2312B7-1B05-49BE-BE02-17A5DEBF234F}" type="datetimeFigureOut">
              <a:rPr lang="en-US" smtClean="0"/>
              <a:t>11/5/2024</a:t>
            </a:fld>
            <a:endParaRPr lang="en-US"/>
          </a:p>
        </p:txBody>
      </p:sp>
      <p:sp>
        <p:nvSpPr>
          <p:cNvPr id="4" name="Footer Placeholder 3">
            <a:extLst>
              <a:ext uri="{FF2B5EF4-FFF2-40B4-BE49-F238E27FC236}">
                <a16:creationId xmlns:a16="http://schemas.microsoft.com/office/drawing/2014/main" id="{7FCF290F-A0FD-DD1D-5870-FB4FDB7C59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9920DFC-0ED6-013B-7285-FB0BE95E02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2F2622-B9DB-46AE-9437-E34933C72712}" type="slidenum">
              <a:rPr lang="en-US" smtClean="0"/>
              <a:t>‹#›</a:t>
            </a:fld>
            <a:endParaRPr lang="en-US"/>
          </a:p>
        </p:txBody>
      </p:sp>
    </p:spTree>
    <p:extLst>
      <p:ext uri="{BB962C8B-B14F-4D97-AF65-F5344CB8AC3E}">
        <p14:creationId xmlns:p14="http://schemas.microsoft.com/office/powerpoint/2010/main" val="29293897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FED53C-7E06-6B49-975A-3A625555D8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ECA274-E630-164F-9576-B7E5119447F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FE363D-8F36-744A-9742-360F0D7DDC40}" type="datetimeFigureOut">
              <a:rPr lang="en-US" smtClean="0"/>
              <a:t>11/5/2024</a:t>
            </a:fld>
            <a:endParaRPr lang="en-US"/>
          </a:p>
        </p:txBody>
      </p:sp>
      <p:sp>
        <p:nvSpPr>
          <p:cNvPr id="4" name="Slide Image Placeholder 3">
            <a:extLst>
              <a:ext uri="{FF2B5EF4-FFF2-40B4-BE49-F238E27FC236}">
                <a16:creationId xmlns:a16="http://schemas.microsoft.com/office/drawing/2014/main" id="{B449D484-5262-8645-A53E-B59A7A10227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F580B395-09C0-154C-8AD1-933CA5D0EDA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1D558D7-E083-E947-A9F7-4E7C2EB3B21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49F5058B-5675-6B40-8607-13D90677FE5A}"/>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A7390F-3677-4141-9968-64C5E03C36B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7390F-3677-4141-9968-64C5E03C36B2}" type="slidenum">
              <a:rPr lang="en-US" smtClean="0"/>
              <a:t>1</a:t>
            </a:fld>
            <a:endParaRPr lang="en-US"/>
          </a:p>
        </p:txBody>
      </p:sp>
    </p:spTree>
    <p:extLst>
      <p:ext uri="{BB962C8B-B14F-4D97-AF65-F5344CB8AC3E}">
        <p14:creationId xmlns:p14="http://schemas.microsoft.com/office/powerpoint/2010/main" val="1888761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7390F-3677-4141-9968-64C5E03C36B2}" type="slidenum">
              <a:rPr lang="en-US" smtClean="0"/>
              <a:t>9</a:t>
            </a:fld>
            <a:endParaRPr lang="en-US"/>
          </a:p>
        </p:txBody>
      </p:sp>
    </p:spTree>
    <p:extLst>
      <p:ext uri="{BB962C8B-B14F-4D97-AF65-F5344CB8AC3E}">
        <p14:creationId xmlns:p14="http://schemas.microsoft.com/office/powerpoint/2010/main" val="4208643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A7390F-3677-4141-9968-64C5E03C36B2}" type="slidenum">
              <a:rPr lang="en-US" smtClean="0"/>
              <a:t>14</a:t>
            </a:fld>
            <a:endParaRPr lang="en-US"/>
          </a:p>
        </p:txBody>
      </p:sp>
    </p:spTree>
    <p:extLst>
      <p:ext uri="{BB962C8B-B14F-4D97-AF65-F5344CB8AC3E}">
        <p14:creationId xmlns:p14="http://schemas.microsoft.com/office/powerpoint/2010/main" val="265113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52308-D449-9747-A914-590286362315}"/>
              </a:ext>
            </a:extLst>
          </p:cNvPr>
          <p:cNvSpPr>
            <a:spLocks noGrp="1"/>
          </p:cNvSpPr>
          <p:nvPr>
            <p:ph type="ctrTitle" hasCustomPrompt="1"/>
          </p:nvPr>
        </p:nvSpPr>
        <p:spPr>
          <a:xfrm>
            <a:off x="827992" y="2701725"/>
            <a:ext cx="9144000" cy="2387600"/>
          </a:xfrm>
        </p:spPr>
        <p:txBody>
          <a:bodyPr anchor="b">
            <a:normAutofit/>
          </a:bodyPr>
          <a:lstStyle>
            <a:lvl1pPr algn="l">
              <a:defRPr sz="4800" b="1" i="0"/>
            </a:lvl1pPr>
          </a:lstStyle>
          <a:p>
            <a:r>
              <a:rPr lang="en-US" dirty="0"/>
              <a:t>Title of Presentation</a:t>
            </a:r>
          </a:p>
        </p:txBody>
      </p:sp>
      <p:sp>
        <p:nvSpPr>
          <p:cNvPr id="3" name="Subtitle 2">
            <a:extLst>
              <a:ext uri="{FF2B5EF4-FFF2-40B4-BE49-F238E27FC236}">
                <a16:creationId xmlns:a16="http://schemas.microsoft.com/office/drawing/2014/main" id="{7AF8DF12-0B85-FD4D-8EE9-A70B02392FEF}"/>
              </a:ext>
            </a:extLst>
          </p:cNvPr>
          <p:cNvSpPr>
            <a:spLocks noGrp="1"/>
          </p:cNvSpPr>
          <p:nvPr>
            <p:ph type="subTitle" idx="1" hasCustomPrompt="1"/>
          </p:nvPr>
        </p:nvSpPr>
        <p:spPr>
          <a:xfrm>
            <a:off x="827992" y="5181400"/>
            <a:ext cx="9144000" cy="1655762"/>
          </a:xfrm>
          <a:prstGeom prst="rect">
            <a:avLst/>
          </a:prstGeom>
        </p:spPr>
        <p:txBody>
          <a:bodyPr>
            <a:normAutofit/>
          </a:bodyPr>
          <a:lstStyle>
            <a:lvl1pPr marL="0" indent="0" algn="l">
              <a:buNone/>
              <a:defRPr sz="2000" b="0" i="0">
                <a:solidFill>
                  <a:schemeClr val="tx2"/>
                </a:solidFill>
                <a:latin typeface="Century Gothic" panose="020B0502020202020204" pitchFamily="34" charset="0"/>
                <a:cs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Presentation</a:t>
            </a:r>
          </a:p>
        </p:txBody>
      </p:sp>
      <p:pic>
        <p:nvPicPr>
          <p:cNvPr id="5" name="Picture 4">
            <a:extLst>
              <a:ext uri="{FF2B5EF4-FFF2-40B4-BE49-F238E27FC236}">
                <a16:creationId xmlns:a16="http://schemas.microsoft.com/office/drawing/2014/main" id="{0CB19995-AD62-5141-9FC2-29651A2E149A}"/>
              </a:ext>
            </a:extLst>
          </p:cNvPr>
          <p:cNvPicPr>
            <a:picLocks noChangeAspect="1"/>
          </p:cNvPicPr>
          <p:nvPr userDrawn="1"/>
        </p:nvPicPr>
        <p:blipFill rotWithShape="1">
          <a:blip r:embed="rId2">
            <a:alphaModFix amt="15000"/>
          </a:blip>
          <a:srcRect r="33470"/>
          <a:stretch/>
        </p:blipFill>
        <p:spPr>
          <a:xfrm>
            <a:off x="7420985" y="0"/>
            <a:ext cx="4771016" cy="6858000"/>
          </a:xfrm>
          <a:prstGeom prst="rect">
            <a:avLst/>
          </a:prstGeom>
        </p:spPr>
      </p:pic>
      <p:pic>
        <p:nvPicPr>
          <p:cNvPr id="6" name="Picture 5" descr="A picture containing lit, sitting, stop, computer&#10;&#10;Description automatically generated">
            <a:extLst>
              <a:ext uri="{FF2B5EF4-FFF2-40B4-BE49-F238E27FC236}">
                <a16:creationId xmlns:a16="http://schemas.microsoft.com/office/drawing/2014/main" id="{9833AB2E-729E-46F4-AF36-4289087E3F46}"/>
              </a:ext>
            </a:extLst>
          </p:cNvPr>
          <p:cNvPicPr/>
          <p:nvPr userDrawn="1"/>
        </p:nvPicPr>
        <p:blipFill>
          <a:blip r:embed="rId3"/>
          <a:stretch>
            <a:fillRect/>
          </a:stretch>
        </p:blipFill>
        <p:spPr>
          <a:xfrm>
            <a:off x="827992" y="622926"/>
            <a:ext cx="2260600" cy="384810"/>
          </a:xfrm>
          <a:prstGeom prst="rect">
            <a:avLst/>
          </a:prstGeom>
        </p:spPr>
      </p:pic>
    </p:spTree>
    <p:extLst>
      <p:ext uri="{BB962C8B-B14F-4D97-AF65-F5344CB8AC3E}">
        <p14:creationId xmlns:p14="http://schemas.microsoft.com/office/powerpoint/2010/main" val="2388178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Content 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9F795-FCE4-A544-A816-2DB4705827AC}"/>
              </a:ext>
            </a:extLst>
          </p:cNvPr>
          <p:cNvSpPr>
            <a:spLocks noGrp="1"/>
          </p:cNvSpPr>
          <p:nvPr>
            <p:ph type="title" hasCustomPrompt="1"/>
          </p:nvPr>
        </p:nvSpPr>
        <p:spPr>
          <a:xfrm>
            <a:off x="838200" y="18255"/>
            <a:ext cx="10515600" cy="1325563"/>
          </a:xfrm>
        </p:spPr>
        <p:txBody>
          <a:bodyPr>
            <a:normAutofit/>
          </a:bodyPr>
          <a:lstStyle>
            <a:lvl1pPr>
              <a:defRPr sz="3000" b="1" i="0"/>
            </a:lvl1pPr>
          </a:lstStyle>
          <a:p>
            <a:r>
              <a:rPr lang="en-US" dirty="0"/>
              <a:t>Title of Content Slide </a:t>
            </a:r>
          </a:p>
        </p:txBody>
      </p:sp>
      <p:sp>
        <p:nvSpPr>
          <p:cNvPr id="3" name="Content Placeholder 2">
            <a:extLst>
              <a:ext uri="{FF2B5EF4-FFF2-40B4-BE49-F238E27FC236}">
                <a16:creationId xmlns:a16="http://schemas.microsoft.com/office/drawing/2014/main" id="{ECA9C89A-3663-F946-8FFD-EC1F4EBBA1FB}"/>
              </a:ext>
            </a:extLst>
          </p:cNvPr>
          <p:cNvSpPr>
            <a:spLocks noGrp="1"/>
          </p:cNvSpPr>
          <p:nvPr>
            <p:ph sz="half" idx="1"/>
          </p:nvPr>
        </p:nvSpPr>
        <p:spPr>
          <a:xfrm>
            <a:off x="838200" y="1343818"/>
            <a:ext cx="5181600" cy="4351338"/>
          </a:xfrm>
          <a:prstGeom prst="rect">
            <a:avLst/>
          </a:prstGeom>
        </p:spPr>
        <p:txBody>
          <a:bodyPr/>
          <a:lstStyle>
            <a:lvl1pPr marL="342900" indent="-342900">
              <a:lnSpc>
                <a:spcPct val="120000"/>
              </a:lnSpc>
              <a:buFont typeface="Courier New" panose="02070309020205020404" pitchFamily="49" charset="0"/>
              <a:buChar char="o"/>
              <a:defRPr b="0" i="0">
                <a:solidFill>
                  <a:schemeClr val="tx1"/>
                </a:solidFill>
              </a:defRPr>
            </a:lvl1pPr>
            <a:lvl2pPr marL="800100" indent="-342900">
              <a:lnSpc>
                <a:spcPct val="120000"/>
              </a:lnSpc>
              <a:buFont typeface="Courier New" panose="02070309020205020404" pitchFamily="49" charset="0"/>
              <a:buChar char="o"/>
              <a:defRPr b="0" i="0"/>
            </a:lvl2pPr>
            <a:lvl3pPr marL="1257300" indent="-342900">
              <a:lnSpc>
                <a:spcPct val="120000"/>
              </a:lnSpc>
              <a:buFont typeface="Courier New" panose="02070309020205020404" pitchFamily="49" charset="0"/>
              <a:buChar char="o"/>
              <a:defRPr/>
            </a:lvl3pPr>
            <a:lvl4pPr marL="1714500" indent="-342900">
              <a:lnSpc>
                <a:spcPct val="120000"/>
              </a:lnSpc>
              <a:buFont typeface="Courier New" panose="02070309020205020404" pitchFamily="49" charset="0"/>
              <a:buChar char="o"/>
              <a:defRPr b="0" i="0"/>
            </a:lvl4pPr>
            <a:lvl5pPr marL="2171700" indent="-342900">
              <a:lnSpc>
                <a:spcPct val="120000"/>
              </a:lnSpc>
              <a:buFont typeface="Courier New" panose="02070309020205020404" pitchFamily="49" charset="0"/>
              <a:buChar char="o"/>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10583B27-8314-D141-9864-0E2A52E556DA}"/>
              </a:ext>
            </a:extLst>
          </p:cNvPr>
          <p:cNvSpPr>
            <a:spLocks noGrp="1"/>
          </p:cNvSpPr>
          <p:nvPr>
            <p:ph sz="half" idx="13"/>
          </p:nvPr>
        </p:nvSpPr>
        <p:spPr>
          <a:xfrm>
            <a:off x="6202680" y="1343818"/>
            <a:ext cx="5181600" cy="4351338"/>
          </a:xfrm>
          <a:prstGeom prst="rect">
            <a:avLst/>
          </a:prstGeom>
        </p:spPr>
        <p:txBody>
          <a:bodyPr/>
          <a:lstStyle>
            <a:lvl1pPr marL="342900" indent="-342900">
              <a:lnSpc>
                <a:spcPct val="120000"/>
              </a:lnSpc>
              <a:buFont typeface="Courier New" panose="02070309020205020404" pitchFamily="49" charset="0"/>
              <a:buChar char="o"/>
              <a:defRPr b="0" i="0">
                <a:solidFill>
                  <a:schemeClr val="tx1"/>
                </a:solidFill>
              </a:defRPr>
            </a:lvl1pPr>
            <a:lvl2pPr marL="800100" indent="-342900">
              <a:lnSpc>
                <a:spcPct val="120000"/>
              </a:lnSpc>
              <a:buFont typeface="Courier New" panose="02070309020205020404" pitchFamily="49" charset="0"/>
              <a:buChar char="o"/>
              <a:defRPr b="0" i="0"/>
            </a:lvl2pPr>
            <a:lvl3pPr marL="1257300" indent="-342900">
              <a:lnSpc>
                <a:spcPct val="120000"/>
              </a:lnSpc>
              <a:buFont typeface="Courier New" panose="02070309020205020404" pitchFamily="49" charset="0"/>
              <a:buChar char="o"/>
              <a:defRPr/>
            </a:lvl3pPr>
            <a:lvl4pPr marL="1714500" indent="-342900">
              <a:lnSpc>
                <a:spcPct val="120000"/>
              </a:lnSpc>
              <a:buFont typeface="Courier New" panose="02070309020205020404" pitchFamily="49" charset="0"/>
              <a:buChar char="o"/>
              <a:defRPr b="0" i="0"/>
            </a:lvl4pPr>
            <a:lvl5pPr marL="2171700" indent="-342900">
              <a:lnSpc>
                <a:spcPct val="120000"/>
              </a:lnSpc>
              <a:buFont typeface="Courier New" panose="02070309020205020404" pitchFamily="49" charset="0"/>
              <a:buChar char="o"/>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picture containing lit, sitting, stop, computer&#10;&#10;Description automatically generated">
            <a:extLst>
              <a:ext uri="{FF2B5EF4-FFF2-40B4-BE49-F238E27FC236}">
                <a16:creationId xmlns:a16="http://schemas.microsoft.com/office/drawing/2014/main" id="{F189DED9-9139-48C5-A102-A541BC6D6A40}"/>
              </a:ext>
            </a:extLst>
          </p:cNvPr>
          <p:cNvPicPr/>
          <p:nvPr userDrawn="1"/>
        </p:nvPicPr>
        <p:blipFill>
          <a:blip r:embed="rId2"/>
          <a:stretch>
            <a:fillRect/>
          </a:stretch>
        </p:blipFill>
        <p:spPr>
          <a:xfrm>
            <a:off x="310595" y="6465556"/>
            <a:ext cx="1009650" cy="171450"/>
          </a:xfrm>
          <a:prstGeom prst="rect">
            <a:avLst/>
          </a:prstGeom>
        </p:spPr>
      </p:pic>
      <p:sp>
        <p:nvSpPr>
          <p:cNvPr id="4" name="Google Shape;244;p41">
            <a:extLst>
              <a:ext uri="{FF2B5EF4-FFF2-40B4-BE49-F238E27FC236}">
                <a16:creationId xmlns:a16="http://schemas.microsoft.com/office/drawing/2014/main" id="{D4E84819-ED69-7650-6368-16C05B03DF6D}"/>
              </a:ext>
            </a:extLst>
          </p:cNvPr>
          <p:cNvSpPr/>
          <p:nvPr userDrawn="1"/>
        </p:nvSpPr>
        <p:spPr>
          <a:xfrm>
            <a:off x="9336896" y="6424482"/>
            <a:ext cx="2525727" cy="175592"/>
          </a:xfrm>
          <a:prstGeom prst="rect">
            <a:avLst/>
          </a:prstGeom>
          <a:noFill/>
          <a:ln>
            <a:noFill/>
          </a:ln>
        </p:spPr>
        <p:txBody>
          <a:bodyPr spcFirstLastPara="1" wrap="square" lIns="91425" tIns="45700" rIns="91425" bIns="45700" anchor="t" anchorCtr="0">
            <a:noAutofit/>
          </a:bodyPr>
          <a:lstStyle/>
          <a:p>
            <a:pPr marL="457200" lvl="0" indent="-228600"/>
            <a:r>
              <a:rPr lang="en-US" sz="900" dirty="0">
                <a:solidFill>
                  <a:schemeClr val="tx1"/>
                </a:solidFill>
                <a:latin typeface="+mn-lt"/>
                <a:ea typeface="Century Gothic"/>
                <a:cs typeface="Century Gothic"/>
                <a:sym typeface="Century Gothic"/>
              </a:rPr>
              <a:t>© 2024 ACAMS. All Rights Reserved.</a:t>
            </a:r>
            <a:endParaRPr dirty="0">
              <a:solidFill>
                <a:schemeClr val="tx1"/>
              </a:solidFill>
              <a:latin typeface="+mn-lt"/>
              <a:ea typeface="Century Gothic"/>
              <a:cs typeface="Century Gothic"/>
              <a:sym typeface="Century Gothic"/>
            </a:endParaRPr>
          </a:p>
        </p:txBody>
      </p:sp>
      <p:sp>
        <p:nvSpPr>
          <p:cNvPr id="7" name="Slide Number Placeholder 6">
            <a:extLst>
              <a:ext uri="{FF2B5EF4-FFF2-40B4-BE49-F238E27FC236}">
                <a16:creationId xmlns:a16="http://schemas.microsoft.com/office/drawing/2014/main" id="{07913B1B-B0BD-6E4B-8F50-29F748C9BDF7}"/>
              </a:ext>
            </a:extLst>
          </p:cNvPr>
          <p:cNvSpPr>
            <a:spLocks noGrp="1"/>
          </p:cNvSpPr>
          <p:nvPr>
            <p:ph type="sldNum" sz="quarter" idx="12"/>
          </p:nvPr>
        </p:nvSpPr>
        <p:spPr/>
        <p:txBody>
          <a:bodyPr/>
          <a:lstStyle>
            <a:lvl1pPr>
              <a:defRPr>
                <a:latin typeface="+mn-lt"/>
              </a:defRPr>
            </a:lvl1pPr>
          </a:lstStyle>
          <a:p>
            <a:fld id="{1AC18108-5E28-4A40-9050-B8B5975B12C9}" type="slidenum">
              <a:rPr lang="en-US" smtClean="0"/>
              <a:pPr/>
              <a:t>‹#›</a:t>
            </a:fld>
            <a:endParaRPr lang="en-US" dirty="0"/>
          </a:p>
        </p:txBody>
      </p:sp>
    </p:spTree>
    <p:extLst>
      <p:ext uri="{BB962C8B-B14F-4D97-AF65-F5344CB8AC3E}">
        <p14:creationId xmlns:p14="http://schemas.microsoft.com/office/powerpoint/2010/main" val="4271928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Title &amp; Content Two Column with 2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875BE-5A70-5249-98B8-000289567698}"/>
              </a:ext>
            </a:extLst>
          </p:cNvPr>
          <p:cNvSpPr>
            <a:spLocks noGrp="1"/>
          </p:cNvSpPr>
          <p:nvPr>
            <p:ph type="title" hasCustomPrompt="1"/>
          </p:nvPr>
        </p:nvSpPr>
        <p:spPr>
          <a:xfrm>
            <a:off x="839788" y="11575"/>
            <a:ext cx="10515600" cy="1325563"/>
          </a:xfrm>
        </p:spPr>
        <p:txBody>
          <a:bodyPr>
            <a:normAutofit/>
          </a:bodyPr>
          <a:lstStyle>
            <a:lvl1pPr>
              <a:defRPr sz="3000" b="1" i="0"/>
            </a:lvl1pPr>
          </a:lstStyle>
          <a:p>
            <a:r>
              <a:rPr lang="en-US" dirty="0"/>
              <a:t>Title of Content Slide </a:t>
            </a:r>
          </a:p>
        </p:txBody>
      </p:sp>
      <p:sp>
        <p:nvSpPr>
          <p:cNvPr id="3" name="Text Placeholder 2">
            <a:extLst>
              <a:ext uri="{FF2B5EF4-FFF2-40B4-BE49-F238E27FC236}">
                <a16:creationId xmlns:a16="http://schemas.microsoft.com/office/drawing/2014/main" id="{8D252697-E6F0-2C42-B3CE-4E3D480B533D}"/>
              </a:ext>
            </a:extLst>
          </p:cNvPr>
          <p:cNvSpPr>
            <a:spLocks noGrp="1"/>
          </p:cNvSpPr>
          <p:nvPr>
            <p:ph type="body" idx="1" hasCustomPrompt="1"/>
          </p:nvPr>
        </p:nvSpPr>
        <p:spPr>
          <a:xfrm>
            <a:off x="839788" y="1325563"/>
            <a:ext cx="5157787" cy="823912"/>
          </a:xfrm>
          <a:prstGeom prst="rect">
            <a:avLst/>
          </a:prstGeom>
        </p:spPr>
        <p:txBody>
          <a:bodyPr anchor="b">
            <a:normAutofit/>
          </a:bodyPr>
          <a:lstStyle>
            <a:lvl1pPr marL="0" indent="0">
              <a:buNone/>
              <a:defRPr sz="1600" b="0" i="0" spc="110" baseline="0">
                <a:solidFill>
                  <a:schemeClr val="tx2"/>
                </a:solidFill>
                <a:latin typeface="Century Gothic" panose="020B0502020202020204" pitchFamily="34" charset="0"/>
                <a:ea typeface="Sharp Sans" pitchFamily="2" charset="77"/>
                <a:cs typeface="Sharp Sa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A25A5F1-175B-DF4D-BF2C-26232A4A5DBC}"/>
              </a:ext>
            </a:extLst>
          </p:cNvPr>
          <p:cNvSpPr>
            <a:spLocks noGrp="1"/>
          </p:cNvSpPr>
          <p:nvPr>
            <p:ph sz="half" idx="2"/>
          </p:nvPr>
        </p:nvSpPr>
        <p:spPr>
          <a:xfrm>
            <a:off x="839788" y="2149475"/>
            <a:ext cx="5157787" cy="3349625"/>
          </a:xfrm>
          <a:prstGeom prst="rect">
            <a:avLst/>
          </a:prstGeom>
        </p:spPr>
        <p:txBody>
          <a:bodyPr/>
          <a:lstStyle>
            <a:lvl1pPr marL="0" indent="0">
              <a:lnSpc>
                <a:spcPct val="120000"/>
              </a:lnSpc>
              <a:buNone/>
              <a:defRPr b="0" i="0">
                <a:solidFill>
                  <a:schemeClr val="tx1"/>
                </a:solidFill>
              </a:defRPr>
            </a:lvl1pPr>
            <a:lvl2pPr marL="457200" indent="0">
              <a:lnSpc>
                <a:spcPct val="120000"/>
              </a:lnSpc>
              <a:buNone/>
              <a:defRPr b="0" i="0"/>
            </a:lvl2pPr>
            <a:lvl3pPr marL="914400" indent="0">
              <a:lnSpc>
                <a:spcPct val="120000"/>
              </a:lnSpc>
              <a:buNone/>
              <a:defRPr/>
            </a:lvl3pPr>
            <a:lvl4pPr marL="1371600" indent="0">
              <a:lnSpc>
                <a:spcPct val="120000"/>
              </a:lnSpc>
              <a:buNone/>
              <a:defRPr b="0" i="0"/>
            </a:lvl4pPr>
            <a:lvl5pPr marL="1828800" indent="0">
              <a:lnSpc>
                <a:spcPct val="120000"/>
              </a:lnSpc>
              <a:buNone/>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EE63AAD-6580-414F-AB01-21ACAAD22261}"/>
              </a:ext>
            </a:extLst>
          </p:cNvPr>
          <p:cNvSpPr>
            <a:spLocks noGrp="1"/>
          </p:cNvSpPr>
          <p:nvPr>
            <p:ph type="body" sz="quarter" idx="3" hasCustomPrompt="1"/>
          </p:nvPr>
        </p:nvSpPr>
        <p:spPr>
          <a:xfrm>
            <a:off x="6172200" y="1325563"/>
            <a:ext cx="5183188" cy="823912"/>
          </a:xfrm>
          <a:prstGeom prst="rect">
            <a:avLst/>
          </a:prstGeom>
        </p:spPr>
        <p:txBody>
          <a:bodyPr anchor="b">
            <a:normAutofit/>
          </a:bodyPr>
          <a:lstStyle>
            <a:lvl1pPr marL="0" indent="0">
              <a:buNone/>
              <a:defRPr sz="1600" b="0" i="0" spc="110" baseline="0">
                <a:solidFill>
                  <a:schemeClr val="tx2"/>
                </a:solidFill>
                <a:latin typeface="Century Gothic" panose="020B0502020202020204" pitchFamily="34" charset="0"/>
                <a:ea typeface="Sharp Sans" pitchFamily="2" charset="77"/>
                <a:cs typeface="Sharp Sa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2F19C73-348D-3E47-9745-BB9B56C515CF}"/>
              </a:ext>
            </a:extLst>
          </p:cNvPr>
          <p:cNvSpPr>
            <a:spLocks noGrp="1"/>
          </p:cNvSpPr>
          <p:nvPr>
            <p:ph sz="quarter" idx="4"/>
          </p:nvPr>
        </p:nvSpPr>
        <p:spPr>
          <a:xfrm>
            <a:off x="6172200" y="2149475"/>
            <a:ext cx="5183188" cy="3349625"/>
          </a:xfrm>
          <a:prstGeom prst="rect">
            <a:avLst/>
          </a:prstGeom>
        </p:spPr>
        <p:txBody>
          <a:bodyPr/>
          <a:lstStyle>
            <a:lvl1pPr marL="0" indent="0">
              <a:lnSpc>
                <a:spcPct val="120000"/>
              </a:lnSpc>
              <a:buNone/>
              <a:defRPr b="0" i="0">
                <a:solidFill>
                  <a:schemeClr val="tx1"/>
                </a:solidFill>
              </a:defRPr>
            </a:lvl1pPr>
            <a:lvl2pPr marL="457200" indent="0">
              <a:lnSpc>
                <a:spcPct val="120000"/>
              </a:lnSpc>
              <a:buNone/>
              <a:defRPr b="0" i="0"/>
            </a:lvl2pPr>
            <a:lvl3pPr marL="914400" indent="0">
              <a:lnSpc>
                <a:spcPct val="120000"/>
              </a:lnSpc>
              <a:buNone/>
              <a:defRPr/>
            </a:lvl3pPr>
            <a:lvl4pPr marL="1371600" indent="0">
              <a:lnSpc>
                <a:spcPct val="120000"/>
              </a:lnSpc>
              <a:buNone/>
              <a:defRPr b="0" i="0"/>
            </a:lvl4pPr>
            <a:lvl5pPr marL="1828800" indent="0">
              <a:lnSpc>
                <a:spcPct val="120000"/>
              </a:lnSpc>
              <a:buNone/>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92FF6765-FC7D-D54B-B144-56A0DD42C102}"/>
              </a:ext>
            </a:extLst>
          </p:cNvPr>
          <p:cNvSpPr>
            <a:spLocks noGrp="1"/>
          </p:cNvSpPr>
          <p:nvPr>
            <p:ph type="sldNum" sz="quarter" idx="12"/>
          </p:nvPr>
        </p:nvSpPr>
        <p:spPr/>
        <p:txBody>
          <a:bodyPr/>
          <a:lstStyle>
            <a:lvl1pPr>
              <a:defRPr>
                <a:latin typeface="+mn-lt"/>
              </a:defRPr>
            </a:lvl1pPr>
          </a:lstStyle>
          <a:p>
            <a:fld id="{1AC18108-5E28-4A40-9050-B8B5975B12C9}" type="slidenum">
              <a:rPr lang="en-US" smtClean="0"/>
              <a:pPr/>
              <a:t>‹#›</a:t>
            </a:fld>
            <a:endParaRPr lang="en-US"/>
          </a:p>
        </p:txBody>
      </p:sp>
      <p:pic>
        <p:nvPicPr>
          <p:cNvPr id="10" name="Picture 9" descr="A picture containing lit, sitting, stop, computer&#10;&#10;Description automatically generated">
            <a:extLst>
              <a:ext uri="{FF2B5EF4-FFF2-40B4-BE49-F238E27FC236}">
                <a16:creationId xmlns:a16="http://schemas.microsoft.com/office/drawing/2014/main" id="{9BBA2D6E-6F5F-43A9-A5A0-B9EB6BB420F3}"/>
              </a:ext>
            </a:extLst>
          </p:cNvPr>
          <p:cNvPicPr/>
          <p:nvPr userDrawn="1"/>
        </p:nvPicPr>
        <p:blipFill>
          <a:blip r:embed="rId2"/>
          <a:stretch>
            <a:fillRect/>
          </a:stretch>
        </p:blipFill>
        <p:spPr>
          <a:xfrm>
            <a:off x="310595" y="6465556"/>
            <a:ext cx="1009650" cy="171450"/>
          </a:xfrm>
          <a:prstGeom prst="rect">
            <a:avLst/>
          </a:prstGeom>
        </p:spPr>
      </p:pic>
      <p:sp>
        <p:nvSpPr>
          <p:cNvPr id="7" name="Google Shape;244;p41">
            <a:extLst>
              <a:ext uri="{FF2B5EF4-FFF2-40B4-BE49-F238E27FC236}">
                <a16:creationId xmlns:a16="http://schemas.microsoft.com/office/drawing/2014/main" id="{9E78248F-40DE-F89F-54A4-08672585DE9A}"/>
              </a:ext>
            </a:extLst>
          </p:cNvPr>
          <p:cNvSpPr/>
          <p:nvPr userDrawn="1"/>
        </p:nvSpPr>
        <p:spPr>
          <a:xfrm>
            <a:off x="9336896" y="6424482"/>
            <a:ext cx="2525727" cy="175592"/>
          </a:xfrm>
          <a:prstGeom prst="rect">
            <a:avLst/>
          </a:prstGeom>
          <a:noFill/>
          <a:ln>
            <a:noFill/>
          </a:ln>
        </p:spPr>
        <p:txBody>
          <a:bodyPr spcFirstLastPara="1" wrap="square" lIns="91425" tIns="45700" rIns="91425" bIns="45700" anchor="t" anchorCtr="0">
            <a:noAutofit/>
          </a:bodyPr>
          <a:lstStyle/>
          <a:p>
            <a:pPr marL="457200" lvl="0" indent="-228600"/>
            <a:r>
              <a:rPr lang="en-US" sz="900" dirty="0">
                <a:solidFill>
                  <a:schemeClr val="tx1"/>
                </a:solidFill>
                <a:latin typeface="+mn-lt"/>
                <a:ea typeface="Century Gothic"/>
                <a:cs typeface="Century Gothic"/>
                <a:sym typeface="Century Gothic"/>
              </a:rPr>
              <a:t>© 2023 ACAMS. All Rights Reserved.</a:t>
            </a:r>
            <a:endParaRPr dirty="0">
              <a:solidFill>
                <a:schemeClr val="tx1"/>
              </a:solidFill>
              <a:latin typeface="+mn-lt"/>
              <a:ea typeface="Century Gothic"/>
              <a:cs typeface="Century Gothic"/>
              <a:sym typeface="Century Gothic"/>
            </a:endParaRPr>
          </a:p>
        </p:txBody>
      </p:sp>
    </p:spTree>
    <p:extLst>
      <p:ext uri="{BB962C8B-B14F-4D97-AF65-F5344CB8AC3E}">
        <p14:creationId xmlns:p14="http://schemas.microsoft.com/office/powerpoint/2010/main" val="1492102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7A008-CE13-0349-8C8C-FC3585937878}"/>
              </a:ext>
            </a:extLst>
          </p:cNvPr>
          <p:cNvSpPr>
            <a:spLocks noGrp="1"/>
          </p:cNvSpPr>
          <p:nvPr>
            <p:ph type="title" hasCustomPrompt="1"/>
          </p:nvPr>
        </p:nvSpPr>
        <p:spPr>
          <a:xfrm>
            <a:off x="838200" y="0"/>
            <a:ext cx="10515600" cy="1325563"/>
          </a:xfrm>
        </p:spPr>
        <p:txBody>
          <a:bodyPr>
            <a:normAutofit/>
          </a:bodyPr>
          <a:lstStyle>
            <a:lvl1pPr>
              <a:defRPr sz="3000" b="1" i="0"/>
            </a:lvl1pPr>
          </a:lstStyle>
          <a:p>
            <a:r>
              <a:rPr lang="en-US" dirty="0"/>
              <a:t>Title of Content Slide </a:t>
            </a:r>
          </a:p>
        </p:txBody>
      </p:sp>
      <p:sp>
        <p:nvSpPr>
          <p:cNvPr id="5" name="Slide Number Placeholder 4">
            <a:extLst>
              <a:ext uri="{FF2B5EF4-FFF2-40B4-BE49-F238E27FC236}">
                <a16:creationId xmlns:a16="http://schemas.microsoft.com/office/drawing/2014/main" id="{6AC485D8-B6B7-A14B-8756-BD7285DFF69D}"/>
              </a:ext>
            </a:extLst>
          </p:cNvPr>
          <p:cNvSpPr>
            <a:spLocks noGrp="1"/>
          </p:cNvSpPr>
          <p:nvPr>
            <p:ph type="sldNum" sz="quarter" idx="12"/>
          </p:nvPr>
        </p:nvSpPr>
        <p:spPr/>
        <p:txBody>
          <a:bodyPr/>
          <a:lstStyle>
            <a:lvl1pPr>
              <a:defRPr>
                <a:latin typeface="+mn-lt"/>
              </a:defRPr>
            </a:lvl1pPr>
          </a:lstStyle>
          <a:p>
            <a:fld id="{1AC18108-5E28-4A40-9050-B8B5975B12C9}" type="slidenum">
              <a:rPr lang="en-US" smtClean="0"/>
              <a:pPr/>
              <a:t>‹#›</a:t>
            </a:fld>
            <a:endParaRPr lang="en-US"/>
          </a:p>
        </p:txBody>
      </p:sp>
      <p:pic>
        <p:nvPicPr>
          <p:cNvPr id="6" name="Picture 5" descr="A picture containing lit, sitting, stop, computer&#10;&#10;Description automatically generated">
            <a:extLst>
              <a:ext uri="{FF2B5EF4-FFF2-40B4-BE49-F238E27FC236}">
                <a16:creationId xmlns:a16="http://schemas.microsoft.com/office/drawing/2014/main" id="{3FF87F84-87EE-447B-B0D6-C2096EB8B705}"/>
              </a:ext>
            </a:extLst>
          </p:cNvPr>
          <p:cNvPicPr/>
          <p:nvPr userDrawn="1"/>
        </p:nvPicPr>
        <p:blipFill>
          <a:blip r:embed="rId2"/>
          <a:stretch>
            <a:fillRect/>
          </a:stretch>
        </p:blipFill>
        <p:spPr>
          <a:xfrm>
            <a:off x="310595" y="6465556"/>
            <a:ext cx="1009650" cy="171450"/>
          </a:xfrm>
          <a:prstGeom prst="rect">
            <a:avLst/>
          </a:prstGeom>
        </p:spPr>
      </p:pic>
      <p:sp>
        <p:nvSpPr>
          <p:cNvPr id="3" name="Google Shape;244;p41">
            <a:extLst>
              <a:ext uri="{FF2B5EF4-FFF2-40B4-BE49-F238E27FC236}">
                <a16:creationId xmlns:a16="http://schemas.microsoft.com/office/drawing/2014/main" id="{D3A04AD1-1AC7-9275-5BBC-1C06E2E755DD}"/>
              </a:ext>
            </a:extLst>
          </p:cNvPr>
          <p:cNvSpPr/>
          <p:nvPr userDrawn="1"/>
        </p:nvSpPr>
        <p:spPr>
          <a:xfrm>
            <a:off x="9336896" y="6424482"/>
            <a:ext cx="2525727" cy="175592"/>
          </a:xfrm>
          <a:prstGeom prst="rect">
            <a:avLst/>
          </a:prstGeom>
          <a:noFill/>
          <a:ln>
            <a:noFill/>
          </a:ln>
        </p:spPr>
        <p:txBody>
          <a:bodyPr spcFirstLastPara="1" wrap="square" lIns="91425" tIns="45700" rIns="91425" bIns="45700" anchor="t" anchorCtr="0">
            <a:noAutofit/>
          </a:bodyPr>
          <a:lstStyle/>
          <a:p>
            <a:pPr marL="457200" lvl="0" indent="-228600"/>
            <a:r>
              <a:rPr lang="en-US" sz="900" dirty="0">
                <a:solidFill>
                  <a:schemeClr val="tx1"/>
                </a:solidFill>
                <a:latin typeface="+mn-lt"/>
                <a:ea typeface="Century Gothic"/>
                <a:cs typeface="Century Gothic"/>
                <a:sym typeface="Century Gothic"/>
              </a:rPr>
              <a:t>© 2024 ACAMS. All Rights Reserved.</a:t>
            </a:r>
            <a:endParaRPr dirty="0">
              <a:solidFill>
                <a:schemeClr val="tx1"/>
              </a:solidFill>
              <a:latin typeface="+mn-lt"/>
              <a:ea typeface="Century Gothic"/>
              <a:cs typeface="Century Gothic"/>
              <a:sym typeface="Century Gothic"/>
            </a:endParaRPr>
          </a:p>
        </p:txBody>
      </p:sp>
    </p:spTree>
    <p:extLst>
      <p:ext uri="{BB962C8B-B14F-4D97-AF65-F5344CB8AC3E}">
        <p14:creationId xmlns:p14="http://schemas.microsoft.com/office/powerpoint/2010/main" val="188844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00ADC-6FE2-E940-874D-862BEE49BD00}"/>
              </a:ext>
            </a:extLst>
          </p:cNvPr>
          <p:cNvSpPr>
            <a:spLocks noGrp="1"/>
          </p:cNvSpPr>
          <p:nvPr>
            <p:ph type="title"/>
          </p:nvPr>
        </p:nvSpPr>
        <p:spPr>
          <a:xfrm>
            <a:off x="839788" y="457200"/>
            <a:ext cx="3932237" cy="1600200"/>
          </a:xfrm>
        </p:spPr>
        <p:txBody>
          <a:bodyPr anchor="b">
            <a:normAutofit/>
          </a:bodyPr>
          <a:lstStyle>
            <a:lvl1pPr>
              <a:defRPr sz="3600" b="1" i="0"/>
            </a:lvl1pPr>
          </a:lstStyle>
          <a:p>
            <a:r>
              <a:rPr lang="en-US" dirty="0"/>
              <a:t>Click to edit Master title style</a:t>
            </a:r>
          </a:p>
        </p:txBody>
      </p:sp>
      <p:sp>
        <p:nvSpPr>
          <p:cNvPr id="3" name="Content Placeholder 2">
            <a:extLst>
              <a:ext uri="{FF2B5EF4-FFF2-40B4-BE49-F238E27FC236}">
                <a16:creationId xmlns:a16="http://schemas.microsoft.com/office/drawing/2014/main" id="{8E681C50-2488-CD49-80FF-93054FF35D5C}"/>
              </a:ext>
            </a:extLst>
          </p:cNvPr>
          <p:cNvSpPr>
            <a:spLocks noGrp="1"/>
          </p:cNvSpPr>
          <p:nvPr>
            <p:ph idx="1"/>
          </p:nvPr>
        </p:nvSpPr>
        <p:spPr>
          <a:xfrm>
            <a:off x="5781040" y="987425"/>
            <a:ext cx="5574348" cy="4873625"/>
          </a:xfrm>
          <a:prstGeom prst="rect">
            <a:avLst/>
          </a:prstGeom>
        </p:spPr>
        <p:txBody>
          <a:bodyPr>
            <a:normAutofit/>
          </a:bodyPr>
          <a:lstStyle>
            <a:lvl1pPr>
              <a:defRPr sz="1800" b="0" i="0">
                <a:solidFill>
                  <a:schemeClr val="tx1"/>
                </a:solidFill>
                <a:latin typeface="Century Gothic" panose="020B0502020202020204" pitchFamily="34" charset="0"/>
                <a:cs typeface="Times New Roman" panose="02020603050405020304" pitchFamily="18" charset="0"/>
              </a:defRPr>
            </a:lvl1pPr>
            <a:lvl2pPr>
              <a:defRPr sz="1800" b="0" i="0">
                <a:solidFill>
                  <a:schemeClr val="tx1"/>
                </a:solidFill>
                <a:latin typeface="Century Gothic" panose="020B0502020202020204" pitchFamily="34" charset="0"/>
              </a:defRPr>
            </a:lvl2pPr>
            <a:lvl3pPr>
              <a:defRPr sz="1800">
                <a:solidFill>
                  <a:schemeClr val="tx1"/>
                </a:solidFill>
                <a:latin typeface="Century Gothic" panose="020B0502020202020204" pitchFamily="34" charset="0"/>
              </a:defRPr>
            </a:lvl3pPr>
            <a:lvl4pPr>
              <a:defRPr sz="1800" b="0" i="0">
                <a:solidFill>
                  <a:schemeClr val="tx1"/>
                </a:solidFill>
                <a:latin typeface="Century Gothic" panose="020B0502020202020204" pitchFamily="34" charset="0"/>
              </a:defRPr>
            </a:lvl4pPr>
            <a:lvl5pPr>
              <a:defRPr sz="1800" b="0" i="0">
                <a:solidFill>
                  <a:schemeClr val="tx1"/>
                </a:solidFill>
                <a:latin typeface="Century Gothic" panose="020B0502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4DE4571B-9E7B-D04E-8F6E-28187EE746A3}"/>
              </a:ext>
            </a:extLst>
          </p:cNvPr>
          <p:cNvSpPr>
            <a:spLocks noGrp="1"/>
          </p:cNvSpPr>
          <p:nvPr>
            <p:ph type="sldNum" sz="quarter" idx="12"/>
          </p:nvPr>
        </p:nvSpPr>
        <p:spPr/>
        <p:txBody>
          <a:bodyPr/>
          <a:lstStyle>
            <a:lvl1pPr>
              <a:defRPr>
                <a:latin typeface="+mn-lt"/>
              </a:defRPr>
            </a:lvl1pPr>
          </a:lstStyle>
          <a:p>
            <a:fld id="{1AC18108-5E28-4A40-9050-B8B5975B12C9}" type="slidenum">
              <a:rPr lang="en-US" smtClean="0"/>
              <a:pPr/>
              <a:t>‹#›</a:t>
            </a:fld>
            <a:endParaRPr lang="en-US"/>
          </a:p>
        </p:txBody>
      </p:sp>
      <p:sp>
        <p:nvSpPr>
          <p:cNvPr id="9" name="Text Placeholder 3">
            <a:extLst>
              <a:ext uri="{FF2B5EF4-FFF2-40B4-BE49-F238E27FC236}">
                <a16:creationId xmlns:a16="http://schemas.microsoft.com/office/drawing/2014/main" id="{EB18CA19-5B3B-BF4A-BABE-380CA0A61BD9}"/>
              </a:ext>
            </a:extLst>
          </p:cNvPr>
          <p:cNvSpPr>
            <a:spLocks noGrp="1"/>
          </p:cNvSpPr>
          <p:nvPr>
            <p:ph type="body" sz="half" idx="2"/>
          </p:nvPr>
        </p:nvSpPr>
        <p:spPr>
          <a:xfrm>
            <a:off x="839788" y="2291784"/>
            <a:ext cx="3932237" cy="3507753"/>
          </a:xfrm>
          <a:prstGeom prst="rect">
            <a:avLst/>
          </a:prstGeom>
        </p:spPr>
        <p:txBody>
          <a:bodyPr>
            <a:normAutofit/>
          </a:bodyPr>
          <a:lstStyle>
            <a:lvl1pPr marL="0" indent="0">
              <a:lnSpc>
                <a:spcPct val="120000"/>
              </a:lnSpc>
              <a:buNone/>
              <a:defRPr sz="2400" b="0" i="0">
                <a:solidFill>
                  <a:schemeClr val="tx2"/>
                </a:solidFill>
                <a:latin typeface="Century Gothic" panose="020B0502020202020204" pitchFamily="34"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lit, sitting, stop, computer&#10;&#10;Description automatically generated">
            <a:extLst>
              <a:ext uri="{FF2B5EF4-FFF2-40B4-BE49-F238E27FC236}">
                <a16:creationId xmlns:a16="http://schemas.microsoft.com/office/drawing/2014/main" id="{A2F5A83E-7E34-42FA-B1CC-52D71CC1869D}"/>
              </a:ext>
            </a:extLst>
          </p:cNvPr>
          <p:cNvPicPr/>
          <p:nvPr userDrawn="1"/>
        </p:nvPicPr>
        <p:blipFill>
          <a:blip r:embed="rId2"/>
          <a:stretch>
            <a:fillRect/>
          </a:stretch>
        </p:blipFill>
        <p:spPr>
          <a:xfrm>
            <a:off x="310595" y="6465556"/>
            <a:ext cx="1009650" cy="171450"/>
          </a:xfrm>
          <a:prstGeom prst="rect">
            <a:avLst/>
          </a:prstGeom>
        </p:spPr>
      </p:pic>
      <p:sp>
        <p:nvSpPr>
          <p:cNvPr id="4" name="Google Shape;244;p41">
            <a:extLst>
              <a:ext uri="{FF2B5EF4-FFF2-40B4-BE49-F238E27FC236}">
                <a16:creationId xmlns:a16="http://schemas.microsoft.com/office/drawing/2014/main" id="{93D1F255-E237-CC4D-A9FA-5BC3B5F0D161}"/>
              </a:ext>
            </a:extLst>
          </p:cNvPr>
          <p:cNvSpPr/>
          <p:nvPr userDrawn="1"/>
        </p:nvSpPr>
        <p:spPr>
          <a:xfrm>
            <a:off x="9336896" y="6424482"/>
            <a:ext cx="2525727" cy="175592"/>
          </a:xfrm>
          <a:prstGeom prst="rect">
            <a:avLst/>
          </a:prstGeom>
          <a:noFill/>
          <a:ln>
            <a:noFill/>
          </a:ln>
        </p:spPr>
        <p:txBody>
          <a:bodyPr spcFirstLastPara="1" wrap="square" lIns="91425" tIns="45700" rIns="91425" bIns="45700" anchor="t" anchorCtr="0">
            <a:noAutofit/>
          </a:bodyPr>
          <a:lstStyle/>
          <a:p>
            <a:pPr marL="457200" lvl="0" indent="-228600"/>
            <a:r>
              <a:rPr lang="en-US" sz="900" dirty="0">
                <a:solidFill>
                  <a:schemeClr val="tx1"/>
                </a:solidFill>
                <a:latin typeface="+mn-lt"/>
                <a:ea typeface="Century Gothic"/>
                <a:cs typeface="Century Gothic"/>
                <a:sym typeface="Century Gothic"/>
              </a:rPr>
              <a:t>© 2023 ACAMS. All Rights Reserved.</a:t>
            </a:r>
            <a:endParaRPr dirty="0">
              <a:solidFill>
                <a:schemeClr val="tx1"/>
              </a:solidFill>
              <a:latin typeface="+mn-lt"/>
              <a:ea typeface="Century Gothic"/>
              <a:cs typeface="Century Gothic"/>
              <a:sym typeface="Century Gothic"/>
            </a:endParaRPr>
          </a:p>
        </p:txBody>
      </p:sp>
    </p:spTree>
    <p:extLst>
      <p:ext uri="{BB962C8B-B14F-4D97-AF65-F5344CB8AC3E}">
        <p14:creationId xmlns:p14="http://schemas.microsoft.com/office/powerpoint/2010/main" val="3104780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A28DE-9C83-C64C-B7CA-FFA4C769D94D}"/>
              </a:ext>
            </a:extLst>
          </p:cNvPr>
          <p:cNvSpPr>
            <a:spLocks noGrp="1"/>
          </p:cNvSpPr>
          <p:nvPr>
            <p:ph type="title"/>
          </p:nvPr>
        </p:nvSpPr>
        <p:spPr>
          <a:xfrm>
            <a:off x="839788" y="457200"/>
            <a:ext cx="3932237" cy="1600200"/>
          </a:xfrm>
        </p:spPr>
        <p:txBody>
          <a:bodyPr anchor="b">
            <a:normAutofit/>
          </a:bodyPr>
          <a:lstStyle>
            <a:lvl1pPr>
              <a:defRPr sz="3600" b="1" i="0"/>
            </a:lvl1pPr>
          </a:lstStyle>
          <a:p>
            <a:r>
              <a:rPr lang="en-US" dirty="0"/>
              <a:t>Click to edit Master title style</a:t>
            </a:r>
          </a:p>
        </p:txBody>
      </p:sp>
      <p:sp>
        <p:nvSpPr>
          <p:cNvPr id="3" name="Picture Placeholder 2">
            <a:extLst>
              <a:ext uri="{FF2B5EF4-FFF2-40B4-BE49-F238E27FC236}">
                <a16:creationId xmlns:a16="http://schemas.microsoft.com/office/drawing/2014/main" id="{D5027E61-3EEF-0A4F-92D9-2EFBEF089F7E}"/>
              </a:ext>
            </a:extLst>
          </p:cNvPr>
          <p:cNvSpPr>
            <a:spLocks noGrp="1"/>
          </p:cNvSpPr>
          <p:nvPr>
            <p:ph type="pic" idx="1"/>
          </p:nvPr>
        </p:nvSpPr>
        <p:spPr>
          <a:xfrm>
            <a:off x="5412259" y="0"/>
            <a:ext cx="6779741" cy="6857999"/>
          </a:xfrm>
          <a:prstGeom prst="rect">
            <a:avLst/>
          </a:prstGeo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Slide Number Placeholder 6">
            <a:extLst>
              <a:ext uri="{FF2B5EF4-FFF2-40B4-BE49-F238E27FC236}">
                <a16:creationId xmlns:a16="http://schemas.microsoft.com/office/drawing/2014/main" id="{16E084F9-B803-FC40-837D-2BCE43131A51}"/>
              </a:ext>
            </a:extLst>
          </p:cNvPr>
          <p:cNvSpPr>
            <a:spLocks noGrp="1"/>
          </p:cNvSpPr>
          <p:nvPr>
            <p:ph type="sldNum" sz="quarter" idx="12"/>
          </p:nvPr>
        </p:nvSpPr>
        <p:spPr/>
        <p:txBody>
          <a:bodyPr/>
          <a:lstStyle>
            <a:lvl1pPr>
              <a:defRPr>
                <a:latin typeface="+mn-lt"/>
              </a:defRPr>
            </a:lvl1pPr>
          </a:lstStyle>
          <a:p>
            <a:fld id="{1AC18108-5E28-4A40-9050-B8B5975B12C9}" type="slidenum">
              <a:rPr lang="en-US" smtClean="0"/>
              <a:pPr/>
              <a:t>‹#›</a:t>
            </a:fld>
            <a:endParaRPr lang="en-US"/>
          </a:p>
        </p:txBody>
      </p:sp>
      <p:sp>
        <p:nvSpPr>
          <p:cNvPr id="6" name="Text Placeholder 5">
            <a:extLst>
              <a:ext uri="{FF2B5EF4-FFF2-40B4-BE49-F238E27FC236}">
                <a16:creationId xmlns:a16="http://schemas.microsoft.com/office/drawing/2014/main" id="{FCC509F4-4F41-374C-94A8-3952B56D8397}"/>
              </a:ext>
            </a:extLst>
          </p:cNvPr>
          <p:cNvSpPr>
            <a:spLocks noGrp="1"/>
          </p:cNvSpPr>
          <p:nvPr>
            <p:ph type="body" sz="quarter" idx="13"/>
          </p:nvPr>
        </p:nvSpPr>
        <p:spPr>
          <a:xfrm>
            <a:off x="839788" y="2361216"/>
            <a:ext cx="3932237" cy="3587750"/>
          </a:xfrm>
          <a:prstGeom prst="rect">
            <a:avLst/>
          </a:prstGeom>
        </p:spPr>
        <p:txBody>
          <a:bodyPr/>
          <a:lstStyle>
            <a:lvl1pPr>
              <a:defRPr b="0" i="0"/>
            </a:lvl1pPr>
            <a:lvl2pPr>
              <a:defRPr b="0" i="0"/>
            </a:lvl2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picture containing lit, sitting, stop, computer&#10;&#10;Description automatically generated">
            <a:extLst>
              <a:ext uri="{FF2B5EF4-FFF2-40B4-BE49-F238E27FC236}">
                <a16:creationId xmlns:a16="http://schemas.microsoft.com/office/drawing/2014/main" id="{24A6C261-910F-4BC1-AC1A-DD9C24C986F9}"/>
              </a:ext>
            </a:extLst>
          </p:cNvPr>
          <p:cNvPicPr/>
          <p:nvPr userDrawn="1"/>
        </p:nvPicPr>
        <p:blipFill>
          <a:blip r:embed="rId2"/>
          <a:stretch>
            <a:fillRect/>
          </a:stretch>
        </p:blipFill>
        <p:spPr>
          <a:xfrm>
            <a:off x="310595" y="6465556"/>
            <a:ext cx="1009650" cy="171450"/>
          </a:xfrm>
          <a:prstGeom prst="rect">
            <a:avLst/>
          </a:prstGeom>
        </p:spPr>
      </p:pic>
      <p:sp>
        <p:nvSpPr>
          <p:cNvPr id="4" name="Google Shape;244;p41">
            <a:extLst>
              <a:ext uri="{FF2B5EF4-FFF2-40B4-BE49-F238E27FC236}">
                <a16:creationId xmlns:a16="http://schemas.microsoft.com/office/drawing/2014/main" id="{C313D901-280A-A350-E8A7-7CE4F63FD46B}"/>
              </a:ext>
            </a:extLst>
          </p:cNvPr>
          <p:cNvSpPr/>
          <p:nvPr userDrawn="1"/>
        </p:nvSpPr>
        <p:spPr>
          <a:xfrm>
            <a:off x="9336896" y="6424482"/>
            <a:ext cx="2525727" cy="175592"/>
          </a:xfrm>
          <a:prstGeom prst="rect">
            <a:avLst/>
          </a:prstGeom>
          <a:noFill/>
          <a:ln>
            <a:noFill/>
          </a:ln>
        </p:spPr>
        <p:txBody>
          <a:bodyPr spcFirstLastPara="1" wrap="square" lIns="91425" tIns="45700" rIns="91425" bIns="45700" anchor="t" anchorCtr="0">
            <a:noAutofit/>
          </a:bodyPr>
          <a:lstStyle/>
          <a:p>
            <a:pPr marL="457200" lvl="0" indent="-228600"/>
            <a:r>
              <a:rPr lang="en-US" sz="900" dirty="0">
                <a:solidFill>
                  <a:schemeClr val="tx1"/>
                </a:solidFill>
                <a:latin typeface="+mn-lt"/>
                <a:ea typeface="Century Gothic"/>
                <a:cs typeface="Century Gothic"/>
                <a:sym typeface="Century Gothic"/>
              </a:rPr>
              <a:t>© 2023 ACAMS. All Rights Reserved.</a:t>
            </a:r>
            <a:endParaRPr dirty="0">
              <a:solidFill>
                <a:schemeClr val="tx1"/>
              </a:solidFill>
              <a:latin typeface="+mn-lt"/>
              <a:ea typeface="Century Gothic"/>
              <a:cs typeface="Century Gothic"/>
              <a:sym typeface="Century Gothic"/>
            </a:endParaRPr>
          </a:p>
        </p:txBody>
      </p:sp>
    </p:spTree>
    <p:extLst>
      <p:ext uri="{BB962C8B-B14F-4D97-AF65-F5344CB8AC3E}">
        <p14:creationId xmlns:p14="http://schemas.microsoft.com/office/powerpoint/2010/main" val="1060211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5027E61-3EEF-0A4F-92D9-2EFBEF089F7E}"/>
              </a:ext>
            </a:extLst>
          </p:cNvPr>
          <p:cNvSpPr>
            <a:spLocks noGrp="1"/>
          </p:cNvSpPr>
          <p:nvPr>
            <p:ph type="pic" idx="1"/>
          </p:nvPr>
        </p:nvSpPr>
        <p:spPr>
          <a:xfrm>
            <a:off x="0" y="1"/>
            <a:ext cx="6779741" cy="6857999"/>
          </a:xfrm>
          <a:prstGeom prst="rect">
            <a:avLst/>
          </a:prstGeo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3A7A28DE-9C83-C64C-B7CA-FFA4C769D94D}"/>
              </a:ext>
            </a:extLst>
          </p:cNvPr>
          <p:cNvSpPr>
            <a:spLocks noGrp="1"/>
          </p:cNvSpPr>
          <p:nvPr>
            <p:ph type="title"/>
          </p:nvPr>
        </p:nvSpPr>
        <p:spPr>
          <a:xfrm>
            <a:off x="7339442" y="457200"/>
            <a:ext cx="3932237" cy="1600200"/>
          </a:xfrm>
        </p:spPr>
        <p:txBody>
          <a:bodyPr anchor="b">
            <a:normAutofit/>
          </a:bodyPr>
          <a:lstStyle>
            <a:lvl1pPr>
              <a:defRPr sz="3600" b="1" i="0"/>
            </a:lvl1pPr>
          </a:lstStyle>
          <a:p>
            <a:r>
              <a:rPr lang="en-US" dirty="0"/>
              <a:t>Click to edit Master title style</a:t>
            </a:r>
          </a:p>
        </p:txBody>
      </p:sp>
      <p:sp>
        <p:nvSpPr>
          <p:cNvPr id="7" name="Slide Number Placeholder 6">
            <a:extLst>
              <a:ext uri="{FF2B5EF4-FFF2-40B4-BE49-F238E27FC236}">
                <a16:creationId xmlns:a16="http://schemas.microsoft.com/office/drawing/2014/main" id="{16E084F9-B803-FC40-837D-2BCE43131A51}"/>
              </a:ext>
            </a:extLst>
          </p:cNvPr>
          <p:cNvSpPr>
            <a:spLocks noGrp="1"/>
          </p:cNvSpPr>
          <p:nvPr>
            <p:ph type="sldNum" sz="quarter" idx="12"/>
          </p:nvPr>
        </p:nvSpPr>
        <p:spPr/>
        <p:txBody>
          <a:bodyPr/>
          <a:lstStyle>
            <a:lvl1pPr>
              <a:defRPr>
                <a:latin typeface="+mn-lt"/>
              </a:defRPr>
            </a:lvl1pPr>
          </a:lstStyle>
          <a:p>
            <a:fld id="{1AC18108-5E28-4A40-9050-B8B5975B12C9}" type="slidenum">
              <a:rPr lang="en-US" smtClean="0"/>
              <a:pPr/>
              <a:t>‹#›</a:t>
            </a:fld>
            <a:endParaRPr lang="en-US" dirty="0"/>
          </a:p>
        </p:txBody>
      </p:sp>
      <p:sp>
        <p:nvSpPr>
          <p:cNvPr id="8" name="Text Placeholder 5">
            <a:extLst>
              <a:ext uri="{FF2B5EF4-FFF2-40B4-BE49-F238E27FC236}">
                <a16:creationId xmlns:a16="http://schemas.microsoft.com/office/drawing/2014/main" id="{66DCBE30-D25A-BC42-9C20-AB357FC163E8}"/>
              </a:ext>
            </a:extLst>
          </p:cNvPr>
          <p:cNvSpPr>
            <a:spLocks noGrp="1"/>
          </p:cNvSpPr>
          <p:nvPr>
            <p:ph type="body" sz="quarter" idx="13"/>
          </p:nvPr>
        </p:nvSpPr>
        <p:spPr>
          <a:xfrm>
            <a:off x="7339442" y="2259616"/>
            <a:ext cx="3932237" cy="3587750"/>
          </a:xfrm>
          <a:prstGeom prst="rect">
            <a:avLst/>
          </a:prstGeom>
        </p:spPr>
        <p:txBody>
          <a:bodyPr/>
          <a:lstStyle>
            <a:lvl1pPr>
              <a:defRPr b="0" i="0"/>
            </a:lvl1pPr>
            <a:lvl2pPr>
              <a:defRPr b="0" i="0"/>
            </a:lvl2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picture containing lit, sitting, stop, computer&#10;&#10;Description automatically generated">
            <a:extLst>
              <a:ext uri="{FF2B5EF4-FFF2-40B4-BE49-F238E27FC236}">
                <a16:creationId xmlns:a16="http://schemas.microsoft.com/office/drawing/2014/main" id="{F7E5E3B6-B170-44CD-A4F5-2FC4D230CA76}"/>
              </a:ext>
            </a:extLst>
          </p:cNvPr>
          <p:cNvPicPr/>
          <p:nvPr userDrawn="1"/>
        </p:nvPicPr>
        <p:blipFill>
          <a:blip r:embed="rId2"/>
          <a:stretch>
            <a:fillRect/>
          </a:stretch>
        </p:blipFill>
        <p:spPr>
          <a:xfrm>
            <a:off x="310595" y="6465556"/>
            <a:ext cx="1009650" cy="171450"/>
          </a:xfrm>
          <a:prstGeom prst="rect">
            <a:avLst/>
          </a:prstGeom>
        </p:spPr>
      </p:pic>
      <p:sp>
        <p:nvSpPr>
          <p:cNvPr id="4" name="Google Shape;244;p41">
            <a:extLst>
              <a:ext uri="{FF2B5EF4-FFF2-40B4-BE49-F238E27FC236}">
                <a16:creationId xmlns:a16="http://schemas.microsoft.com/office/drawing/2014/main" id="{D9C01543-1B27-48B1-E28C-EB081BDAA02D}"/>
              </a:ext>
            </a:extLst>
          </p:cNvPr>
          <p:cNvSpPr/>
          <p:nvPr userDrawn="1"/>
        </p:nvSpPr>
        <p:spPr>
          <a:xfrm>
            <a:off x="9336896" y="6424482"/>
            <a:ext cx="2525727" cy="175592"/>
          </a:xfrm>
          <a:prstGeom prst="rect">
            <a:avLst/>
          </a:prstGeom>
          <a:noFill/>
          <a:ln>
            <a:noFill/>
          </a:ln>
        </p:spPr>
        <p:txBody>
          <a:bodyPr spcFirstLastPara="1" wrap="square" lIns="91425" tIns="45700" rIns="91425" bIns="45700" anchor="t" anchorCtr="0">
            <a:noAutofit/>
          </a:bodyPr>
          <a:lstStyle/>
          <a:p>
            <a:pPr marL="457200" lvl="0" indent="-228600"/>
            <a:r>
              <a:rPr lang="en-US" sz="900" dirty="0">
                <a:solidFill>
                  <a:schemeClr val="tx1"/>
                </a:solidFill>
                <a:latin typeface="+mn-lt"/>
                <a:ea typeface="Century Gothic"/>
                <a:cs typeface="Century Gothic"/>
                <a:sym typeface="Century Gothic"/>
              </a:rPr>
              <a:t>© 2023 ACAMS. All Rights Reserved.</a:t>
            </a:r>
            <a:endParaRPr dirty="0">
              <a:solidFill>
                <a:schemeClr val="tx1"/>
              </a:solidFill>
              <a:latin typeface="+mn-lt"/>
              <a:ea typeface="Century Gothic"/>
              <a:cs typeface="Century Gothic"/>
              <a:sym typeface="Century Gothic"/>
            </a:endParaRPr>
          </a:p>
        </p:txBody>
      </p:sp>
    </p:spTree>
    <p:extLst>
      <p:ext uri="{BB962C8B-B14F-4D97-AF65-F5344CB8AC3E}">
        <p14:creationId xmlns:p14="http://schemas.microsoft.com/office/powerpoint/2010/main" val="3948667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4e with Caption Stack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5CE00-510C-DD46-AB78-AFC637F648BB}"/>
              </a:ext>
            </a:extLst>
          </p:cNvPr>
          <p:cNvSpPr>
            <a:spLocks noGrp="1"/>
          </p:cNvSpPr>
          <p:nvPr>
            <p:ph type="title" hasCustomPrompt="1"/>
          </p:nvPr>
        </p:nvSpPr>
        <p:spPr>
          <a:xfrm>
            <a:off x="838200" y="18255"/>
            <a:ext cx="10515600" cy="1325563"/>
          </a:xfrm>
        </p:spPr>
        <p:txBody>
          <a:bodyPr>
            <a:normAutofit/>
          </a:bodyPr>
          <a:lstStyle>
            <a:lvl1pPr>
              <a:defRPr sz="3000" b="1" i="0"/>
            </a:lvl1pPr>
          </a:lstStyle>
          <a:p>
            <a:r>
              <a:rPr lang="en-US" dirty="0"/>
              <a:t>Title of Content Slide </a:t>
            </a:r>
          </a:p>
        </p:txBody>
      </p:sp>
      <p:sp>
        <p:nvSpPr>
          <p:cNvPr id="3" name="Content Placeholder 2">
            <a:extLst>
              <a:ext uri="{FF2B5EF4-FFF2-40B4-BE49-F238E27FC236}">
                <a16:creationId xmlns:a16="http://schemas.microsoft.com/office/drawing/2014/main" id="{C9128E7E-7B4E-DE4A-A375-F2B74FE7AB7D}"/>
              </a:ext>
            </a:extLst>
          </p:cNvPr>
          <p:cNvSpPr>
            <a:spLocks noGrp="1"/>
          </p:cNvSpPr>
          <p:nvPr>
            <p:ph idx="1"/>
          </p:nvPr>
        </p:nvSpPr>
        <p:spPr>
          <a:xfrm>
            <a:off x="838200" y="1352218"/>
            <a:ext cx="10515600" cy="1325563"/>
          </a:xfrm>
          <a:prstGeom prst="rect">
            <a:avLst/>
          </a:prstGeom>
        </p:spPr>
        <p:txBody>
          <a:bodyPr numCol="2"/>
          <a:lstStyle>
            <a:lvl1pPr>
              <a:lnSpc>
                <a:spcPct val="120000"/>
              </a:lnSpc>
              <a:defRPr b="0" i="0">
                <a:solidFill>
                  <a:schemeClr val="tx1"/>
                </a:solidFill>
              </a:defRPr>
            </a:lvl1pPr>
            <a:lvl2pPr>
              <a:lnSpc>
                <a:spcPct val="120000"/>
              </a:lnSpc>
              <a:defRPr b="0" i="0"/>
            </a:lvl2pPr>
            <a:lvl3pPr>
              <a:lnSpc>
                <a:spcPct val="120000"/>
              </a:lnSpc>
              <a:defRPr/>
            </a:lvl3pPr>
            <a:lvl4pPr>
              <a:lnSpc>
                <a:spcPct val="120000"/>
              </a:lnSpc>
              <a:defRPr b="0" i="0"/>
            </a:lvl4pPr>
            <a:lvl5pPr>
              <a:lnSpc>
                <a:spcPct val="120000"/>
              </a:lnSpc>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E4EA271-39B7-5E4F-A4FF-C0C77D5A218F}"/>
              </a:ext>
            </a:extLst>
          </p:cNvPr>
          <p:cNvSpPr>
            <a:spLocks noGrp="1"/>
          </p:cNvSpPr>
          <p:nvPr>
            <p:ph type="sldNum" sz="quarter" idx="12"/>
          </p:nvPr>
        </p:nvSpPr>
        <p:spPr/>
        <p:txBody>
          <a:bodyPr/>
          <a:lstStyle>
            <a:lvl1pPr>
              <a:defRPr>
                <a:latin typeface="+mn-lt"/>
              </a:defRPr>
            </a:lvl1pPr>
          </a:lstStyle>
          <a:p>
            <a:fld id="{1AC18108-5E28-4A40-9050-B8B5975B12C9}" type="slidenum">
              <a:rPr lang="en-US" smtClean="0"/>
              <a:pPr/>
              <a:t>‹#›</a:t>
            </a:fld>
            <a:endParaRPr lang="en-US"/>
          </a:p>
        </p:txBody>
      </p:sp>
      <p:sp>
        <p:nvSpPr>
          <p:cNvPr id="5" name="Picture Placeholder 4">
            <a:extLst>
              <a:ext uri="{FF2B5EF4-FFF2-40B4-BE49-F238E27FC236}">
                <a16:creationId xmlns:a16="http://schemas.microsoft.com/office/drawing/2014/main" id="{326B2C87-98C2-1B40-8DDC-89AA4AB53C26}"/>
              </a:ext>
            </a:extLst>
          </p:cNvPr>
          <p:cNvSpPr>
            <a:spLocks noGrp="1"/>
          </p:cNvSpPr>
          <p:nvPr>
            <p:ph type="pic" sz="quarter" idx="13"/>
          </p:nvPr>
        </p:nvSpPr>
        <p:spPr>
          <a:xfrm>
            <a:off x="0" y="3083720"/>
            <a:ext cx="12192000" cy="3756025"/>
          </a:xfrm>
          <a:prstGeom prst="rect">
            <a:avLst/>
          </a:prstGeom>
        </p:spPr>
        <p:txBody>
          <a:bodyPr/>
          <a:lstStyle>
            <a:lvl1pPr>
              <a:defRPr b="0" i="0"/>
            </a:lvl1pPr>
          </a:lstStyle>
          <a:p>
            <a:endParaRPr lang="en-US" dirty="0"/>
          </a:p>
        </p:txBody>
      </p:sp>
      <p:sp>
        <p:nvSpPr>
          <p:cNvPr id="4" name="Google Shape;244;p41">
            <a:extLst>
              <a:ext uri="{FF2B5EF4-FFF2-40B4-BE49-F238E27FC236}">
                <a16:creationId xmlns:a16="http://schemas.microsoft.com/office/drawing/2014/main" id="{42EE9775-5421-3510-0636-564715D22EBF}"/>
              </a:ext>
            </a:extLst>
          </p:cNvPr>
          <p:cNvSpPr/>
          <p:nvPr userDrawn="1"/>
        </p:nvSpPr>
        <p:spPr>
          <a:xfrm>
            <a:off x="9336896" y="6424482"/>
            <a:ext cx="2525727" cy="175592"/>
          </a:xfrm>
          <a:prstGeom prst="rect">
            <a:avLst/>
          </a:prstGeom>
          <a:noFill/>
          <a:ln>
            <a:noFill/>
          </a:ln>
        </p:spPr>
        <p:txBody>
          <a:bodyPr spcFirstLastPara="1" wrap="square" lIns="91425" tIns="45700" rIns="91425" bIns="45700" anchor="t" anchorCtr="0">
            <a:noAutofit/>
          </a:bodyPr>
          <a:lstStyle/>
          <a:p>
            <a:pPr marL="457200" lvl="0" indent="-228600"/>
            <a:r>
              <a:rPr lang="en-US" sz="900" dirty="0">
                <a:solidFill>
                  <a:schemeClr val="tx1"/>
                </a:solidFill>
                <a:latin typeface="+mn-lt"/>
                <a:ea typeface="Century Gothic"/>
                <a:cs typeface="Century Gothic"/>
                <a:sym typeface="Century Gothic"/>
              </a:rPr>
              <a:t>© 2023 ACAMS. All Rights Reserved.</a:t>
            </a:r>
            <a:endParaRPr dirty="0">
              <a:solidFill>
                <a:schemeClr val="tx1"/>
              </a:solidFill>
              <a:latin typeface="+mn-lt"/>
              <a:ea typeface="Century Gothic"/>
              <a:cs typeface="Century Gothic"/>
              <a:sym typeface="Century Gothic"/>
            </a:endParaRPr>
          </a:p>
        </p:txBody>
      </p:sp>
    </p:spTree>
    <p:extLst>
      <p:ext uri="{BB962C8B-B14F-4D97-AF65-F5344CB8AC3E}">
        <p14:creationId xmlns:p14="http://schemas.microsoft.com/office/powerpoint/2010/main" val="3669599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4e with Caption Stacked">
    <p:bg>
      <p:bgRef idx="1001">
        <a:schemeClr val="bg2"/>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26B2C87-98C2-1B40-8DDC-89AA4AB53C26}"/>
              </a:ext>
            </a:extLst>
          </p:cNvPr>
          <p:cNvSpPr>
            <a:spLocks noGrp="1"/>
          </p:cNvSpPr>
          <p:nvPr>
            <p:ph type="pic" sz="quarter" idx="13"/>
          </p:nvPr>
        </p:nvSpPr>
        <p:spPr>
          <a:xfrm>
            <a:off x="0" y="0"/>
            <a:ext cx="12202160" cy="6858000"/>
          </a:xfrm>
          <a:prstGeom prst="rect">
            <a:avLst/>
          </a:prstGeom>
        </p:spPr>
        <p:txBody>
          <a:bodyPr/>
          <a:lstStyle>
            <a:lvl1pPr>
              <a:defRPr b="0" i="0"/>
            </a:lvl1pPr>
          </a:lstStyle>
          <a:p>
            <a:endParaRPr lang="en-US" dirty="0"/>
          </a:p>
        </p:txBody>
      </p:sp>
      <p:sp>
        <p:nvSpPr>
          <p:cNvPr id="2" name="Title 1">
            <a:extLst>
              <a:ext uri="{FF2B5EF4-FFF2-40B4-BE49-F238E27FC236}">
                <a16:creationId xmlns:a16="http://schemas.microsoft.com/office/drawing/2014/main" id="{5C35CE00-510C-DD46-AB78-AFC637F648BB}"/>
              </a:ext>
            </a:extLst>
          </p:cNvPr>
          <p:cNvSpPr>
            <a:spLocks noGrp="1"/>
          </p:cNvSpPr>
          <p:nvPr>
            <p:ph type="title" hasCustomPrompt="1"/>
          </p:nvPr>
        </p:nvSpPr>
        <p:spPr>
          <a:xfrm>
            <a:off x="838200" y="1145857"/>
            <a:ext cx="4953000" cy="1561783"/>
          </a:xfrm>
        </p:spPr>
        <p:txBody>
          <a:bodyPr anchor="b">
            <a:normAutofit/>
          </a:bodyPr>
          <a:lstStyle>
            <a:lvl1pPr>
              <a:defRPr sz="3600" b="1" i="0">
                <a:solidFill>
                  <a:schemeClr val="tx1"/>
                </a:solidFill>
              </a:defRPr>
            </a:lvl1pPr>
          </a:lstStyle>
          <a:p>
            <a:r>
              <a:rPr lang="en-US" dirty="0"/>
              <a:t>Title of Content Slide </a:t>
            </a:r>
          </a:p>
        </p:txBody>
      </p:sp>
      <p:sp>
        <p:nvSpPr>
          <p:cNvPr id="3" name="Content Placeholder 2">
            <a:extLst>
              <a:ext uri="{FF2B5EF4-FFF2-40B4-BE49-F238E27FC236}">
                <a16:creationId xmlns:a16="http://schemas.microsoft.com/office/drawing/2014/main" id="{C9128E7E-7B4E-DE4A-A375-F2B74FE7AB7D}"/>
              </a:ext>
            </a:extLst>
          </p:cNvPr>
          <p:cNvSpPr>
            <a:spLocks noGrp="1"/>
          </p:cNvSpPr>
          <p:nvPr>
            <p:ph idx="1"/>
          </p:nvPr>
        </p:nvSpPr>
        <p:spPr>
          <a:xfrm>
            <a:off x="838200" y="2676670"/>
            <a:ext cx="5125720" cy="2860530"/>
          </a:xfrm>
          <a:prstGeom prst="rect">
            <a:avLst/>
          </a:prstGeom>
        </p:spPr>
        <p:txBody>
          <a:bodyPr numCol="1"/>
          <a:lstStyle>
            <a:lvl1pPr>
              <a:lnSpc>
                <a:spcPct val="120000"/>
              </a:lnSpc>
              <a:defRPr b="0" i="0">
                <a:solidFill>
                  <a:schemeClr val="tx1"/>
                </a:solidFill>
              </a:defRPr>
            </a:lvl1pPr>
            <a:lvl2pPr>
              <a:lnSpc>
                <a:spcPct val="120000"/>
              </a:lnSpc>
              <a:defRPr b="0" i="0">
                <a:solidFill>
                  <a:schemeClr val="tx1"/>
                </a:solidFill>
              </a:defRPr>
            </a:lvl2pPr>
            <a:lvl3pPr>
              <a:lnSpc>
                <a:spcPct val="120000"/>
              </a:lnSpc>
              <a:defRPr>
                <a:solidFill>
                  <a:schemeClr val="tx1"/>
                </a:solidFill>
              </a:defRPr>
            </a:lvl3pPr>
            <a:lvl4pPr>
              <a:lnSpc>
                <a:spcPct val="120000"/>
              </a:lnSpc>
              <a:defRPr b="0" i="0">
                <a:solidFill>
                  <a:schemeClr val="tx1"/>
                </a:solidFill>
              </a:defRPr>
            </a:lvl4pPr>
            <a:lvl5pPr>
              <a:lnSpc>
                <a:spcPct val="120000"/>
              </a:lnSpc>
              <a:defRPr b="0" i="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E4EA271-39B7-5E4F-A4FF-C0C77D5A218F}"/>
              </a:ext>
            </a:extLst>
          </p:cNvPr>
          <p:cNvSpPr>
            <a:spLocks noGrp="1"/>
          </p:cNvSpPr>
          <p:nvPr>
            <p:ph type="sldNum" sz="quarter" idx="12"/>
          </p:nvPr>
        </p:nvSpPr>
        <p:spPr/>
        <p:txBody>
          <a:bodyPr/>
          <a:lstStyle>
            <a:lvl1pPr>
              <a:defRPr>
                <a:latin typeface="+mn-lt"/>
              </a:defRPr>
            </a:lvl1pPr>
          </a:lstStyle>
          <a:p>
            <a:fld id="{1AC18108-5E28-4A40-9050-B8B5975B12C9}" type="slidenum">
              <a:rPr lang="en-US" smtClean="0"/>
              <a:pPr/>
              <a:t>‹#›</a:t>
            </a:fld>
            <a:endParaRPr lang="en-US"/>
          </a:p>
        </p:txBody>
      </p:sp>
      <p:pic>
        <p:nvPicPr>
          <p:cNvPr id="8" name="Picture 7" descr="A picture containing drawing&#10;&#10;Description automatically generated">
            <a:extLst>
              <a:ext uri="{FF2B5EF4-FFF2-40B4-BE49-F238E27FC236}">
                <a16:creationId xmlns:a16="http://schemas.microsoft.com/office/drawing/2014/main" id="{4C34AEC7-B641-486B-AC2A-403CDFDC8507}"/>
              </a:ext>
            </a:extLst>
          </p:cNvPr>
          <p:cNvPicPr/>
          <p:nvPr userDrawn="1"/>
        </p:nvPicPr>
        <p:blipFill>
          <a:blip r:embed="rId2"/>
          <a:stretch>
            <a:fillRect/>
          </a:stretch>
        </p:blipFill>
        <p:spPr>
          <a:xfrm>
            <a:off x="307277" y="6459384"/>
            <a:ext cx="995680" cy="169545"/>
          </a:xfrm>
          <a:prstGeom prst="rect">
            <a:avLst/>
          </a:prstGeom>
        </p:spPr>
      </p:pic>
      <p:sp>
        <p:nvSpPr>
          <p:cNvPr id="4" name="Google Shape;244;p41">
            <a:extLst>
              <a:ext uri="{FF2B5EF4-FFF2-40B4-BE49-F238E27FC236}">
                <a16:creationId xmlns:a16="http://schemas.microsoft.com/office/drawing/2014/main" id="{24768F90-1C6F-56CF-6272-953057BF77F3}"/>
              </a:ext>
            </a:extLst>
          </p:cNvPr>
          <p:cNvSpPr/>
          <p:nvPr userDrawn="1"/>
        </p:nvSpPr>
        <p:spPr>
          <a:xfrm>
            <a:off x="9336896" y="6424482"/>
            <a:ext cx="2525727" cy="175592"/>
          </a:xfrm>
          <a:prstGeom prst="rect">
            <a:avLst/>
          </a:prstGeom>
          <a:noFill/>
          <a:ln>
            <a:noFill/>
          </a:ln>
        </p:spPr>
        <p:txBody>
          <a:bodyPr spcFirstLastPara="1" wrap="square" lIns="91425" tIns="45700" rIns="91425" bIns="45700" anchor="t" anchorCtr="0">
            <a:noAutofit/>
          </a:bodyPr>
          <a:lstStyle/>
          <a:p>
            <a:pPr marL="457200" lvl="0" indent="-228600"/>
            <a:r>
              <a:rPr lang="en-US" sz="900" dirty="0">
                <a:solidFill>
                  <a:schemeClr val="tx1"/>
                </a:solidFill>
                <a:latin typeface="Century Gothic"/>
                <a:ea typeface="Century Gothic"/>
                <a:cs typeface="Century Gothic"/>
                <a:sym typeface="Century Gothic"/>
              </a:rPr>
              <a:t>© 2024 ACAMS. All Rights Reserved.</a:t>
            </a:r>
            <a:endParaRPr dirty="0">
              <a:solidFill>
                <a:schemeClr val="tx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74091080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05646B-E6DD-D24C-99A4-88B1E0EDA4C9}"/>
              </a:ext>
            </a:extLst>
          </p:cNvPr>
          <p:cNvSpPr>
            <a:spLocks noGrp="1"/>
          </p:cNvSpPr>
          <p:nvPr>
            <p:ph type="sldNum" sz="quarter" idx="12"/>
          </p:nvPr>
        </p:nvSpPr>
        <p:spPr/>
        <p:txBody>
          <a:bodyPr/>
          <a:lstStyle>
            <a:lvl1pPr>
              <a:defRPr>
                <a:latin typeface="+mn-lt"/>
              </a:defRPr>
            </a:lvl1pPr>
          </a:lstStyle>
          <a:p>
            <a:fld id="{1AC18108-5E28-4A40-9050-B8B5975B12C9}" type="slidenum">
              <a:rPr lang="en-US" smtClean="0"/>
              <a:pPr/>
              <a:t>‹#›</a:t>
            </a:fld>
            <a:endParaRPr lang="en-US" dirty="0"/>
          </a:p>
        </p:txBody>
      </p:sp>
      <p:pic>
        <p:nvPicPr>
          <p:cNvPr id="6" name="Picture 5" descr="A picture containing lit, sitting, stop, computer&#10;&#10;Description automatically generated">
            <a:extLst>
              <a:ext uri="{FF2B5EF4-FFF2-40B4-BE49-F238E27FC236}">
                <a16:creationId xmlns:a16="http://schemas.microsoft.com/office/drawing/2014/main" id="{32C1F3E0-13CB-40AC-8B8B-C0080A0BCD3C}"/>
              </a:ext>
            </a:extLst>
          </p:cNvPr>
          <p:cNvPicPr/>
          <p:nvPr userDrawn="1"/>
        </p:nvPicPr>
        <p:blipFill>
          <a:blip r:embed="rId2"/>
          <a:stretch>
            <a:fillRect/>
          </a:stretch>
        </p:blipFill>
        <p:spPr>
          <a:xfrm>
            <a:off x="310595" y="6465556"/>
            <a:ext cx="1009650" cy="171450"/>
          </a:xfrm>
          <a:prstGeom prst="rect">
            <a:avLst/>
          </a:prstGeom>
        </p:spPr>
      </p:pic>
      <p:sp>
        <p:nvSpPr>
          <p:cNvPr id="2" name="Google Shape;244;p41">
            <a:extLst>
              <a:ext uri="{FF2B5EF4-FFF2-40B4-BE49-F238E27FC236}">
                <a16:creationId xmlns:a16="http://schemas.microsoft.com/office/drawing/2014/main" id="{BC6ECCA8-DDF6-34C7-A705-A0DFAFE04E0F}"/>
              </a:ext>
            </a:extLst>
          </p:cNvPr>
          <p:cNvSpPr/>
          <p:nvPr userDrawn="1"/>
        </p:nvSpPr>
        <p:spPr>
          <a:xfrm>
            <a:off x="9336896" y="6424482"/>
            <a:ext cx="2525727" cy="175592"/>
          </a:xfrm>
          <a:prstGeom prst="rect">
            <a:avLst/>
          </a:prstGeom>
          <a:noFill/>
          <a:ln>
            <a:noFill/>
          </a:ln>
        </p:spPr>
        <p:txBody>
          <a:bodyPr spcFirstLastPara="1" wrap="square" lIns="91425" tIns="45700" rIns="91425" bIns="45700" anchor="t" anchorCtr="0">
            <a:noAutofit/>
          </a:bodyPr>
          <a:lstStyle/>
          <a:p>
            <a:pPr marL="457200" lvl="0" indent="-228600"/>
            <a:r>
              <a:rPr lang="en-US" sz="900" dirty="0">
                <a:solidFill>
                  <a:schemeClr val="tx1"/>
                </a:solidFill>
                <a:latin typeface="+mn-lt"/>
                <a:ea typeface="Century Gothic"/>
                <a:cs typeface="Century Gothic"/>
                <a:sym typeface="Century Gothic"/>
              </a:rPr>
              <a:t>© 2024 ACAMS. All Rights Reserved.</a:t>
            </a:r>
            <a:endParaRPr dirty="0">
              <a:solidFill>
                <a:schemeClr val="tx1"/>
              </a:solidFill>
              <a:latin typeface="+mn-lt"/>
              <a:ea typeface="Century Gothic"/>
              <a:cs typeface="Century Gothic"/>
              <a:sym typeface="Century Gothic"/>
            </a:endParaRPr>
          </a:p>
        </p:txBody>
      </p:sp>
    </p:spTree>
    <p:extLst>
      <p:ext uri="{BB962C8B-B14F-4D97-AF65-F5344CB8AC3E}">
        <p14:creationId xmlns:p14="http://schemas.microsoft.com/office/powerpoint/2010/main" val="4214029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reserve="1">
  <p:cSld name="1_Blank">
    <p:bg>
      <p:bgPr>
        <a:solidFill>
          <a:srgbClr val="FE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007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ver Slide Navy">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52308-D449-9747-A914-590286362315}"/>
              </a:ext>
            </a:extLst>
          </p:cNvPr>
          <p:cNvSpPr>
            <a:spLocks noGrp="1"/>
          </p:cNvSpPr>
          <p:nvPr>
            <p:ph type="ctrTitle" hasCustomPrompt="1"/>
          </p:nvPr>
        </p:nvSpPr>
        <p:spPr>
          <a:xfrm>
            <a:off x="827992" y="2080145"/>
            <a:ext cx="7455396" cy="2387600"/>
          </a:xfrm>
        </p:spPr>
        <p:txBody>
          <a:bodyPr anchor="b">
            <a:normAutofit/>
          </a:bodyPr>
          <a:lstStyle>
            <a:lvl1pPr algn="l">
              <a:defRPr sz="4800" b="1" i="0">
                <a:solidFill>
                  <a:schemeClr val="tx1"/>
                </a:solidFill>
              </a:defRPr>
            </a:lvl1pPr>
          </a:lstStyle>
          <a:p>
            <a:r>
              <a:rPr lang="en-US" dirty="0"/>
              <a:t>Title of Presentation</a:t>
            </a:r>
          </a:p>
        </p:txBody>
      </p:sp>
      <p:sp>
        <p:nvSpPr>
          <p:cNvPr id="3" name="Subtitle 2">
            <a:extLst>
              <a:ext uri="{FF2B5EF4-FFF2-40B4-BE49-F238E27FC236}">
                <a16:creationId xmlns:a16="http://schemas.microsoft.com/office/drawing/2014/main" id="{7AF8DF12-0B85-FD4D-8EE9-A70B02392FEF}"/>
              </a:ext>
            </a:extLst>
          </p:cNvPr>
          <p:cNvSpPr>
            <a:spLocks noGrp="1"/>
          </p:cNvSpPr>
          <p:nvPr>
            <p:ph type="subTitle" idx="1" hasCustomPrompt="1"/>
          </p:nvPr>
        </p:nvSpPr>
        <p:spPr>
          <a:xfrm>
            <a:off x="827992" y="4559820"/>
            <a:ext cx="7455396" cy="1655762"/>
          </a:xfrm>
          <a:prstGeom prst="rect">
            <a:avLst/>
          </a:prstGeom>
        </p:spPr>
        <p:txBody>
          <a:bodyPr>
            <a:normAutofit/>
          </a:bodyPr>
          <a:lstStyle>
            <a:lvl1pPr marL="0" indent="0" algn="l">
              <a:buNone/>
              <a:defRPr sz="2000" b="0" i="0">
                <a:solidFill>
                  <a:schemeClr val="tx1"/>
                </a:solidFill>
                <a:latin typeface="Century Gothic" panose="020B0502020202020204" pitchFamily="34" charset="0"/>
                <a:cs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Presentation</a:t>
            </a:r>
          </a:p>
        </p:txBody>
      </p:sp>
      <p:pic>
        <p:nvPicPr>
          <p:cNvPr id="5" name="Picture 4">
            <a:extLst>
              <a:ext uri="{FF2B5EF4-FFF2-40B4-BE49-F238E27FC236}">
                <a16:creationId xmlns:a16="http://schemas.microsoft.com/office/drawing/2014/main" id="{F8A14554-10A7-E147-A170-67B51434CCDB}"/>
              </a:ext>
            </a:extLst>
          </p:cNvPr>
          <p:cNvPicPr>
            <a:picLocks noChangeAspect="1"/>
          </p:cNvPicPr>
          <p:nvPr userDrawn="1"/>
        </p:nvPicPr>
        <p:blipFill rotWithShape="1">
          <a:blip r:embed="rId2">
            <a:alphaModFix amt="15000"/>
          </a:blip>
          <a:srcRect r="33254"/>
          <a:stretch/>
        </p:blipFill>
        <p:spPr>
          <a:xfrm>
            <a:off x="7404056" y="0"/>
            <a:ext cx="4787944" cy="68580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91344F0F-D8CC-4006-B07B-1EEB3EF5485F}"/>
              </a:ext>
            </a:extLst>
          </p:cNvPr>
          <p:cNvPicPr/>
          <p:nvPr userDrawn="1"/>
        </p:nvPicPr>
        <p:blipFill>
          <a:blip r:embed="rId3"/>
          <a:stretch>
            <a:fillRect/>
          </a:stretch>
        </p:blipFill>
        <p:spPr>
          <a:xfrm>
            <a:off x="827993" y="625466"/>
            <a:ext cx="2247900" cy="382270"/>
          </a:xfrm>
          <a:prstGeom prst="rect">
            <a:avLst/>
          </a:prstGeom>
        </p:spPr>
      </p:pic>
    </p:spTree>
    <p:extLst>
      <p:ext uri="{BB962C8B-B14F-4D97-AF65-F5344CB8AC3E}">
        <p14:creationId xmlns:p14="http://schemas.microsoft.com/office/powerpoint/2010/main" val="3440400607"/>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D779F3-2DF6-A84C-8893-B4A1838565BB}"/>
              </a:ext>
            </a:extLst>
          </p:cNvPr>
          <p:cNvPicPr>
            <a:picLocks noChangeAspect="1"/>
          </p:cNvPicPr>
          <p:nvPr userDrawn="1"/>
        </p:nvPicPr>
        <p:blipFill rotWithShape="1">
          <a:blip r:embed="rId2">
            <a:alphaModFix amt="15000"/>
          </a:blip>
          <a:srcRect r="33254"/>
          <a:stretch/>
        </p:blipFill>
        <p:spPr>
          <a:xfrm>
            <a:off x="7404056" y="0"/>
            <a:ext cx="4787944" cy="6858000"/>
          </a:xfrm>
          <a:prstGeom prst="rect">
            <a:avLst/>
          </a:prstGeom>
        </p:spPr>
      </p:pic>
      <p:sp>
        <p:nvSpPr>
          <p:cNvPr id="2" name="Title 1">
            <a:extLst>
              <a:ext uri="{FF2B5EF4-FFF2-40B4-BE49-F238E27FC236}">
                <a16:creationId xmlns:a16="http://schemas.microsoft.com/office/drawing/2014/main" id="{A4E52308-D449-9747-A914-590286362315}"/>
              </a:ext>
            </a:extLst>
          </p:cNvPr>
          <p:cNvSpPr>
            <a:spLocks noGrp="1"/>
          </p:cNvSpPr>
          <p:nvPr>
            <p:ph type="ctrTitle" hasCustomPrompt="1"/>
          </p:nvPr>
        </p:nvSpPr>
        <p:spPr>
          <a:xfrm>
            <a:off x="827992" y="3257310"/>
            <a:ext cx="9144000" cy="2387600"/>
          </a:xfrm>
        </p:spPr>
        <p:txBody>
          <a:bodyPr anchor="b">
            <a:normAutofit/>
          </a:bodyPr>
          <a:lstStyle>
            <a:lvl1pPr algn="l">
              <a:defRPr sz="9000" b="1" i="0">
                <a:solidFill>
                  <a:schemeClr val="tx1"/>
                </a:solidFill>
              </a:defRPr>
            </a:lvl1pPr>
          </a:lstStyle>
          <a:p>
            <a:r>
              <a:rPr lang="en-US" dirty="0"/>
              <a:t>Thank you</a:t>
            </a:r>
          </a:p>
        </p:txBody>
      </p:sp>
      <p:pic>
        <p:nvPicPr>
          <p:cNvPr id="6" name="Picture 5" descr="A picture containing drawing&#10;&#10;Description automatically generated">
            <a:extLst>
              <a:ext uri="{FF2B5EF4-FFF2-40B4-BE49-F238E27FC236}">
                <a16:creationId xmlns:a16="http://schemas.microsoft.com/office/drawing/2014/main" id="{8AD13072-91ED-424D-9BB7-5632844D998C}"/>
              </a:ext>
            </a:extLst>
          </p:cNvPr>
          <p:cNvPicPr/>
          <p:nvPr userDrawn="1"/>
        </p:nvPicPr>
        <p:blipFill>
          <a:blip r:embed="rId3"/>
          <a:stretch>
            <a:fillRect/>
          </a:stretch>
        </p:blipFill>
        <p:spPr>
          <a:xfrm>
            <a:off x="827993" y="625466"/>
            <a:ext cx="2247900" cy="382270"/>
          </a:xfrm>
          <a:prstGeom prst="rect">
            <a:avLst/>
          </a:prstGeom>
        </p:spPr>
      </p:pic>
    </p:spTree>
    <p:extLst>
      <p:ext uri="{BB962C8B-B14F-4D97-AF65-F5344CB8AC3E}">
        <p14:creationId xmlns:p14="http://schemas.microsoft.com/office/powerpoint/2010/main" val="16521462"/>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reserve="1">
  <p:cSld name="Grid for layout makin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DD2221-54E1-7C44-83C0-167336C295B5}"/>
              </a:ext>
            </a:extLst>
          </p:cNvPr>
          <p:cNvGrpSpPr/>
          <p:nvPr userDrawn="1"/>
        </p:nvGrpSpPr>
        <p:grpSpPr>
          <a:xfrm>
            <a:off x="621209" y="400545"/>
            <a:ext cx="10949584" cy="6056910"/>
            <a:chOff x="621209" y="400545"/>
            <a:chExt cx="10949584" cy="6056910"/>
          </a:xfrm>
        </p:grpSpPr>
        <p:sp>
          <p:nvSpPr>
            <p:cNvPr id="574" name="Rectangle"/>
            <p:cNvSpPr/>
            <p:nvPr/>
          </p:nvSpPr>
          <p:spPr>
            <a:xfrm>
              <a:off x="621209" y="400547"/>
              <a:ext cx="10949584" cy="6056908"/>
            </a:xfrm>
            <a:prstGeom prst="rect">
              <a:avLst/>
            </a:prstGeom>
            <a:noFill/>
            <a:ln w="3175" cap="flat">
              <a:solidFill>
                <a:schemeClr val="accent6">
                  <a:alpha val="38000"/>
                </a:schemeClr>
              </a:solidFill>
              <a:prstDash val="solid"/>
              <a:miter lim="400000"/>
            </a:ln>
            <a:effectLst/>
          </p:spPr>
          <p:txBody>
            <a:bodyPr wrap="square" lIns="71437" tIns="71437" rIns="71437" bIns="71437" numCol="1" anchor="ctr">
              <a:noAutofit/>
            </a:bodyPr>
            <a:lstStyle/>
            <a:p>
              <a:pPr defTabSz="410766">
                <a:lnSpc>
                  <a:spcPct val="70000"/>
                </a:lnSpc>
                <a:spcBef>
                  <a:spcPts val="0"/>
                </a:spcBef>
                <a:defRPr b="1">
                  <a:solidFill>
                    <a:srgbClr val="FFFFFF"/>
                  </a:solidFill>
                </a:defRPr>
              </a:pPr>
              <a:endParaRPr sz="900" b="0" i="0" dirty="0">
                <a:latin typeface="Sharp Sans No1 Medium" panose="02000000000000000000" pitchFamily="2" charset="77"/>
              </a:endParaRPr>
            </a:p>
          </p:txBody>
        </p:sp>
        <p:sp>
          <p:nvSpPr>
            <p:cNvPr id="575" name="Rectangle"/>
            <p:cNvSpPr/>
            <p:nvPr/>
          </p:nvSpPr>
          <p:spPr>
            <a:xfrm>
              <a:off x="10645930" y="400545"/>
              <a:ext cx="171816" cy="6056908"/>
            </a:xfrm>
            <a:prstGeom prst="rect">
              <a:avLst/>
            </a:prstGeom>
            <a:noFill/>
            <a:ln w="3175" cap="flat">
              <a:solidFill>
                <a:schemeClr val="accent6">
                  <a:alpha val="38000"/>
                </a:schemeClr>
              </a:solidFill>
              <a:prstDash val="solid"/>
              <a:miter lim="800000"/>
            </a:ln>
            <a:effectLst/>
          </p:spPr>
          <p:txBody>
            <a:bodyPr wrap="square" lIns="121919" tIns="121919" rIns="121919" bIns="121919" numCol="1" anchor="ctr">
              <a:noAutofit/>
            </a:bodyPr>
            <a:lstStyle/>
            <a:p>
              <a:pPr algn="ctr" defTabSz="914355">
                <a:lnSpc>
                  <a:spcPct val="90000"/>
                </a:lnSpc>
                <a:spcBef>
                  <a:spcPts val="900"/>
                </a:spcBef>
                <a:defRPr sz="5000">
                  <a:solidFill>
                    <a:srgbClr val="FFFFFF"/>
                  </a:solidFill>
                </a:defRPr>
              </a:pPr>
              <a:endParaRPr sz="2500" b="0" i="0" dirty="0">
                <a:latin typeface="Sharp Sans No1 Medium" panose="02000000000000000000" pitchFamily="2" charset="77"/>
              </a:endParaRPr>
            </a:p>
          </p:txBody>
        </p:sp>
        <p:sp>
          <p:nvSpPr>
            <p:cNvPr id="576" name="Rectangle"/>
            <p:cNvSpPr/>
            <p:nvPr/>
          </p:nvSpPr>
          <p:spPr>
            <a:xfrm>
              <a:off x="9721868" y="400545"/>
              <a:ext cx="171816" cy="6056908"/>
            </a:xfrm>
            <a:prstGeom prst="rect">
              <a:avLst/>
            </a:prstGeom>
            <a:noFill/>
            <a:ln w="3175" cap="flat">
              <a:solidFill>
                <a:schemeClr val="accent6">
                  <a:alpha val="38000"/>
                </a:schemeClr>
              </a:solidFill>
              <a:prstDash val="solid"/>
              <a:miter lim="800000"/>
            </a:ln>
            <a:effectLst/>
          </p:spPr>
          <p:txBody>
            <a:bodyPr wrap="square" lIns="121919" tIns="121919" rIns="121919" bIns="121919" numCol="1" anchor="ctr">
              <a:noAutofit/>
            </a:bodyPr>
            <a:lstStyle/>
            <a:p>
              <a:pPr algn="ctr" defTabSz="914355">
                <a:lnSpc>
                  <a:spcPct val="90000"/>
                </a:lnSpc>
                <a:spcBef>
                  <a:spcPts val="900"/>
                </a:spcBef>
                <a:defRPr sz="5000">
                  <a:solidFill>
                    <a:srgbClr val="FFFFFF"/>
                  </a:solidFill>
                </a:defRPr>
              </a:pPr>
              <a:endParaRPr sz="2500" b="0" i="0" dirty="0">
                <a:latin typeface="Sharp Sans No1 Medium" panose="02000000000000000000" pitchFamily="2" charset="77"/>
              </a:endParaRPr>
            </a:p>
          </p:txBody>
        </p:sp>
        <p:sp>
          <p:nvSpPr>
            <p:cNvPr id="577" name="Rectangle"/>
            <p:cNvSpPr/>
            <p:nvPr/>
          </p:nvSpPr>
          <p:spPr>
            <a:xfrm>
              <a:off x="8793610" y="400545"/>
              <a:ext cx="176007" cy="6056908"/>
            </a:xfrm>
            <a:prstGeom prst="rect">
              <a:avLst/>
            </a:prstGeom>
            <a:noFill/>
            <a:ln w="3175" cap="flat">
              <a:solidFill>
                <a:schemeClr val="accent6">
                  <a:alpha val="38000"/>
                </a:schemeClr>
              </a:solidFill>
              <a:prstDash val="solid"/>
              <a:miter lim="800000"/>
            </a:ln>
            <a:effectLst/>
          </p:spPr>
          <p:txBody>
            <a:bodyPr wrap="square" lIns="121919" tIns="121919" rIns="121919" bIns="121919" numCol="1" anchor="ctr">
              <a:noAutofit/>
            </a:bodyPr>
            <a:lstStyle/>
            <a:p>
              <a:pPr algn="ctr" defTabSz="914355">
                <a:lnSpc>
                  <a:spcPct val="90000"/>
                </a:lnSpc>
                <a:spcBef>
                  <a:spcPts val="900"/>
                </a:spcBef>
                <a:defRPr sz="5000">
                  <a:solidFill>
                    <a:srgbClr val="FFFFFF"/>
                  </a:solidFill>
                </a:defRPr>
              </a:pPr>
              <a:endParaRPr sz="2500" b="0" i="0" dirty="0">
                <a:latin typeface="Sharp Sans No1 Medium" panose="02000000000000000000" pitchFamily="2" charset="77"/>
              </a:endParaRPr>
            </a:p>
          </p:txBody>
        </p:sp>
        <p:sp>
          <p:nvSpPr>
            <p:cNvPr id="578" name="Rectangle"/>
            <p:cNvSpPr/>
            <p:nvPr/>
          </p:nvSpPr>
          <p:spPr>
            <a:xfrm>
              <a:off x="7865352" y="400545"/>
              <a:ext cx="176007" cy="6056908"/>
            </a:xfrm>
            <a:prstGeom prst="rect">
              <a:avLst/>
            </a:prstGeom>
            <a:noFill/>
            <a:ln w="3175" cap="flat">
              <a:solidFill>
                <a:schemeClr val="accent6">
                  <a:alpha val="38000"/>
                </a:schemeClr>
              </a:solidFill>
              <a:prstDash val="solid"/>
              <a:miter lim="800000"/>
            </a:ln>
            <a:effectLst/>
          </p:spPr>
          <p:txBody>
            <a:bodyPr wrap="square" lIns="121919" tIns="121919" rIns="121919" bIns="121919" numCol="1" anchor="ctr">
              <a:noAutofit/>
            </a:bodyPr>
            <a:lstStyle/>
            <a:p>
              <a:pPr algn="ctr" defTabSz="914355">
                <a:lnSpc>
                  <a:spcPct val="90000"/>
                </a:lnSpc>
                <a:spcBef>
                  <a:spcPts val="900"/>
                </a:spcBef>
                <a:defRPr sz="5000">
                  <a:solidFill>
                    <a:srgbClr val="FFFFFF"/>
                  </a:solidFill>
                </a:defRPr>
              </a:pPr>
              <a:endParaRPr sz="2500" b="0" i="0" dirty="0">
                <a:latin typeface="Sharp Sans No1 Medium" panose="02000000000000000000" pitchFamily="2" charset="77"/>
              </a:endParaRPr>
            </a:p>
          </p:txBody>
        </p:sp>
        <p:sp>
          <p:nvSpPr>
            <p:cNvPr id="579" name="Rectangle"/>
            <p:cNvSpPr/>
            <p:nvPr/>
          </p:nvSpPr>
          <p:spPr>
            <a:xfrm>
              <a:off x="6008836" y="400545"/>
              <a:ext cx="176007" cy="6056908"/>
            </a:xfrm>
            <a:prstGeom prst="rect">
              <a:avLst/>
            </a:prstGeom>
            <a:noFill/>
            <a:ln w="3175" cap="flat">
              <a:solidFill>
                <a:schemeClr val="accent6">
                  <a:alpha val="38000"/>
                </a:schemeClr>
              </a:solidFill>
              <a:prstDash val="solid"/>
              <a:miter lim="800000"/>
            </a:ln>
            <a:effectLst/>
          </p:spPr>
          <p:txBody>
            <a:bodyPr wrap="square" lIns="121919" tIns="121919" rIns="121919" bIns="121919" numCol="1" anchor="ctr">
              <a:noAutofit/>
            </a:bodyPr>
            <a:lstStyle/>
            <a:p>
              <a:pPr algn="ctr" defTabSz="914355">
                <a:lnSpc>
                  <a:spcPct val="90000"/>
                </a:lnSpc>
                <a:spcBef>
                  <a:spcPts val="900"/>
                </a:spcBef>
                <a:defRPr sz="5000">
                  <a:solidFill>
                    <a:srgbClr val="FFFFFF"/>
                  </a:solidFill>
                </a:defRPr>
              </a:pPr>
              <a:endParaRPr sz="2500" b="0" i="0" dirty="0">
                <a:latin typeface="Sharp Sans No1 Medium" panose="02000000000000000000" pitchFamily="2" charset="77"/>
              </a:endParaRPr>
            </a:p>
          </p:txBody>
        </p:sp>
        <p:sp>
          <p:nvSpPr>
            <p:cNvPr id="580" name="Rectangle"/>
            <p:cNvSpPr/>
            <p:nvPr/>
          </p:nvSpPr>
          <p:spPr>
            <a:xfrm>
              <a:off x="6937094" y="400545"/>
              <a:ext cx="176007" cy="6056908"/>
            </a:xfrm>
            <a:prstGeom prst="rect">
              <a:avLst/>
            </a:prstGeom>
            <a:noFill/>
            <a:ln w="3175" cap="flat">
              <a:solidFill>
                <a:schemeClr val="accent6">
                  <a:alpha val="38000"/>
                </a:schemeClr>
              </a:solidFill>
              <a:prstDash val="solid"/>
              <a:miter lim="800000"/>
            </a:ln>
            <a:effectLst/>
          </p:spPr>
          <p:txBody>
            <a:bodyPr wrap="square" lIns="121919" tIns="121919" rIns="121919" bIns="121919" numCol="1" anchor="ctr">
              <a:noAutofit/>
            </a:bodyPr>
            <a:lstStyle/>
            <a:p>
              <a:pPr algn="ctr" defTabSz="914355">
                <a:lnSpc>
                  <a:spcPct val="90000"/>
                </a:lnSpc>
                <a:spcBef>
                  <a:spcPts val="900"/>
                </a:spcBef>
                <a:defRPr sz="5000">
                  <a:solidFill>
                    <a:srgbClr val="FFFFFF"/>
                  </a:solidFill>
                </a:defRPr>
              </a:pPr>
              <a:endParaRPr sz="2500" b="0" i="0" dirty="0">
                <a:latin typeface="Sharp Sans No1 Medium" panose="02000000000000000000" pitchFamily="2" charset="77"/>
              </a:endParaRPr>
            </a:p>
          </p:txBody>
        </p:sp>
        <p:sp>
          <p:nvSpPr>
            <p:cNvPr id="581" name="Rectangle"/>
            <p:cNvSpPr/>
            <p:nvPr/>
          </p:nvSpPr>
          <p:spPr>
            <a:xfrm>
              <a:off x="5080578" y="400545"/>
              <a:ext cx="176007" cy="6056908"/>
            </a:xfrm>
            <a:prstGeom prst="rect">
              <a:avLst/>
            </a:prstGeom>
            <a:noFill/>
            <a:ln w="3175" cap="flat">
              <a:solidFill>
                <a:schemeClr val="accent6">
                  <a:alpha val="38000"/>
                </a:schemeClr>
              </a:solidFill>
              <a:prstDash val="solid"/>
              <a:miter lim="800000"/>
            </a:ln>
            <a:effectLst/>
          </p:spPr>
          <p:txBody>
            <a:bodyPr wrap="square" lIns="121919" tIns="121919" rIns="121919" bIns="121919" numCol="1" anchor="ctr">
              <a:noAutofit/>
            </a:bodyPr>
            <a:lstStyle/>
            <a:p>
              <a:pPr algn="ctr" defTabSz="914355">
                <a:lnSpc>
                  <a:spcPct val="90000"/>
                </a:lnSpc>
                <a:spcBef>
                  <a:spcPts val="900"/>
                </a:spcBef>
                <a:defRPr sz="5000">
                  <a:solidFill>
                    <a:srgbClr val="FFFFFF"/>
                  </a:solidFill>
                </a:defRPr>
              </a:pPr>
              <a:endParaRPr sz="2500" b="0" i="0" dirty="0">
                <a:latin typeface="Sharp Sans No1 Medium" panose="02000000000000000000" pitchFamily="2" charset="77"/>
              </a:endParaRPr>
            </a:p>
          </p:txBody>
        </p:sp>
        <p:sp>
          <p:nvSpPr>
            <p:cNvPr id="582" name="Rectangle"/>
            <p:cNvSpPr/>
            <p:nvPr/>
          </p:nvSpPr>
          <p:spPr>
            <a:xfrm>
              <a:off x="4152320" y="400545"/>
              <a:ext cx="176007" cy="6056908"/>
            </a:xfrm>
            <a:prstGeom prst="rect">
              <a:avLst/>
            </a:prstGeom>
            <a:noFill/>
            <a:ln w="3175" cap="flat">
              <a:solidFill>
                <a:schemeClr val="accent6">
                  <a:alpha val="38000"/>
                </a:schemeClr>
              </a:solidFill>
              <a:prstDash val="solid"/>
              <a:miter lim="800000"/>
            </a:ln>
            <a:effectLst/>
          </p:spPr>
          <p:txBody>
            <a:bodyPr wrap="square" lIns="121919" tIns="121919" rIns="121919" bIns="121919" numCol="1" anchor="ctr">
              <a:noAutofit/>
            </a:bodyPr>
            <a:lstStyle/>
            <a:p>
              <a:pPr algn="ctr" defTabSz="914355">
                <a:lnSpc>
                  <a:spcPct val="90000"/>
                </a:lnSpc>
                <a:spcBef>
                  <a:spcPts val="900"/>
                </a:spcBef>
                <a:defRPr sz="5000">
                  <a:solidFill>
                    <a:srgbClr val="FFFFFF"/>
                  </a:solidFill>
                </a:defRPr>
              </a:pPr>
              <a:endParaRPr sz="2500" b="0" i="0" dirty="0">
                <a:latin typeface="Sharp Sans No1 Medium" panose="02000000000000000000" pitchFamily="2" charset="77"/>
              </a:endParaRPr>
            </a:p>
          </p:txBody>
        </p:sp>
        <p:sp>
          <p:nvSpPr>
            <p:cNvPr id="583" name="Rectangle"/>
            <p:cNvSpPr/>
            <p:nvPr/>
          </p:nvSpPr>
          <p:spPr>
            <a:xfrm>
              <a:off x="3224062" y="400545"/>
              <a:ext cx="176007" cy="6056908"/>
            </a:xfrm>
            <a:prstGeom prst="rect">
              <a:avLst/>
            </a:prstGeom>
            <a:noFill/>
            <a:ln w="3175" cap="flat">
              <a:solidFill>
                <a:schemeClr val="accent6">
                  <a:alpha val="38000"/>
                </a:schemeClr>
              </a:solidFill>
              <a:prstDash val="solid"/>
              <a:miter lim="800000"/>
            </a:ln>
            <a:effectLst/>
          </p:spPr>
          <p:txBody>
            <a:bodyPr wrap="square" lIns="121919" tIns="121919" rIns="121919" bIns="121919" numCol="1" anchor="ctr">
              <a:noAutofit/>
            </a:bodyPr>
            <a:lstStyle/>
            <a:p>
              <a:pPr algn="ctr" defTabSz="914355">
                <a:lnSpc>
                  <a:spcPct val="90000"/>
                </a:lnSpc>
                <a:spcBef>
                  <a:spcPts val="900"/>
                </a:spcBef>
                <a:defRPr sz="5000">
                  <a:solidFill>
                    <a:srgbClr val="FFFFFF"/>
                  </a:solidFill>
                </a:defRPr>
              </a:pPr>
              <a:endParaRPr sz="2500" b="0" i="0" dirty="0">
                <a:latin typeface="Sharp Sans No1 Medium" panose="02000000000000000000" pitchFamily="2" charset="77"/>
              </a:endParaRPr>
            </a:p>
          </p:txBody>
        </p:sp>
        <p:sp>
          <p:nvSpPr>
            <p:cNvPr id="584" name="Rectangle"/>
            <p:cNvSpPr/>
            <p:nvPr/>
          </p:nvSpPr>
          <p:spPr>
            <a:xfrm>
              <a:off x="2295804" y="400545"/>
              <a:ext cx="176007" cy="6056908"/>
            </a:xfrm>
            <a:prstGeom prst="rect">
              <a:avLst/>
            </a:prstGeom>
            <a:noFill/>
            <a:ln w="3175" cap="flat">
              <a:solidFill>
                <a:schemeClr val="accent6">
                  <a:alpha val="38000"/>
                </a:schemeClr>
              </a:solidFill>
              <a:prstDash val="solid"/>
              <a:miter lim="800000"/>
            </a:ln>
            <a:effectLst/>
          </p:spPr>
          <p:txBody>
            <a:bodyPr wrap="square" lIns="121919" tIns="121919" rIns="121919" bIns="121919" numCol="1" anchor="ctr">
              <a:noAutofit/>
            </a:bodyPr>
            <a:lstStyle/>
            <a:p>
              <a:pPr algn="ctr" defTabSz="914355">
                <a:lnSpc>
                  <a:spcPct val="90000"/>
                </a:lnSpc>
                <a:spcBef>
                  <a:spcPts val="900"/>
                </a:spcBef>
                <a:defRPr sz="5000">
                  <a:solidFill>
                    <a:srgbClr val="FFFFFF"/>
                  </a:solidFill>
                </a:defRPr>
              </a:pPr>
              <a:endParaRPr sz="2500" b="0" i="0" dirty="0">
                <a:latin typeface="Sharp Sans No1 Medium" panose="02000000000000000000" pitchFamily="2" charset="77"/>
              </a:endParaRPr>
            </a:p>
          </p:txBody>
        </p:sp>
        <p:sp>
          <p:nvSpPr>
            <p:cNvPr id="585" name="Rectangle"/>
            <p:cNvSpPr/>
            <p:nvPr/>
          </p:nvSpPr>
          <p:spPr>
            <a:xfrm>
              <a:off x="1367546" y="400545"/>
              <a:ext cx="176007" cy="6056908"/>
            </a:xfrm>
            <a:prstGeom prst="rect">
              <a:avLst/>
            </a:prstGeom>
            <a:noFill/>
            <a:ln w="3175" cap="flat">
              <a:solidFill>
                <a:schemeClr val="accent6">
                  <a:alpha val="38000"/>
                </a:schemeClr>
              </a:solidFill>
              <a:prstDash val="solid"/>
              <a:miter lim="800000"/>
            </a:ln>
            <a:effectLst/>
          </p:spPr>
          <p:txBody>
            <a:bodyPr wrap="square" lIns="121919" tIns="121919" rIns="121919" bIns="121919" numCol="1" anchor="ctr">
              <a:noAutofit/>
            </a:bodyPr>
            <a:lstStyle/>
            <a:p>
              <a:pPr algn="ctr" defTabSz="914355">
                <a:lnSpc>
                  <a:spcPct val="90000"/>
                </a:lnSpc>
                <a:spcBef>
                  <a:spcPts val="900"/>
                </a:spcBef>
                <a:defRPr sz="5000">
                  <a:solidFill>
                    <a:srgbClr val="FFFFFF"/>
                  </a:solidFill>
                </a:defRPr>
              </a:pPr>
              <a:endParaRPr sz="2500" b="0" i="0" dirty="0">
                <a:latin typeface="Sharp Sans No1 Medium" panose="02000000000000000000" pitchFamily="2" charset="77"/>
              </a:endParaRPr>
            </a:p>
          </p:txBody>
        </p:sp>
      </p:grpSp>
    </p:spTree>
    <p:extLst>
      <p:ext uri="{BB962C8B-B14F-4D97-AF65-F5344CB8AC3E}">
        <p14:creationId xmlns:p14="http://schemas.microsoft.com/office/powerpoint/2010/main" val="2112639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Content with Caption">
  <p:cSld name="2_Content with Caption">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600"/>
              <a:buFont typeface="Century Gothic"/>
              <a:buNone/>
              <a:defRPr sz="3600">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txBox="1">
            <a:spLocks noGrp="1"/>
          </p:cNvSpPr>
          <p:nvPr>
            <p:ph type="body" idx="1"/>
          </p:nvPr>
        </p:nvSpPr>
        <p:spPr>
          <a:xfrm>
            <a:off x="5781040" y="987425"/>
            <a:ext cx="5574348" cy="4873625"/>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1000"/>
              </a:spcBef>
              <a:spcAft>
                <a:spcPts val="0"/>
              </a:spcAft>
              <a:buSzPts val="1600"/>
              <a:buChar char="o"/>
              <a:defRPr sz="1600" b="0" i="0">
                <a:solidFill>
                  <a:schemeClr val="dk1"/>
                </a:solidFill>
                <a:latin typeface="Century Gothic"/>
                <a:ea typeface="Century Gothic"/>
                <a:cs typeface="Century Gothic"/>
                <a:sym typeface="Century Gothic"/>
              </a:defRPr>
            </a:lvl1pPr>
            <a:lvl2pPr marL="914400" lvl="1" indent="-330200" algn="l">
              <a:lnSpc>
                <a:spcPct val="120000"/>
              </a:lnSpc>
              <a:spcBef>
                <a:spcPts val="500"/>
              </a:spcBef>
              <a:spcAft>
                <a:spcPts val="0"/>
              </a:spcAft>
              <a:buSzPts val="1600"/>
              <a:buChar char="o"/>
              <a:defRPr sz="1600" b="0" i="0">
                <a:solidFill>
                  <a:schemeClr val="dk1"/>
                </a:solidFill>
                <a:latin typeface="Century Gothic"/>
                <a:ea typeface="Century Gothic"/>
                <a:cs typeface="Century Gothic"/>
                <a:sym typeface="Century Gothic"/>
              </a:defRPr>
            </a:lvl2pPr>
            <a:lvl3pPr marL="1371600" lvl="2" indent="-330200" algn="l">
              <a:lnSpc>
                <a:spcPct val="120000"/>
              </a:lnSpc>
              <a:spcBef>
                <a:spcPts val="500"/>
              </a:spcBef>
              <a:spcAft>
                <a:spcPts val="0"/>
              </a:spcAft>
              <a:buSzPts val="1600"/>
              <a:buChar char="o"/>
              <a:defRPr sz="1600">
                <a:solidFill>
                  <a:schemeClr val="dk1"/>
                </a:solidFill>
                <a:latin typeface="Century Gothic"/>
                <a:ea typeface="Century Gothic"/>
                <a:cs typeface="Century Gothic"/>
                <a:sym typeface="Century Gothic"/>
              </a:defRPr>
            </a:lvl3pPr>
            <a:lvl4pPr marL="1828800" lvl="3" indent="-330200" algn="l">
              <a:lnSpc>
                <a:spcPct val="120000"/>
              </a:lnSpc>
              <a:spcBef>
                <a:spcPts val="500"/>
              </a:spcBef>
              <a:spcAft>
                <a:spcPts val="0"/>
              </a:spcAft>
              <a:buSzPts val="1600"/>
              <a:buChar char="o"/>
              <a:defRPr sz="1600" b="0" i="0">
                <a:solidFill>
                  <a:schemeClr val="dk1"/>
                </a:solidFill>
                <a:latin typeface="Century Gothic"/>
                <a:ea typeface="Century Gothic"/>
                <a:cs typeface="Century Gothic"/>
                <a:sym typeface="Century Gothic"/>
              </a:defRPr>
            </a:lvl4pPr>
            <a:lvl5pPr marL="2286000" lvl="4" indent="-330200" algn="l">
              <a:lnSpc>
                <a:spcPct val="120000"/>
              </a:lnSpc>
              <a:spcBef>
                <a:spcPts val="500"/>
              </a:spcBef>
              <a:spcAft>
                <a:spcPts val="0"/>
              </a:spcAft>
              <a:buSzPts val="1600"/>
              <a:buChar char="o"/>
              <a:defRPr sz="1600" b="0" i="0">
                <a:solidFill>
                  <a:schemeClr val="dk1"/>
                </a:solidFill>
                <a:latin typeface="Century Gothic"/>
                <a:ea typeface="Century Gothic"/>
                <a:cs typeface="Century Gothic"/>
                <a:sym typeface="Century Gothic"/>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21"/>
          <p:cNvSpPr txBox="1">
            <a:spLocks noGrp="1"/>
          </p:cNvSpPr>
          <p:nvPr>
            <p:ph type="sldNum" idx="12"/>
          </p:nvPr>
        </p:nvSpPr>
        <p:spPr>
          <a:xfrm>
            <a:off x="923036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5" name="Google Shape;65;p21"/>
          <p:cNvSpPr txBox="1">
            <a:spLocks noGrp="1"/>
          </p:cNvSpPr>
          <p:nvPr>
            <p:ph type="body" idx="2"/>
          </p:nvPr>
        </p:nvSpPr>
        <p:spPr>
          <a:xfrm>
            <a:off x="839788" y="2291784"/>
            <a:ext cx="3932237" cy="3507753"/>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2400"/>
              <a:buNone/>
              <a:defRPr sz="2400" b="0" i="0">
                <a:solidFill>
                  <a:schemeClr val="dk2"/>
                </a:solidFill>
                <a:latin typeface="Century Gothic"/>
                <a:ea typeface="Century Gothic"/>
                <a:cs typeface="Century Gothic"/>
                <a:sym typeface="Century Gothic"/>
              </a:defRPr>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66" name="Google Shape;66;p21" descr="A picture containing clock, meter&#10;&#10;Description automatically generated"/>
          <p:cNvPicPr preferRelativeResize="0"/>
          <p:nvPr/>
        </p:nvPicPr>
        <p:blipFill rotWithShape="1">
          <a:blip r:embed="rId2">
            <a:alphaModFix/>
          </a:blip>
          <a:srcRect/>
          <a:stretch/>
        </p:blipFill>
        <p:spPr>
          <a:xfrm>
            <a:off x="240665" y="6337273"/>
            <a:ext cx="2362835" cy="384201"/>
          </a:xfrm>
          <a:prstGeom prst="rect">
            <a:avLst/>
          </a:prstGeom>
          <a:noFill/>
          <a:ln>
            <a:noFill/>
          </a:ln>
        </p:spPr>
      </p:pic>
      <p:sp>
        <p:nvSpPr>
          <p:cNvPr id="67" name="Google Shape;67;p21"/>
          <p:cNvSpPr/>
          <p:nvPr/>
        </p:nvSpPr>
        <p:spPr>
          <a:xfrm>
            <a:off x="9336896" y="6424482"/>
            <a:ext cx="2525727" cy="175592"/>
          </a:xfrm>
          <a:prstGeom prst="rect">
            <a:avLst/>
          </a:prstGeom>
          <a:noFill/>
          <a:ln>
            <a:noFill/>
          </a:ln>
        </p:spPr>
        <p:txBody>
          <a:bodyPr spcFirstLastPara="1" wrap="square" lIns="91425" tIns="45700" rIns="91425" bIns="45700" anchor="t" anchorCtr="0">
            <a:noAutofit/>
          </a:bodyPr>
          <a:lstStyle/>
          <a:p>
            <a:pPr marL="457200" marR="0" lvl="0" indent="-228600" algn="l" rtl="0">
              <a:spcBef>
                <a:spcPts val="0"/>
              </a:spcBef>
              <a:spcAft>
                <a:spcPts val="0"/>
              </a:spcAft>
              <a:buNone/>
            </a:pPr>
            <a:r>
              <a:rPr lang="en-US" sz="900" b="0" i="0" u="none" strike="noStrike" cap="none">
                <a:solidFill>
                  <a:schemeClr val="dk1"/>
                </a:solidFill>
                <a:latin typeface="Century Gothic"/>
                <a:ea typeface="Century Gothic"/>
                <a:cs typeface="Century Gothic"/>
                <a:sym typeface="Century Gothic"/>
              </a:rPr>
              <a:t>© 2024 ACAMS. All Rights Reserved.</a:t>
            </a:r>
            <a:endParaRPr/>
          </a:p>
        </p:txBody>
      </p:sp>
    </p:spTree>
    <p:extLst>
      <p:ext uri="{BB962C8B-B14F-4D97-AF65-F5344CB8AC3E}">
        <p14:creationId xmlns:p14="http://schemas.microsoft.com/office/powerpoint/2010/main" val="3004045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artnershi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52308-D449-9747-A914-590286362315}"/>
              </a:ext>
            </a:extLst>
          </p:cNvPr>
          <p:cNvSpPr>
            <a:spLocks noGrp="1"/>
          </p:cNvSpPr>
          <p:nvPr>
            <p:ph type="ctrTitle" hasCustomPrompt="1"/>
          </p:nvPr>
        </p:nvSpPr>
        <p:spPr>
          <a:xfrm>
            <a:off x="1524000" y="1937976"/>
            <a:ext cx="9144000" cy="2387600"/>
          </a:xfrm>
        </p:spPr>
        <p:txBody>
          <a:bodyPr anchor="b">
            <a:normAutofit/>
          </a:bodyPr>
          <a:lstStyle>
            <a:lvl1pPr algn="ctr">
              <a:defRPr sz="4800" b="1" i="0"/>
            </a:lvl1pPr>
          </a:lstStyle>
          <a:p>
            <a:r>
              <a:rPr lang="en-US" dirty="0"/>
              <a:t>Title of Partnership Presentation</a:t>
            </a:r>
          </a:p>
        </p:txBody>
      </p:sp>
      <p:sp>
        <p:nvSpPr>
          <p:cNvPr id="3" name="Subtitle 2">
            <a:extLst>
              <a:ext uri="{FF2B5EF4-FFF2-40B4-BE49-F238E27FC236}">
                <a16:creationId xmlns:a16="http://schemas.microsoft.com/office/drawing/2014/main" id="{7AF8DF12-0B85-FD4D-8EE9-A70B02392FEF}"/>
              </a:ext>
            </a:extLst>
          </p:cNvPr>
          <p:cNvSpPr>
            <a:spLocks noGrp="1"/>
          </p:cNvSpPr>
          <p:nvPr>
            <p:ph type="subTitle" idx="1" hasCustomPrompt="1"/>
          </p:nvPr>
        </p:nvSpPr>
        <p:spPr>
          <a:xfrm>
            <a:off x="1524000" y="4417651"/>
            <a:ext cx="9144000" cy="533059"/>
          </a:xfrm>
          <a:prstGeom prst="rect">
            <a:avLst/>
          </a:prstGeom>
        </p:spPr>
        <p:txBody>
          <a:bodyPr>
            <a:normAutofit/>
          </a:bodyPr>
          <a:lstStyle>
            <a:lvl1pPr marL="0" indent="0" algn="ctr">
              <a:buNone/>
              <a:defRPr sz="2000" b="0" i="0">
                <a:solidFill>
                  <a:schemeClr val="tx2"/>
                </a:solidFill>
                <a:latin typeface="Century Gothic" panose="020B0502020202020204" pitchFamily="34" charset="0"/>
                <a:cs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Subtitle of Partnership Presentation</a:t>
            </a:r>
          </a:p>
        </p:txBody>
      </p:sp>
      <p:cxnSp>
        <p:nvCxnSpPr>
          <p:cNvPr id="8" name="Straight Connector 7">
            <a:extLst>
              <a:ext uri="{FF2B5EF4-FFF2-40B4-BE49-F238E27FC236}">
                <a16:creationId xmlns:a16="http://schemas.microsoft.com/office/drawing/2014/main" id="{BCA635EE-0810-924A-BC48-08384BD82140}"/>
              </a:ext>
            </a:extLst>
          </p:cNvPr>
          <p:cNvCxnSpPr>
            <a:cxnSpLocks/>
          </p:cNvCxnSpPr>
          <p:nvPr userDrawn="1"/>
        </p:nvCxnSpPr>
        <p:spPr>
          <a:xfrm>
            <a:off x="5995685" y="5856898"/>
            <a:ext cx="0" cy="533059"/>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2">
            <a:extLst>
              <a:ext uri="{FF2B5EF4-FFF2-40B4-BE49-F238E27FC236}">
                <a16:creationId xmlns:a16="http://schemas.microsoft.com/office/drawing/2014/main" id="{18086248-8532-BB46-991E-FB77DED5C349}"/>
              </a:ext>
            </a:extLst>
          </p:cNvPr>
          <p:cNvSpPr>
            <a:spLocks noGrp="1"/>
          </p:cNvSpPr>
          <p:nvPr>
            <p:ph type="pic" idx="10"/>
          </p:nvPr>
        </p:nvSpPr>
        <p:spPr>
          <a:xfrm>
            <a:off x="6351362" y="5891622"/>
            <a:ext cx="1724365" cy="471842"/>
          </a:xfrm>
          <a:prstGeom prst="rect">
            <a:avLst/>
          </a:prstGeom>
        </p:spPr>
        <p:txBody>
          <a:bodyPr>
            <a:noAutofit/>
          </a:bodyPr>
          <a:lstStyle>
            <a:lvl1pPr marL="0" indent="0">
              <a:buNone/>
              <a:defRPr sz="10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1" name="Picture 10">
            <a:extLst>
              <a:ext uri="{FF2B5EF4-FFF2-40B4-BE49-F238E27FC236}">
                <a16:creationId xmlns:a16="http://schemas.microsoft.com/office/drawing/2014/main" id="{591DE71C-F78C-4D48-A87C-036015E38253}"/>
              </a:ext>
            </a:extLst>
          </p:cNvPr>
          <p:cNvPicPr>
            <a:picLocks noChangeAspect="1"/>
          </p:cNvPicPr>
          <p:nvPr userDrawn="1"/>
        </p:nvPicPr>
        <p:blipFill rotWithShape="1">
          <a:blip r:embed="rId2">
            <a:alphaModFix/>
          </a:blip>
          <a:srcRect l="78054" t="-3998" r="-3574" b="-928"/>
          <a:stretch/>
        </p:blipFill>
        <p:spPr>
          <a:xfrm rot="5400000">
            <a:off x="5223892" y="-2560797"/>
            <a:ext cx="1744215" cy="6858000"/>
          </a:xfrm>
          <a:prstGeom prst="rect">
            <a:avLst/>
          </a:prstGeom>
        </p:spPr>
      </p:pic>
      <p:pic>
        <p:nvPicPr>
          <p:cNvPr id="10" name="Picture 9" descr="A picture containing lit, sitting, stop, computer&#10;&#10;Description automatically generated">
            <a:extLst>
              <a:ext uri="{FF2B5EF4-FFF2-40B4-BE49-F238E27FC236}">
                <a16:creationId xmlns:a16="http://schemas.microsoft.com/office/drawing/2014/main" id="{324FABF1-5C26-4137-8D0E-D7B41CAD2089}"/>
              </a:ext>
            </a:extLst>
          </p:cNvPr>
          <p:cNvPicPr/>
          <p:nvPr userDrawn="1"/>
        </p:nvPicPr>
        <p:blipFill>
          <a:blip r:embed="rId3"/>
          <a:stretch>
            <a:fillRect/>
          </a:stretch>
        </p:blipFill>
        <p:spPr>
          <a:xfrm>
            <a:off x="4089377" y="5997235"/>
            <a:ext cx="1550632" cy="263316"/>
          </a:xfrm>
          <a:prstGeom prst="rect">
            <a:avLst/>
          </a:prstGeom>
        </p:spPr>
      </p:pic>
    </p:spTree>
    <p:extLst>
      <p:ext uri="{BB962C8B-B14F-4D97-AF65-F5344CB8AC3E}">
        <p14:creationId xmlns:p14="http://schemas.microsoft.com/office/powerpoint/2010/main" val="2893080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hapt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0CC7D-0054-C54C-8F08-71AE8FD143C4}"/>
              </a:ext>
            </a:extLst>
          </p:cNvPr>
          <p:cNvSpPr>
            <a:spLocks noGrp="1"/>
          </p:cNvSpPr>
          <p:nvPr>
            <p:ph type="title" hasCustomPrompt="1"/>
          </p:nvPr>
        </p:nvSpPr>
        <p:spPr>
          <a:xfrm>
            <a:off x="2823882" y="1525664"/>
            <a:ext cx="7844118" cy="2729153"/>
          </a:xfrm>
        </p:spPr>
        <p:txBody>
          <a:bodyPr anchor="b">
            <a:normAutofit/>
          </a:bodyPr>
          <a:lstStyle>
            <a:lvl1pPr>
              <a:defRPr sz="4800" b="1" i="0"/>
            </a:lvl1pPr>
          </a:lstStyle>
          <a:p>
            <a:r>
              <a:rPr lang="en-US" dirty="0"/>
              <a:t>Title of Chapter or Section</a:t>
            </a:r>
          </a:p>
        </p:txBody>
      </p:sp>
      <p:sp>
        <p:nvSpPr>
          <p:cNvPr id="3" name="Text Placeholder 2">
            <a:extLst>
              <a:ext uri="{FF2B5EF4-FFF2-40B4-BE49-F238E27FC236}">
                <a16:creationId xmlns:a16="http://schemas.microsoft.com/office/drawing/2014/main" id="{CE27DE8A-AF30-B243-81D0-7D2CAEBB89EF}"/>
              </a:ext>
            </a:extLst>
          </p:cNvPr>
          <p:cNvSpPr>
            <a:spLocks noGrp="1"/>
          </p:cNvSpPr>
          <p:nvPr>
            <p:ph type="body" idx="1" hasCustomPrompt="1"/>
          </p:nvPr>
        </p:nvSpPr>
        <p:spPr>
          <a:xfrm>
            <a:off x="2823882" y="4405389"/>
            <a:ext cx="7844118" cy="1435197"/>
          </a:xfrm>
          <a:prstGeom prst="rect">
            <a:avLst/>
          </a:prstGeom>
        </p:spPr>
        <p:txBody>
          <a:bodyPr>
            <a:normAutofit/>
          </a:bodyPr>
          <a:lstStyle>
            <a:lvl1pPr marL="0" indent="0">
              <a:buNone/>
              <a:defRPr sz="2800" b="0" i="0">
                <a:solidFill>
                  <a:schemeClr val="tx2"/>
                </a:solidFill>
                <a:latin typeface="Century Gothic" panose="020B0502020202020204" pitchFamily="34" charset="0"/>
                <a:cs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Chapter or Section</a:t>
            </a:r>
          </a:p>
        </p:txBody>
      </p:sp>
      <p:sp>
        <p:nvSpPr>
          <p:cNvPr id="6" name="Slide Number Placeholder 5">
            <a:extLst>
              <a:ext uri="{FF2B5EF4-FFF2-40B4-BE49-F238E27FC236}">
                <a16:creationId xmlns:a16="http://schemas.microsoft.com/office/drawing/2014/main" id="{450ADAB5-DB54-D543-A8AF-A2612DB3B69E}"/>
              </a:ext>
            </a:extLst>
          </p:cNvPr>
          <p:cNvSpPr>
            <a:spLocks noGrp="1"/>
          </p:cNvSpPr>
          <p:nvPr>
            <p:ph type="sldNum" sz="quarter" idx="12"/>
          </p:nvPr>
        </p:nvSpPr>
        <p:spPr>
          <a:xfrm>
            <a:off x="11303000" y="6356350"/>
            <a:ext cx="670560" cy="365125"/>
          </a:xfrm>
        </p:spPr>
        <p:txBody>
          <a:bodyPr/>
          <a:lstStyle>
            <a:lvl1pPr>
              <a:defRPr>
                <a:latin typeface="+mn-lt"/>
              </a:defRPr>
            </a:lvl1pPr>
          </a:lstStyle>
          <a:p>
            <a:fld id="{1AC18108-5E28-4A40-9050-B8B5975B12C9}" type="slidenum">
              <a:rPr lang="en-US" smtClean="0"/>
              <a:pPr/>
              <a:t>‹#›</a:t>
            </a:fld>
            <a:endParaRPr lang="en-US"/>
          </a:p>
        </p:txBody>
      </p:sp>
      <p:pic>
        <p:nvPicPr>
          <p:cNvPr id="7" name="Picture 6">
            <a:extLst>
              <a:ext uri="{FF2B5EF4-FFF2-40B4-BE49-F238E27FC236}">
                <a16:creationId xmlns:a16="http://schemas.microsoft.com/office/drawing/2014/main" id="{F116FE0C-BD9B-7242-B89E-DED7FEB364A5}"/>
              </a:ext>
            </a:extLst>
          </p:cNvPr>
          <p:cNvPicPr>
            <a:picLocks noChangeAspect="1"/>
          </p:cNvPicPr>
          <p:nvPr userDrawn="1"/>
        </p:nvPicPr>
        <p:blipFill rotWithShape="1">
          <a:blip r:embed="rId2">
            <a:alphaModFix/>
          </a:blip>
          <a:srcRect l="78054" t="-3998" r="-3574" b="-928"/>
          <a:stretch/>
        </p:blipFill>
        <p:spPr>
          <a:xfrm>
            <a:off x="0" y="-1218694"/>
            <a:ext cx="1744215" cy="6858000"/>
          </a:xfrm>
          <a:prstGeom prst="rect">
            <a:avLst/>
          </a:prstGeom>
        </p:spPr>
      </p:pic>
      <p:pic>
        <p:nvPicPr>
          <p:cNvPr id="8" name="Picture 7" descr="A picture containing lit, sitting, stop, computer&#10;&#10;Description automatically generated">
            <a:extLst>
              <a:ext uri="{FF2B5EF4-FFF2-40B4-BE49-F238E27FC236}">
                <a16:creationId xmlns:a16="http://schemas.microsoft.com/office/drawing/2014/main" id="{324FABF1-5C26-4137-8D0E-D7B41CAD2089}"/>
              </a:ext>
            </a:extLst>
          </p:cNvPr>
          <p:cNvPicPr/>
          <p:nvPr userDrawn="1"/>
        </p:nvPicPr>
        <p:blipFill>
          <a:blip r:embed="rId3"/>
          <a:stretch>
            <a:fillRect/>
          </a:stretch>
        </p:blipFill>
        <p:spPr>
          <a:xfrm>
            <a:off x="310595" y="6465556"/>
            <a:ext cx="1009650" cy="171450"/>
          </a:xfrm>
          <a:prstGeom prst="rect">
            <a:avLst/>
          </a:prstGeom>
        </p:spPr>
      </p:pic>
      <p:sp>
        <p:nvSpPr>
          <p:cNvPr id="9" name="Google Shape;244;p41">
            <a:extLst>
              <a:ext uri="{FF2B5EF4-FFF2-40B4-BE49-F238E27FC236}">
                <a16:creationId xmlns:a16="http://schemas.microsoft.com/office/drawing/2014/main" id="{CA147D04-07A4-4B45-BAF6-B6D461825587}"/>
              </a:ext>
            </a:extLst>
          </p:cNvPr>
          <p:cNvSpPr/>
          <p:nvPr userDrawn="1"/>
        </p:nvSpPr>
        <p:spPr>
          <a:xfrm>
            <a:off x="9336896" y="6424482"/>
            <a:ext cx="2525727" cy="175592"/>
          </a:xfrm>
          <a:prstGeom prst="rect">
            <a:avLst/>
          </a:prstGeom>
          <a:noFill/>
          <a:ln>
            <a:noFill/>
          </a:ln>
        </p:spPr>
        <p:txBody>
          <a:bodyPr spcFirstLastPara="1" wrap="square" lIns="91425" tIns="45700" rIns="91425" bIns="45700" anchor="t" anchorCtr="0">
            <a:noAutofit/>
          </a:bodyPr>
          <a:lstStyle/>
          <a:p>
            <a:pPr marL="457200" lvl="0" indent="-228600"/>
            <a:r>
              <a:rPr lang="en-US" sz="900" dirty="0">
                <a:solidFill>
                  <a:schemeClr val="tx1"/>
                </a:solidFill>
                <a:latin typeface="+mn-lt"/>
                <a:ea typeface="Century Gothic"/>
                <a:cs typeface="Century Gothic"/>
                <a:sym typeface="Century Gothic"/>
              </a:rPr>
              <a:t>© 2024 ACAMS. All Rights Reserved.</a:t>
            </a:r>
            <a:endParaRPr dirty="0">
              <a:solidFill>
                <a:schemeClr val="tx1"/>
              </a:solidFill>
              <a:latin typeface="+mn-lt"/>
              <a:ea typeface="Century Gothic"/>
              <a:cs typeface="Century Gothic"/>
              <a:sym typeface="Century Gothic"/>
            </a:endParaRPr>
          </a:p>
        </p:txBody>
      </p:sp>
    </p:spTree>
    <p:extLst>
      <p:ext uri="{BB962C8B-B14F-4D97-AF65-F5344CB8AC3E}">
        <p14:creationId xmlns:p14="http://schemas.microsoft.com/office/powerpoint/2010/main" val="3901441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tement Slide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0CC7D-0054-C54C-8F08-71AE8FD143C4}"/>
              </a:ext>
            </a:extLst>
          </p:cNvPr>
          <p:cNvSpPr>
            <a:spLocks noGrp="1"/>
          </p:cNvSpPr>
          <p:nvPr>
            <p:ph type="title" hasCustomPrompt="1"/>
          </p:nvPr>
        </p:nvSpPr>
        <p:spPr>
          <a:xfrm>
            <a:off x="1302959" y="2466873"/>
            <a:ext cx="8523568" cy="1924253"/>
          </a:xfrm>
        </p:spPr>
        <p:txBody>
          <a:bodyPr anchor="t">
            <a:normAutofit/>
          </a:bodyPr>
          <a:lstStyle>
            <a:lvl1pPr>
              <a:defRPr sz="6600" b="1" i="0"/>
            </a:lvl1pPr>
          </a:lstStyle>
          <a:p>
            <a:r>
              <a:rPr lang="en-US" dirty="0"/>
              <a:t>This is a big statement slide.</a:t>
            </a:r>
          </a:p>
        </p:txBody>
      </p:sp>
      <p:sp>
        <p:nvSpPr>
          <p:cNvPr id="4" name="Rectangle 3">
            <a:extLst>
              <a:ext uri="{FF2B5EF4-FFF2-40B4-BE49-F238E27FC236}">
                <a16:creationId xmlns:a16="http://schemas.microsoft.com/office/drawing/2014/main" id="{907952C8-22FF-0C4B-A86D-1144F2BED479}"/>
              </a:ext>
            </a:extLst>
          </p:cNvPr>
          <p:cNvSpPr/>
          <p:nvPr userDrawn="1"/>
        </p:nvSpPr>
        <p:spPr>
          <a:xfrm>
            <a:off x="0" y="6243145"/>
            <a:ext cx="12192000" cy="6148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err="1">
              <a:latin typeface="Sharp Sans No1 Medium" panose="02000000000000000000" pitchFamily="2" charset="77"/>
            </a:endParaRPr>
          </a:p>
        </p:txBody>
      </p:sp>
      <p:sp>
        <p:nvSpPr>
          <p:cNvPr id="6" name="Slide Number Placeholder 5">
            <a:extLst>
              <a:ext uri="{FF2B5EF4-FFF2-40B4-BE49-F238E27FC236}">
                <a16:creationId xmlns:a16="http://schemas.microsoft.com/office/drawing/2014/main" id="{450ADAB5-DB54-D543-A8AF-A2612DB3B69E}"/>
              </a:ext>
            </a:extLst>
          </p:cNvPr>
          <p:cNvSpPr>
            <a:spLocks noGrp="1"/>
          </p:cNvSpPr>
          <p:nvPr>
            <p:ph type="sldNum" sz="quarter" idx="12"/>
          </p:nvPr>
        </p:nvSpPr>
        <p:spPr/>
        <p:txBody>
          <a:bodyPr/>
          <a:lstStyle>
            <a:lvl1pPr>
              <a:defRPr>
                <a:solidFill>
                  <a:schemeClr val="bg1"/>
                </a:solidFill>
                <a:latin typeface="+mn-lt"/>
              </a:defRPr>
            </a:lvl1pPr>
          </a:lstStyle>
          <a:p>
            <a:fld id="{1AC18108-5E28-4A40-9050-B8B5975B12C9}" type="slidenum">
              <a:rPr lang="en-US" smtClean="0"/>
              <a:pPr/>
              <a:t>‹#›</a:t>
            </a:fld>
            <a:endParaRPr lang="en-US"/>
          </a:p>
        </p:txBody>
      </p:sp>
      <p:pic>
        <p:nvPicPr>
          <p:cNvPr id="8" name="Picture 7" descr="A picture containing drawing&#10;&#10;Description automatically generated">
            <a:extLst>
              <a:ext uri="{FF2B5EF4-FFF2-40B4-BE49-F238E27FC236}">
                <a16:creationId xmlns:a16="http://schemas.microsoft.com/office/drawing/2014/main" id="{00E49BC1-9047-42AC-8750-067DBE747E94}"/>
              </a:ext>
            </a:extLst>
          </p:cNvPr>
          <p:cNvPicPr/>
          <p:nvPr userDrawn="1"/>
        </p:nvPicPr>
        <p:blipFill>
          <a:blip r:embed="rId2"/>
          <a:stretch>
            <a:fillRect/>
          </a:stretch>
        </p:blipFill>
        <p:spPr>
          <a:xfrm>
            <a:off x="307277" y="6459384"/>
            <a:ext cx="995680" cy="169545"/>
          </a:xfrm>
          <a:prstGeom prst="rect">
            <a:avLst/>
          </a:prstGeom>
        </p:spPr>
      </p:pic>
      <p:sp>
        <p:nvSpPr>
          <p:cNvPr id="9" name="Google Shape;244;p41">
            <a:extLst>
              <a:ext uri="{FF2B5EF4-FFF2-40B4-BE49-F238E27FC236}">
                <a16:creationId xmlns:a16="http://schemas.microsoft.com/office/drawing/2014/main" id="{A379374C-1D14-4EBD-9389-28302124A358}"/>
              </a:ext>
            </a:extLst>
          </p:cNvPr>
          <p:cNvSpPr/>
          <p:nvPr userDrawn="1"/>
        </p:nvSpPr>
        <p:spPr>
          <a:xfrm>
            <a:off x="9336896" y="6424482"/>
            <a:ext cx="2525727" cy="175592"/>
          </a:xfrm>
          <a:prstGeom prst="rect">
            <a:avLst/>
          </a:prstGeom>
          <a:noFill/>
          <a:ln>
            <a:noFill/>
          </a:ln>
        </p:spPr>
        <p:txBody>
          <a:bodyPr spcFirstLastPara="1" wrap="square" lIns="91425" tIns="45700" rIns="91425" bIns="45700" anchor="t" anchorCtr="0">
            <a:noAutofit/>
          </a:bodyPr>
          <a:lstStyle/>
          <a:p>
            <a:pPr marL="457200" lvl="0" indent="-228600"/>
            <a:r>
              <a:rPr lang="en-US" sz="900" dirty="0">
                <a:solidFill>
                  <a:schemeClr val="bg1"/>
                </a:solidFill>
                <a:latin typeface="Century Gothic"/>
                <a:ea typeface="Century Gothic"/>
                <a:cs typeface="Century Gothic"/>
                <a:sym typeface="Century Gothic"/>
              </a:rPr>
              <a:t>© 2024 ACAMS. All Rights Reserved.</a:t>
            </a:r>
            <a:endParaRPr dirty="0">
              <a:solidFill>
                <a:schemeClr val="bg1"/>
              </a:solidFill>
              <a:latin typeface="Century Gothic"/>
              <a:ea typeface="Century Gothic"/>
              <a:cs typeface="Century Gothic"/>
              <a:sym typeface="Century Gothic"/>
            </a:endParaRPr>
          </a:p>
        </p:txBody>
      </p:sp>
      <p:pic>
        <p:nvPicPr>
          <p:cNvPr id="10" name="Picture 9">
            <a:extLst>
              <a:ext uri="{FF2B5EF4-FFF2-40B4-BE49-F238E27FC236}">
                <a16:creationId xmlns:a16="http://schemas.microsoft.com/office/drawing/2014/main" id="{750696FD-DB44-F94D-9CED-B465D38EF1F4}"/>
              </a:ext>
            </a:extLst>
          </p:cNvPr>
          <p:cNvPicPr>
            <a:picLocks noChangeAspect="1"/>
          </p:cNvPicPr>
          <p:nvPr userDrawn="1"/>
        </p:nvPicPr>
        <p:blipFill>
          <a:blip r:embed="rId3"/>
          <a:srcRect/>
          <a:stretch/>
        </p:blipFill>
        <p:spPr>
          <a:xfrm rot="5400000">
            <a:off x="1293018" y="353075"/>
            <a:ext cx="477078" cy="452826"/>
          </a:xfrm>
          <a:prstGeom prst="rect">
            <a:avLst/>
          </a:prstGeom>
        </p:spPr>
      </p:pic>
    </p:spTree>
    <p:extLst>
      <p:ext uri="{BB962C8B-B14F-4D97-AF65-F5344CB8AC3E}">
        <p14:creationId xmlns:p14="http://schemas.microsoft.com/office/powerpoint/2010/main" val="3306297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ement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0CC7D-0054-C54C-8F08-71AE8FD143C4}"/>
              </a:ext>
            </a:extLst>
          </p:cNvPr>
          <p:cNvSpPr>
            <a:spLocks noGrp="1"/>
          </p:cNvSpPr>
          <p:nvPr>
            <p:ph type="title" hasCustomPrompt="1"/>
          </p:nvPr>
        </p:nvSpPr>
        <p:spPr>
          <a:xfrm>
            <a:off x="1302959" y="2466873"/>
            <a:ext cx="8523568" cy="1924253"/>
          </a:xfrm>
        </p:spPr>
        <p:txBody>
          <a:bodyPr anchor="t">
            <a:normAutofit/>
          </a:bodyPr>
          <a:lstStyle>
            <a:lvl1pPr>
              <a:defRPr sz="6600" b="1" i="0">
                <a:solidFill>
                  <a:schemeClr val="bg1"/>
                </a:solidFill>
              </a:defRPr>
            </a:lvl1pPr>
          </a:lstStyle>
          <a:p>
            <a:r>
              <a:rPr lang="en-US" dirty="0"/>
              <a:t>This is a big statement slide.</a:t>
            </a:r>
          </a:p>
        </p:txBody>
      </p:sp>
      <p:sp>
        <p:nvSpPr>
          <p:cNvPr id="4" name="Rectangle 3">
            <a:extLst>
              <a:ext uri="{FF2B5EF4-FFF2-40B4-BE49-F238E27FC236}">
                <a16:creationId xmlns:a16="http://schemas.microsoft.com/office/drawing/2014/main" id="{907952C8-22FF-0C4B-A86D-1144F2BED479}"/>
              </a:ext>
            </a:extLst>
          </p:cNvPr>
          <p:cNvSpPr/>
          <p:nvPr userDrawn="1"/>
        </p:nvSpPr>
        <p:spPr>
          <a:xfrm>
            <a:off x="0" y="6243145"/>
            <a:ext cx="12192000" cy="6148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err="1">
              <a:latin typeface="Sharp Sans No1 Medium" panose="02000000000000000000" pitchFamily="2" charset="77"/>
            </a:endParaRPr>
          </a:p>
        </p:txBody>
      </p:sp>
      <p:sp>
        <p:nvSpPr>
          <p:cNvPr id="6" name="Slide Number Placeholder 5">
            <a:extLst>
              <a:ext uri="{FF2B5EF4-FFF2-40B4-BE49-F238E27FC236}">
                <a16:creationId xmlns:a16="http://schemas.microsoft.com/office/drawing/2014/main" id="{450ADAB5-DB54-D543-A8AF-A2612DB3B69E}"/>
              </a:ext>
            </a:extLst>
          </p:cNvPr>
          <p:cNvSpPr>
            <a:spLocks noGrp="1"/>
          </p:cNvSpPr>
          <p:nvPr>
            <p:ph type="sldNum" sz="quarter" idx="12"/>
          </p:nvPr>
        </p:nvSpPr>
        <p:spPr/>
        <p:txBody>
          <a:bodyPr/>
          <a:lstStyle>
            <a:lvl1pPr>
              <a:defRPr>
                <a:solidFill>
                  <a:schemeClr val="bg1"/>
                </a:solidFill>
              </a:defRPr>
            </a:lvl1pPr>
          </a:lstStyle>
          <a:p>
            <a:fld id="{1AC18108-5E28-4A40-9050-B8B5975B12C9}" type="slidenum">
              <a:rPr lang="en-US" smtClean="0"/>
              <a:pPr/>
              <a:t>‹#›</a:t>
            </a:fld>
            <a:endParaRPr lang="en-US"/>
          </a:p>
        </p:txBody>
      </p:sp>
      <p:pic>
        <p:nvPicPr>
          <p:cNvPr id="8" name="Picture 7" descr="A picture containing drawing&#10;&#10;Description automatically generated">
            <a:extLst>
              <a:ext uri="{FF2B5EF4-FFF2-40B4-BE49-F238E27FC236}">
                <a16:creationId xmlns:a16="http://schemas.microsoft.com/office/drawing/2014/main" id="{65DBF8A2-32F6-4EB2-AE45-5F15A0D8F0FB}"/>
              </a:ext>
            </a:extLst>
          </p:cNvPr>
          <p:cNvPicPr/>
          <p:nvPr userDrawn="1"/>
        </p:nvPicPr>
        <p:blipFill>
          <a:blip r:embed="rId2"/>
          <a:stretch>
            <a:fillRect/>
          </a:stretch>
        </p:blipFill>
        <p:spPr>
          <a:xfrm>
            <a:off x="307277" y="6459384"/>
            <a:ext cx="995680" cy="169545"/>
          </a:xfrm>
          <a:prstGeom prst="rect">
            <a:avLst/>
          </a:prstGeom>
        </p:spPr>
      </p:pic>
      <p:pic>
        <p:nvPicPr>
          <p:cNvPr id="10" name="Picture 9">
            <a:extLst>
              <a:ext uri="{FF2B5EF4-FFF2-40B4-BE49-F238E27FC236}">
                <a16:creationId xmlns:a16="http://schemas.microsoft.com/office/drawing/2014/main" id="{6F3114EA-FD50-A445-B3C6-EBB2D9DA1F50}"/>
              </a:ext>
            </a:extLst>
          </p:cNvPr>
          <p:cNvPicPr>
            <a:picLocks noChangeAspect="1"/>
          </p:cNvPicPr>
          <p:nvPr userDrawn="1"/>
        </p:nvPicPr>
        <p:blipFill>
          <a:blip r:embed="rId3"/>
          <a:srcRect/>
          <a:stretch/>
        </p:blipFill>
        <p:spPr>
          <a:xfrm rot="5400000">
            <a:off x="1293018" y="353103"/>
            <a:ext cx="477078" cy="452770"/>
          </a:xfrm>
          <a:prstGeom prst="rect">
            <a:avLst/>
          </a:prstGeom>
        </p:spPr>
      </p:pic>
      <p:sp>
        <p:nvSpPr>
          <p:cNvPr id="3" name="Google Shape;244;p41">
            <a:extLst>
              <a:ext uri="{FF2B5EF4-FFF2-40B4-BE49-F238E27FC236}">
                <a16:creationId xmlns:a16="http://schemas.microsoft.com/office/drawing/2014/main" id="{AC67737F-A311-B779-6A5E-33C8F5FD112D}"/>
              </a:ext>
            </a:extLst>
          </p:cNvPr>
          <p:cNvSpPr/>
          <p:nvPr userDrawn="1"/>
        </p:nvSpPr>
        <p:spPr>
          <a:xfrm>
            <a:off x="9336896" y="6424482"/>
            <a:ext cx="2525727" cy="175592"/>
          </a:xfrm>
          <a:prstGeom prst="rect">
            <a:avLst/>
          </a:prstGeom>
          <a:noFill/>
          <a:ln>
            <a:noFill/>
          </a:ln>
        </p:spPr>
        <p:txBody>
          <a:bodyPr spcFirstLastPara="1" wrap="square" lIns="91425" tIns="45700" rIns="91425" bIns="45700" anchor="t" anchorCtr="0">
            <a:noAutofit/>
          </a:bodyPr>
          <a:lstStyle/>
          <a:p>
            <a:pPr marL="457200" lvl="0" indent="-228600"/>
            <a:r>
              <a:rPr lang="en-US" sz="900" dirty="0">
                <a:solidFill>
                  <a:schemeClr val="bg1"/>
                </a:solidFill>
                <a:latin typeface="Century Gothic"/>
                <a:ea typeface="Century Gothic"/>
                <a:cs typeface="Century Gothic"/>
                <a:sym typeface="Century Gothic"/>
              </a:rPr>
              <a:t>© 2024 ACAMS. All Rights Reserved.</a:t>
            </a:r>
            <a:endParaRPr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715015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ement Slide 3">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0CC7D-0054-C54C-8F08-71AE8FD143C4}"/>
              </a:ext>
            </a:extLst>
          </p:cNvPr>
          <p:cNvSpPr>
            <a:spLocks noGrp="1"/>
          </p:cNvSpPr>
          <p:nvPr>
            <p:ph type="title" hasCustomPrompt="1"/>
          </p:nvPr>
        </p:nvSpPr>
        <p:spPr>
          <a:xfrm>
            <a:off x="1302959" y="2466873"/>
            <a:ext cx="8523568" cy="1924253"/>
          </a:xfrm>
        </p:spPr>
        <p:txBody>
          <a:bodyPr anchor="t">
            <a:normAutofit/>
          </a:bodyPr>
          <a:lstStyle>
            <a:lvl1pPr>
              <a:defRPr sz="6600" b="1" i="0">
                <a:solidFill>
                  <a:schemeClr val="bg1"/>
                </a:solidFill>
              </a:defRPr>
            </a:lvl1pPr>
          </a:lstStyle>
          <a:p>
            <a:r>
              <a:rPr lang="en-US" dirty="0"/>
              <a:t>This is a big statement slide.</a:t>
            </a:r>
          </a:p>
        </p:txBody>
      </p:sp>
      <p:sp>
        <p:nvSpPr>
          <p:cNvPr id="4" name="Rectangle 3">
            <a:extLst>
              <a:ext uri="{FF2B5EF4-FFF2-40B4-BE49-F238E27FC236}">
                <a16:creationId xmlns:a16="http://schemas.microsoft.com/office/drawing/2014/main" id="{907952C8-22FF-0C4B-A86D-1144F2BED479}"/>
              </a:ext>
            </a:extLst>
          </p:cNvPr>
          <p:cNvSpPr/>
          <p:nvPr userDrawn="1"/>
        </p:nvSpPr>
        <p:spPr>
          <a:xfrm>
            <a:off x="0" y="6243145"/>
            <a:ext cx="12192000" cy="6148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dirty="0" err="1">
              <a:latin typeface="Sharp Sans No1 Medium" panose="02000000000000000000" pitchFamily="2" charset="77"/>
            </a:endParaRPr>
          </a:p>
        </p:txBody>
      </p:sp>
      <p:sp>
        <p:nvSpPr>
          <p:cNvPr id="6" name="Slide Number Placeholder 5">
            <a:extLst>
              <a:ext uri="{FF2B5EF4-FFF2-40B4-BE49-F238E27FC236}">
                <a16:creationId xmlns:a16="http://schemas.microsoft.com/office/drawing/2014/main" id="{450ADAB5-DB54-D543-A8AF-A2612DB3B69E}"/>
              </a:ext>
            </a:extLst>
          </p:cNvPr>
          <p:cNvSpPr>
            <a:spLocks noGrp="1"/>
          </p:cNvSpPr>
          <p:nvPr>
            <p:ph type="sldNum" sz="quarter" idx="12"/>
          </p:nvPr>
        </p:nvSpPr>
        <p:spPr/>
        <p:txBody>
          <a:bodyPr/>
          <a:lstStyle>
            <a:lvl1pPr>
              <a:defRPr>
                <a:solidFill>
                  <a:schemeClr val="bg1"/>
                </a:solidFill>
              </a:defRPr>
            </a:lvl1pPr>
          </a:lstStyle>
          <a:p>
            <a:fld id="{1AC18108-5E28-4A40-9050-B8B5975B12C9}" type="slidenum">
              <a:rPr lang="en-US" smtClean="0"/>
              <a:pPr/>
              <a:t>‹#›</a:t>
            </a:fld>
            <a:endParaRPr lang="en-US"/>
          </a:p>
        </p:txBody>
      </p:sp>
      <p:pic>
        <p:nvPicPr>
          <p:cNvPr id="9" name="Picture 8" descr="A picture containing drawing&#10;&#10;Description automatically generated">
            <a:extLst>
              <a:ext uri="{FF2B5EF4-FFF2-40B4-BE49-F238E27FC236}">
                <a16:creationId xmlns:a16="http://schemas.microsoft.com/office/drawing/2014/main" id="{8B368154-3E76-4DD9-9E32-2A77A93B4BDC}"/>
              </a:ext>
            </a:extLst>
          </p:cNvPr>
          <p:cNvPicPr/>
          <p:nvPr userDrawn="1"/>
        </p:nvPicPr>
        <p:blipFill>
          <a:blip r:embed="rId2"/>
          <a:stretch>
            <a:fillRect/>
          </a:stretch>
        </p:blipFill>
        <p:spPr>
          <a:xfrm>
            <a:off x="307277" y="6459384"/>
            <a:ext cx="995680" cy="169545"/>
          </a:xfrm>
          <a:prstGeom prst="rect">
            <a:avLst/>
          </a:prstGeom>
        </p:spPr>
      </p:pic>
      <p:pic>
        <p:nvPicPr>
          <p:cNvPr id="11" name="Picture 10">
            <a:extLst>
              <a:ext uri="{FF2B5EF4-FFF2-40B4-BE49-F238E27FC236}">
                <a16:creationId xmlns:a16="http://schemas.microsoft.com/office/drawing/2014/main" id="{324A477D-B5A5-054D-A53A-0D2340E08C73}"/>
              </a:ext>
            </a:extLst>
          </p:cNvPr>
          <p:cNvPicPr>
            <a:picLocks noChangeAspect="1"/>
          </p:cNvPicPr>
          <p:nvPr userDrawn="1"/>
        </p:nvPicPr>
        <p:blipFill>
          <a:blip r:embed="rId3"/>
          <a:srcRect/>
          <a:stretch/>
        </p:blipFill>
        <p:spPr>
          <a:xfrm rot="5400000">
            <a:off x="1293018" y="353075"/>
            <a:ext cx="477078" cy="452826"/>
          </a:xfrm>
          <a:prstGeom prst="rect">
            <a:avLst/>
          </a:prstGeom>
        </p:spPr>
      </p:pic>
      <p:sp>
        <p:nvSpPr>
          <p:cNvPr id="3" name="Google Shape;244;p41">
            <a:extLst>
              <a:ext uri="{FF2B5EF4-FFF2-40B4-BE49-F238E27FC236}">
                <a16:creationId xmlns:a16="http://schemas.microsoft.com/office/drawing/2014/main" id="{DFEEA504-D767-AC6B-B88C-65587C273366}"/>
              </a:ext>
            </a:extLst>
          </p:cNvPr>
          <p:cNvSpPr/>
          <p:nvPr userDrawn="1"/>
        </p:nvSpPr>
        <p:spPr>
          <a:xfrm>
            <a:off x="9336896" y="6424482"/>
            <a:ext cx="2525727" cy="175592"/>
          </a:xfrm>
          <a:prstGeom prst="rect">
            <a:avLst/>
          </a:prstGeom>
          <a:noFill/>
          <a:ln>
            <a:noFill/>
          </a:ln>
        </p:spPr>
        <p:txBody>
          <a:bodyPr spcFirstLastPara="1" wrap="square" lIns="91425" tIns="45700" rIns="91425" bIns="45700" anchor="t" anchorCtr="0">
            <a:noAutofit/>
          </a:bodyPr>
          <a:lstStyle/>
          <a:p>
            <a:pPr marL="457200" lvl="0" indent="-228600"/>
            <a:r>
              <a:rPr lang="en-US" sz="900" dirty="0">
                <a:solidFill>
                  <a:schemeClr val="bg1"/>
                </a:solidFill>
                <a:latin typeface="Century Gothic"/>
                <a:ea typeface="Century Gothic"/>
                <a:cs typeface="Century Gothic"/>
                <a:sym typeface="Century Gothic"/>
              </a:rPr>
              <a:t>© 2024 ACAMS. All Rights Reserved.</a:t>
            </a:r>
            <a:endParaRPr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12487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0CC7D-0054-C54C-8F08-71AE8FD143C4}"/>
              </a:ext>
            </a:extLst>
          </p:cNvPr>
          <p:cNvSpPr>
            <a:spLocks noGrp="1"/>
          </p:cNvSpPr>
          <p:nvPr>
            <p:ph type="title" hasCustomPrompt="1"/>
          </p:nvPr>
        </p:nvSpPr>
        <p:spPr>
          <a:xfrm>
            <a:off x="1642076" y="1467609"/>
            <a:ext cx="3103542" cy="698804"/>
          </a:xfrm>
        </p:spPr>
        <p:txBody>
          <a:bodyPr anchor="b">
            <a:normAutofit/>
          </a:bodyPr>
          <a:lstStyle>
            <a:lvl1pPr>
              <a:defRPr sz="4800" b="1" i="0"/>
            </a:lvl1pPr>
          </a:lstStyle>
          <a:p>
            <a:r>
              <a:rPr lang="en-US" dirty="0"/>
              <a:t>Contents</a:t>
            </a:r>
          </a:p>
        </p:txBody>
      </p:sp>
      <p:sp>
        <p:nvSpPr>
          <p:cNvPr id="6" name="Slide Number Placeholder 5">
            <a:extLst>
              <a:ext uri="{FF2B5EF4-FFF2-40B4-BE49-F238E27FC236}">
                <a16:creationId xmlns:a16="http://schemas.microsoft.com/office/drawing/2014/main" id="{450ADAB5-DB54-D543-A8AF-A2612DB3B69E}"/>
              </a:ext>
            </a:extLst>
          </p:cNvPr>
          <p:cNvSpPr>
            <a:spLocks noGrp="1"/>
          </p:cNvSpPr>
          <p:nvPr>
            <p:ph type="sldNum" sz="quarter" idx="12"/>
          </p:nvPr>
        </p:nvSpPr>
        <p:spPr/>
        <p:txBody>
          <a:bodyPr/>
          <a:lstStyle>
            <a:lvl1pPr>
              <a:defRPr>
                <a:latin typeface="+mn-lt"/>
              </a:defRPr>
            </a:lvl1pPr>
          </a:lstStyle>
          <a:p>
            <a:fld id="{1AC18108-5E28-4A40-9050-B8B5975B12C9}" type="slidenum">
              <a:rPr lang="en-US" smtClean="0"/>
              <a:pPr/>
              <a:t>‹#›</a:t>
            </a:fld>
            <a:endParaRPr lang="en-US"/>
          </a:p>
        </p:txBody>
      </p:sp>
      <p:pic>
        <p:nvPicPr>
          <p:cNvPr id="7" name="Picture 6">
            <a:extLst>
              <a:ext uri="{FF2B5EF4-FFF2-40B4-BE49-F238E27FC236}">
                <a16:creationId xmlns:a16="http://schemas.microsoft.com/office/drawing/2014/main" id="{4333A8D0-1150-734B-828E-24493E294116}"/>
              </a:ext>
            </a:extLst>
          </p:cNvPr>
          <p:cNvPicPr>
            <a:picLocks noChangeAspect="1"/>
          </p:cNvPicPr>
          <p:nvPr userDrawn="1"/>
        </p:nvPicPr>
        <p:blipFill>
          <a:blip r:embed="rId2"/>
          <a:stretch>
            <a:fillRect/>
          </a:stretch>
        </p:blipFill>
        <p:spPr>
          <a:xfrm>
            <a:off x="836519" y="1525484"/>
            <a:ext cx="583626" cy="555585"/>
          </a:xfrm>
          <a:prstGeom prst="rect">
            <a:avLst/>
          </a:prstGeom>
        </p:spPr>
      </p:pic>
      <p:sp>
        <p:nvSpPr>
          <p:cNvPr id="10" name="Content Placeholder 2">
            <a:extLst>
              <a:ext uri="{FF2B5EF4-FFF2-40B4-BE49-F238E27FC236}">
                <a16:creationId xmlns:a16="http://schemas.microsoft.com/office/drawing/2014/main" id="{FF6D4AE0-2197-684E-89C6-AB51D59F722C}"/>
              </a:ext>
            </a:extLst>
          </p:cNvPr>
          <p:cNvSpPr>
            <a:spLocks noGrp="1"/>
          </p:cNvSpPr>
          <p:nvPr>
            <p:ph sz="half" idx="1"/>
          </p:nvPr>
        </p:nvSpPr>
        <p:spPr>
          <a:xfrm>
            <a:off x="5288280" y="1467609"/>
            <a:ext cx="5181600" cy="4351338"/>
          </a:xfrm>
          <a:prstGeom prst="rect">
            <a:avLst/>
          </a:prstGeom>
        </p:spPr>
        <p:txBody>
          <a:bodyPr/>
          <a:lstStyle>
            <a:lvl1pPr marL="457200" indent="-457200">
              <a:lnSpc>
                <a:spcPct val="120000"/>
              </a:lnSpc>
              <a:buFont typeface="+mj-lt"/>
              <a:buAutoNum type="arabicPeriod"/>
              <a:defRPr b="0" i="0">
                <a:solidFill>
                  <a:schemeClr val="tx1"/>
                </a:solidFill>
              </a:defRPr>
            </a:lvl1pPr>
            <a:lvl2pPr marL="914400" indent="-457200">
              <a:lnSpc>
                <a:spcPct val="120000"/>
              </a:lnSpc>
              <a:buFont typeface="+mj-lt"/>
              <a:buAutoNum type="alphaLcPeriod"/>
              <a:defRPr b="0" i="0"/>
            </a:lvl2pPr>
            <a:lvl3pPr marL="1371600" indent="-457200">
              <a:lnSpc>
                <a:spcPct val="120000"/>
              </a:lnSpc>
              <a:buFont typeface="+mj-lt"/>
              <a:buAutoNum type="alphaLcPeriod"/>
              <a:defRPr/>
            </a:lvl3pPr>
            <a:lvl4pPr marL="1828800" indent="-457200">
              <a:lnSpc>
                <a:spcPct val="120000"/>
              </a:lnSpc>
              <a:buFont typeface="+mj-lt"/>
              <a:buAutoNum type="alphaLcPeriod"/>
              <a:defRPr b="0" i="0"/>
            </a:lvl4pPr>
            <a:lvl5pPr marL="2286000" indent="-457200">
              <a:lnSpc>
                <a:spcPct val="120000"/>
              </a:lnSpc>
              <a:buFont typeface="+mj-lt"/>
              <a:buAutoNum type="alphaLcPeriod"/>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picture containing lit, sitting, stop, computer&#10;&#10;Description automatically generated">
            <a:extLst>
              <a:ext uri="{FF2B5EF4-FFF2-40B4-BE49-F238E27FC236}">
                <a16:creationId xmlns:a16="http://schemas.microsoft.com/office/drawing/2014/main" id="{B8C3334C-5244-4623-9CBA-257A8955B1EE}"/>
              </a:ext>
            </a:extLst>
          </p:cNvPr>
          <p:cNvPicPr/>
          <p:nvPr userDrawn="1"/>
        </p:nvPicPr>
        <p:blipFill>
          <a:blip r:embed="rId3"/>
          <a:stretch>
            <a:fillRect/>
          </a:stretch>
        </p:blipFill>
        <p:spPr>
          <a:xfrm>
            <a:off x="310595" y="6465556"/>
            <a:ext cx="1009650" cy="171450"/>
          </a:xfrm>
          <a:prstGeom prst="rect">
            <a:avLst/>
          </a:prstGeom>
        </p:spPr>
      </p:pic>
      <p:sp>
        <p:nvSpPr>
          <p:cNvPr id="3" name="Google Shape;244;p41">
            <a:extLst>
              <a:ext uri="{FF2B5EF4-FFF2-40B4-BE49-F238E27FC236}">
                <a16:creationId xmlns:a16="http://schemas.microsoft.com/office/drawing/2014/main" id="{FB3568A7-25DF-7772-F9DF-CA3C91AF27F6}"/>
              </a:ext>
            </a:extLst>
          </p:cNvPr>
          <p:cNvSpPr/>
          <p:nvPr userDrawn="1"/>
        </p:nvSpPr>
        <p:spPr>
          <a:xfrm>
            <a:off x="9336896" y="6424482"/>
            <a:ext cx="2525727" cy="175592"/>
          </a:xfrm>
          <a:prstGeom prst="rect">
            <a:avLst/>
          </a:prstGeom>
          <a:noFill/>
          <a:ln>
            <a:noFill/>
          </a:ln>
        </p:spPr>
        <p:txBody>
          <a:bodyPr spcFirstLastPara="1" wrap="square" lIns="91425" tIns="45700" rIns="91425" bIns="45700" anchor="t" anchorCtr="0">
            <a:noAutofit/>
          </a:bodyPr>
          <a:lstStyle/>
          <a:p>
            <a:pPr marL="457200" lvl="0" indent="-228600"/>
            <a:r>
              <a:rPr lang="en-US" sz="900" dirty="0">
                <a:solidFill>
                  <a:schemeClr val="tx1"/>
                </a:solidFill>
                <a:latin typeface="+mn-lt"/>
                <a:ea typeface="Century Gothic"/>
                <a:cs typeface="Century Gothic"/>
                <a:sym typeface="Century Gothic"/>
              </a:rPr>
              <a:t>© 2024 ACAMS. All Rights Reserved.</a:t>
            </a:r>
            <a:endParaRPr dirty="0">
              <a:solidFill>
                <a:schemeClr val="tx1"/>
              </a:solidFill>
              <a:latin typeface="+mn-lt"/>
              <a:ea typeface="Century Gothic"/>
              <a:cs typeface="Century Gothic"/>
              <a:sym typeface="Century Gothic"/>
            </a:endParaRPr>
          </a:p>
        </p:txBody>
      </p:sp>
    </p:spTree>
    <p:extLst>
      <p:ext uri="{BB962C8B-B14F-4D97-AF65-F5344CB8AC3E}">
        <p14:creationId xmlns:p14="http://schemas.microsoft.com/office/powerpoint/2010/main" val="735338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5CE00-510C-DD46-AB78-AFC637F648BB}"/>
              </a:ext>
            </a:extLst>
          </p:cNvPr>
          <p:cNvSpPr>
            <a:spLocks noGrp="1"/>
          </p:cNvSpPr>
          <p:nvPr>
            <p:ph type="title" hasCustomPrompt="1"/>
          </p:nvPr>
        </p:nvSpPr>
        <p:spPr>
          <a:xfrm>
            <a:off x="838200" y="18255"/>
            <a:ext cx="10515600" cy="1325563"/>
          </a:xfrm>
        </p:spPr>
        <p:txBody>
          <a:bodyPr>
            <a:normAutofit/>
          </a:bodyPr>
          <a:lstStyle>
            <a:lvl1pPr>
              <a:defRPr sz="3000" b="1" i="0"/>
            </a:lvl1pPr>
          </a:lstStyle>
          <a:p>
            <a:r>
              <a:rPr lang="en-US" dirty="0"/>
              <a:t>Title of Content Slide </a:t>
            </a:r>
          </a:p>
        </p:txBody>
      </p:sp>
      <p:sp>
        <p:nvSpPr>
          <p:cNvPr id="3" name="Content Placeholder 2">
            <a:extLst>
              <a:ext uri="{FF2B5EF4-FFF2-40B4-BE49-F238E27FC236}">
                <a16:creationId xmlns:a16="http://schemas.microsoft.com/office/drawing/2014/main" id="{C9128E7E-7B4E-DE4A-A375-F2B74FE7AB7D}"/>
              </a:ext>
            </a:extLst>
          </p:cNvPr>
          <p:cNvSpPr>
            <a:spLocks noGrp="1"/>
          </p:cNvSpPr>
          <p:nvPr>
            <p:ph idx="1"/>
          </p:nvPr>
        </p:nvSpPr>
        <p:spPr>
          <a:xfrm>
            <a:off x="838200" y="1352218"/>
            <a:ext cx="10515600" cy="4351338"/>
          </a:xfrm>
          <a:prstGeom prst="rect">
            <a:avLst/>
          </a:prstGeom>
        </p:spPr>
        <p:txBody>
          <a:bodyPr/>
          <a:lstStyle>
            <a:lvl1pPr>
              <a:lnSpc>
                <a:spcPct val="120000"/>
              </a:lnSpc>
              <a:defRPr b="0" i="0">
                <a:solidFill>
                  <a:schemeClr val="tx1"/>
                </a:solidFill>
              </a:defRPr>
            </a:lvl1pPr>
            <a:lvl2pPr>
              <a:lnSpc>
                <a:spcPct val="120000"/>
              </a:lnSpc>
              <a:defRPr b="0" i="0"/>
            </a:lvl2pPr>
            <a:lvl3pPr>
              <a:lnSpc>
                <a:spcPct val="120000"/>
              </a:lnSpc>
              <a:defRPr/>
            </a:lvl3pPr>
            <a:lvl4pPr>
              <a:lnSpc>
                <a:spcPct val="120000"/>
              </a:lnSpc>
              <a:defRPr b="0" i="0"/>
            </a:lvl4pPr>
            <a:lvl5pPr>
              <a:lnSpc>
                <a:spcPct val="120000"/>
              </a:lnSpc>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E4EA271-39B7-5E4F-A4FF-C0C77D5A218F}"/>
              </a:ext>
            </a:extLst>
          </p:cNvPr>
          <p:cNvSpPr>
            <a:spLocks noGrp="1"/>
          </p:cNvSpPr>
          <p:nvPr>
            <p:ph type="sldNum" sz="quarter" idx="12"/>
          </p:nvPr>
        </p:nvSpPr>
        <p:spPr/>
        <p:txBody>
          <a:bodyPr/>
          <a:lstStyle>
            <a:lvl1pPr>
              <a:defRPr>
                <a:latin typeface="+mn-lt"/>
              </a:defRPr>
            </a:lvl1pPr>
          </a:lstStyle>
          <a:p>
            <a:fld id="{1AC18108-5E28-4A40-9050-B8B5975B12C9}" type="slidenum">
              <a:rPr lang="en-US" smtClean="0"/>
              <a:pPr/>
              <a:t>‹#›</a:t>
            </a:fld>
            <a:endParaRPr lang="en-US"/>
          </a:p>
        </p:txBody>
      </p:sp>
      <p:pic>
        <p:nvPicPr>
          <p:cNvPr id="7" name="Picture 6" descr="A picture containing lit, sitting, stop, computer&#10;&#10;Description automatically generated">
            <a:extLst>
              <a:ext uri="{FF2B5EF4-FFF2-40B4-BE49-F238E27FC236}">
                <a16:creationId xmlns:a16="http://schemas.microsoft.com/office/drawing/2014/main" id="{ABBD5EA0-A708-4E06-8EF5-4F8CDB644D15}"/>
              </a:ext>
            </a:extLst>
          </p:cNvPr>
          <p:cNvPicPr/>
          <p:nvPr userDrawn="1"/>
        </p:nvPicPr>
        <p:blipFill>
          <a:blip r:embed="rId2"/>
          <a:stretch>
            <a:fillRect/>
          </a:stretch>
        </p:blipFill>
        <p:spPr>
          <a:xfrm>
            <a:off x="310595" y="6465556"/>
            <a:ext cx="1009650" cy="171450"/>
          </a:xfrm>
          <a:prstGeom prst="rect">
            <a:avLst/>
          </a:prstGeom>
        </p:spPr>
      </p:pic>
      <p:sp>
        <p:nvSpPr>
          <p:cNvPr id="4" name="Google Shape;244;p41">
            <a:extLst>
              <a:ext uri="{FF2B5EF4-FFF2-40B4-BE49-F238E27FC236}">
                <a16:creationId xmlns:a16="http://schemas.microsoft.com/office/drawing/2014/main" id="{9E1BC651-D294-16D2-07A7-D00ECCAF79CB}"/>
              </a:ext>
            </a:extLst>
          </p:cNvPr>
          <p:cNvSpPr/>
          <p:nvPr userDrawn="1"/>
        </p:nvSpPr>
        <p:spPr>
          <a:xfrm>
            <a:off x="9336896" y="6424482"/>
            <a:ext cx="2525727" cy="175592"/>
          </a:xfrm>
          <a:prstGeom prst="rect">
            <a:avLst/>
          </a:prstGeom>
          <a:noFill/>
          <a:ln>
            <a:noFill/>
          </a:ln>
        </p:spPr>
        <p:txBody>
          <a:bodyPr spcFirstLastPara="1" wrap="square" lIns="91425" tIns="45700" rIns="91425" bIns="45700" anchor="t" anchorCtr="0">
            <a:noAutofit/>
          </a:bodyPr>
          <a:lstStyle/>
          <a:p>
            <a:pPr marL="457200" lvl="0" indent="-228600"/>
            <a:r>
              <a:rPr lang="en-US" sz="900" dirty="0">
                <a:solidFill>
                  <a:schemeClr val="tx1"/>
                </a:solidFill>
                <a:latin typeface="+mn-lt"/>
                <a:ea typeface="Century Gothic"/>
                <a:cs typeface="Century Gothic"/>
                <a:sym typeface="Century Gothic"/>
              </a:rPr>
              <a:t>© 2024 ACAMS. All Rights Reserved.</a:t>
            </a:r>
            <a:endParaRPr dirty="0">
              <a:solidFill>
                <a:schemeClr val="tx1"/>
              </a:solidFill>
              <a:latin typeface="+mn-lt"/>
              <a:ea typeface="Century Gothic"/>
              <a:cs typeface="Century Gothic"/>
              <a:sym typeface="Century Gothic"/>
            </a:endParaRPr>
          </a:p>
        </p:txBody>
      </p:sp>
    </p:spTree>
    <p:extLst>
      <p:ext uri="{BB962C8B-B14F-4D97-AF65-F5344CB8AC3E}">
        <p14:creationId xmlns:p14="http://schemas.microsoft.com/office/powerpoint/2010/main" val="814116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7FB94D-6220-7046-995D-21B21EF91243}"/>
              </a:ext>
            </a:extLst>
          </p:cNvPr>
          <p:cNvSpPr>
            <a:spLocks noGrp="1"/>
          </p:cNvSpPr>
          <p:nvPr>
            <p:ph type="title"/>
          </p:nvPr>
        </p:nvSpPr>
        <p:spPr>
          <a:xfrm>
            <a:off x="838200" y="1968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BD37FBC-B204-1A42-B1A0-73F8E580AEA2}"/>
              </a:ext>
            </a:extLst>
          </p:cNvPr>
          <p:cNvSpPr>
            <a:spLocks noGrp="1"/>
          </p:cNvSpPr>
          <p:nvPr>
            <p:ph type="body" idx="1"/>
          </p:nvPr>
        </p:nvSpPr>
        <p:spPr>
          <a:xfrm>
            <a:off x="838200" y="1345248"/>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09D46AE-B3A2-EE4E-B3BF-F51E981835A0}"/>
              </a:ext>
            </a:extLst>
          </p:cNvPr>
          <p:cNvSpPr>
            <a:spLocks noGrp="1"/>
          </p:cNvSpPr>
          <p:nvPr>
            <p:ph type="sldNum" sz="quarter" idx="4"/>
          </p:nvPr>
        </p:nvSpPr>
        <p:spPr>
          <a:xfrm>
            <a:off x="11353800" y="6356350"/>
            <a:ext cx="619759" cy="365125"/>
          </a:xfrm>
          <a:prstGeom prst="rect">
            <a:avLst/>
          </a:prstGeom>
        </p:spPr>
        <p:txBody>
          <a:bodyPr vert="horz" lIns="91440" tIns="45720" rIns="91440" bIns="45720" rtlCol="0" anchor="ctr"/>
          <a:lstStyle>
            <a:lvl1pPr algn="r">
              <a:defRPr sz="1000" b="1" i="0">
                <a:solidFill>
                  <a:schemeClr val="tx1">
                    <a:tint val="75000"/>
                  </a:schemeClr>
                </a:solidFill>
                <a:latin typeface="+mn-lt"/>
                <a:ea typeface="Sharp Sans No1 Medium" panose="02000000000000000000" pitchFamily="2" charset="77"/>
                <a:cs typeface="Sharp Sans No1 Medium" panose="02000000000000000000" pitchFamily="2" charset="77"/>
              </a:defRPr>
            </a:lvl1pPr>
          </a:lstStyle>
          <a:p>
            <a:fld id="{19B433D6-D615-8F45-BE7C-6E62FE0BAEC9}" type="slidenum">
              <a:rPr lang="en-US" smtClean="0"/>
              <a:pPr/>
              <a:t>‹#›</a:t>
            </a:fld>
            <a:endParaRPr lang="en-US"/>
          </a:p>
        </p:txBody>
      </p:sp>
    </p:spTree>
    <p:extLst>
      <p:ext uri="{BB962C8B-B14F-4D97-AF65-F5344CB8AC3E}">
        <p14:creationId xmlns:p14="http://schemas.microsoft.com/office/powerpoint/2010/main" val="14746989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49" r:id="rId3"/>
    <p:sldLayoutId id="2147483651" r:id="rId4"/>
    <p:sldLayoutId id="2147483667" r:id="rId5"/>
    <p:sldLayoutId id="2147483668" r:id="rId6"/>
    <p:sldLayoutId id="2147483669" r:id="rId7"/>
    <p:sldLayoutId id="2147483663" r:id="rId8"/>
    <p:sldLayoutId id="2147483650" r:id="rId9"/>
    <p:sldLayoutId id="2147483652" r:id="rId10"/>
    <p:sldLayoutId id="2147483653" r:id="rId11"/>
    <p:sldLayoutId id="2147483654" r:id="rId12"/>
    <p:sldLayoutId id="2147483656" r:id="rId13"/>
    <p:sldLayoutId id="2147483657" r:id="rId14"/>
    <p:sldLayoutId id="2147483666" r:id="rId15"/>
    <p:sldLayoutId id="2147483670" r:id="rId16"/>
    <p:sldLayoutId id="2147483671" r:id="rId17"/>
    <p:sldLayoutId id="2147483655" r:id="rId18"/>
    <p:sldLayoutId id="2147483658" r:id="rId19"/>
    <p:sldLayoutId id="2147483664" r:id="rId20"/>
    <p:sldLayoutId id="2147483661" r:id="rId21"/>
    <p:sldLayoutId id="2147483673" r:id="rId22"/>
  </p:sldLayoutIdLst>
  <p:txStyles>
    <p:titleStyle>
      <a:lvl1pPr algn="l" defTabSz="914400" rtl="0" eaLnBrk="1" latinLnBrk="0" hangingPunct="1">
        <a:lnSpc>
          <a:spcPct val="90000"/>
        </a:lnSpc>
        <a:spcBef>
          <a:spcPct val="0"/>
        </a:spcBef>
        <a:buNone/>
        <a:defRPr sz="3000" b="1" i="0" kern="1200">
          <a:solidFill>
            <a:schemeClr val="tx2"/>
          </a:solidFill>
          <a:latin typeface="Century Gothic" panose="020B0502020202020204" pitchFamily="34" charset="0"/>
          <a:ea typeface="Sharp Sans" pitchFamily="2" charset="77"/>
          <a:cs typeface="Sharp Sans" pitchFamily="2" charset="77"/>
        </a:defRPr>
      </a:lvl1pPr>
    </p:titleStyle>
    <p:bodyStyle>
      <a:lvl1pPr marL="228600" indent="-228600" algn="l" defTabSz="914400" rtl="0" eaLnBrk="1" latinLnBrk="0" hangingPunct="1">
        <a:lnSpc>
          <a:spcPct val="120000"/>
        </a:lnSpc>
        <a:spcBef>
          <a:spcPts val="1000"/>
        </a:spcBef>
        <a:buClr>
          <a:schemeClr val="tx2"/>
        </a:buClr>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20000"/>
        </a:lnSpc>
        <a:spcBef>
          <a:spcPts val="500"/>
        </a:spcBef>
        <a:buClr>
          <a:schemeClr val="tx2"/>
        </a:buClr>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20000"/>
        </a:lnSpc>
        <a:spcBef>
          <a:spcPts val="500"/>
        </a:spcBef>
        <a:buClr>
          <a:schemeClr val="tx2"/>
        </a:buClr>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20000"/>
        </a:lnSpc>
        <a:spcBef>
          <a:spcPts val="500"/>
        </a:spcBef>
        <a:buClr>
          <a:schemeClr val="tx2"/>
        </a:buClr>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20000"/>
        </a:lnSpc>
        <a:spcBef>
          <a:spcPts val="500"/>
        </a:spcBef>
        <a:buClr>
          <a:schemeClr val="tx2"/>
        </a:buClr>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www.acams.org/caf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www.acams.org/caf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D140C5-5905-9A42-9D70-684340383453}"/>
              </a:ext>
            </a:extLst>
          </p:cNvPr>
          <p:cNvSpPr>
            <a:spLocks noGrp="1"/>
          </p:cNvSpPr>
          <p:nvPr>
            <p:ph type="ctrTitle"/>
          </p:nvPr>
        </p:nvSpPr>
        <p:spPr/>
        <p:txBody>
          <a:bodyPr>
            <a:normAutofit/>
          </a:bodyPr>
          <a:lstStyle/>
          <a:p>
            <a:r>
              <a:rPr lang="en-US" dirty="0"/>
              <a:t>Financial Crime Threats: A Changing Landscape</a:t>
            </a:r>
            <a:endParaRPr lang="en-US" sz="4800" dirty="0"/>
          </a:p>
        </p:txBody>
      </p:sp>
      <p:sp>
        <p:nvSpPr>
          <p:cNvPr id="5" name="Subtitle 4">
            <a:extLst>
              <a:ext uri="{FF2B5EF4-FFF2-40B4-BE49-F238E27FC236}">
                <a16:creationId xmlns:a16="http://schemas.microsoft.com/office/drawing/2014/main" id="{0CF870EF-30B4-C842-B327-5840DBD7A3A5}"/>
              </a:ext>
            </a:extLst>
          </p:cNvPr>
          <p:cNvSpPr>
            <a:spLocks noGrp="1"/>
          </p:cNvSpPr>
          <p:nvPr>
            <p:ph type="subTitle" idx="1"/>
          </p:nvPr>
        </p:nvSpPr>
        <p:spPr/>
        <p:txBody>
          <a:bodyPr/>
          <a:lstStyle/>
          <a:p>
            <a:endParaRPr lang="en-US" dirty="0"/>
          </a:p>
          <a:p>
            <a:endParaRPr lang="en-US" dirty="0"/>
          </a:p>
        </p:txBody>
      </p:sp>
    </p:spTree>
    <p:extLst>
      <p:ext uri="{BB962C8B-B14F-4D97-AF65-F5344CB8AC3E}">
        <p14:creationId xmlns:p14="http://schemas.microsoft.com/office/powerpoint/2010/main" val="2645523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35364643-75DD-ECDB-D84A-00A420CCAE8A}"/>
              </a:ext>
            </a:extLst>
          </p:cNvPr>
          <p:cNvSpPr>
            <a:spLocks noGrp="1"/>
          </p:cNvSpPr>
          <p:nvPr>
            <p:ph type="sldNum" sz="quarter" idx="12"/>
          </p:nvPr>
        </p:nvSpPr>
        <p:spPr>
          <a:xfrm>
            <a:off x="11353800" y="5984564"/>
            <a:ext cx="619759" cy="365125"/>
          </a:xfrm>
        </p:spPr>
        <p:txBody>
          <a:bodyPr/>
          <a:lstStyle/>
          <a:p>
            <a:pPr lvl="0"/>
            <a:fld id="{1AC18108-5E28-4A40-9050-B8B5975B12C9}" type="slidenum">
              <a:rPr lang="en-US" noProof="0" smtClean="0"/>
              <a:pPr lvl="0"/>
              <a:t>10</a:t>
            </a:fld>
            <a:endParaRPr lang="en-US" noProof="0"/>
          </a:p>
        </p:txBody>
      </p:sp>
      <p:grpSp>
        <p:nvGrpSpPr>
          <p:cNvPr id="7" name="Group 6">
            <a:extLst>
              <a:ext uri="{FF2B5EF4-FFF2-40B4-BE49-F238E27FC236}">
                <a16:creationId xmlns:a16="http://schemas.microsoft.com/office/drawing/2014/main" id="{F8BC83DA-BBE1-50C3-70F1-B58FA1535C69}"/>
              </a:ext>
            </a:extLst>
          </p:cNvPr>
          <p:cNvGrpSpPr/>
          <p:nvPr/>
        </p:nvGrpSpPr>
        <p:grpSpPr>
          <a:xfrm>
            <a:off x="839788" y="634674"/>
            <a:ext cx="10514012" cy="402812"/>
            <a:chOff x="838199" y="910200"/>
            <a:chExt cx="18343247" cy="402812"/>
          </a:xfrm>
        </p:grpSpPr>
        <p:sp>
          <p:nvSpPr>
            <p:cNvPr id="8" name="Text Placeholder 2">
              <a:extLst>
                <a:ext uri="{FF2B5EF4-FFF2-40B4-BE49-F238E27FC236}">
                  <a16:creationId xmlns:a16="http://schemas.microsoft.com/office/drawing/2014/main" id="{7EF12F9B-67E0-35DC-1777-416981537440}"/>
                </a:ext>
              </a:extLst>
            </p:cNvPr>
            <p:cNvSpPr txBox="1">
              <a:spLocks/>
            </p:cNvSpPr>
            <p:nvPr/>
          </p:nvSpPr>
          <p:spPr>
            <a:xfrm>
              <a:off x="838199" y="910200"/>
              <a:ext cx="10638295" cy="400903"/>
            </a:xfrm>
            <a:prstGeom prst="rect">
              <a:avLst/>
            </a:prstGeom>
          </p:spPr>
          <p:txBody>
            <a:bodyPr lIns="0" anchor="b" anchorCtr="0"/>
            <a:lstStyle>
              <a:lvl1pPr marL="228600" indent="-228600" algn="l" defTabSz="914400" rtl="0" eaLnBrk="1" latinLnBrk="0" hangingPunct="1">
                <a:lnSpc>
                  <a:spcPct val="120000"/>
                </a:lnSpc>
                <a:spcBef>
                  <a:spcPts val="1000"/>
                </a:spcBef>
                <a:buClr>
                  <a:schemeClr val="tx2"/>
                </a:buClr>
                <a:buFont typeface="Courier New" panose="02070309020205020404" pitchFamily="49" charset="0"/>
                <a:buChar char="o"/>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2"/>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2"/>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2"/>
                </a:buClr>
                <a:buFont typeface="Courier New" panose="02070309020205020404" pitchFamily="49" charset="0"/>
                <a:buChar char="o"/>
                <a:defRPr sz="20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2"/>
                </a:buClr>
                <a:buFont typeface="Courier New" panose="02070309020205020404" pitchFamily="49" charset="0"/>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None/>
              </a:pPr>
              <a:endParaRPr lang="en-US" sz="1800" spc="110" dirty="0">
                <a:solidFill>
                  <a:schemeClr val="tx2"/>
                </a:solidFill>
                <a:latin typeface="Century Gothic" charset="0"/>
              </a:endParaRPr>
            </a:p>
          </p:txBody>
        </p:sp>
        <p:cxnSp>
          <p:nvCxnSpPr>
            <p:cNvPr id="9" name="Straight Connector 8">
              <a:extLst>
                <a:ext uri="{FF2B5EF4-FFF2-40B4-BE49-F238E27FC236}">
                  <a16:creationId xmlns:a16="http://schemas.microsoft.com/office/drawing/2014/main" id="{FAAEE966-3128-7063-1BAD-A3EE7CB5FCBE}"/>
                </a:ext>
              </a:extLst>
            </p:cNvPr>
            <p:cNvCxnSpPr>
              <a:cxnSpLocks/>
            </p:cNvCxnSpPr>
            <p:nvPr/>
          </p:nvCxnSpPr>
          <p:spPr>
            <a:xfrm>
              <a:off x="838199" y="1313012"/>
              <a:ext cx="1834324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956BFDCB-C27D-0D7D-A546-EAC307179D17}"/>
              </a:ext>
            </a:extLst>
          </p:cNvPr>
          <p:cNvSpPr txBox="1"/>
          <p:nvPr/>
        </p:nvSpPr>
        <p:spPr>
          <a:xfrm>
            <a:off x="623920" y="1135814"/>
            <a:ext cx="2595818" cy="619016"/>
          </a:xfrm>
          <a:prstGeom prst="rect">
            <a:avLst/>
          </a:prstGeom>
          <a:noFill/>
        </p:spPr>
        <p:txBody>
          <a:bodyPr wrap="square" rtlCol="0">
            <a:spAutoFit/>
          </a:bodyPr>
          <a:lstStyle/>
          <a:p>
            <a:pPr marL="0" indent="0" algn="ctr">
              <a:lnSpc>
                <a:spcPct val="120000"/>
              </a:lnSpc>
              <a:buClr>
                <a:schemeClr val="tx2"/>
              </a:buClr>
              <a:buFont typeface="Courier New" panose="02070309020205020404" pitchFamily="49" charset="0"/>
              <a:buNone/>
            </a:pPr>
            <a:r>
              <a:rPr lang="en-GB" sz="1500" b="1" dirty="0">
                <a:solidFill>
                  <a:schemeClr val="tx2"/>
                </a:solidFill>
                <a:latin typeface="+mn-lt"/>
                <a:ea typeface="Sharp Sans No1 Medium" panose="02000000000000000000" pitchFamily="2" charset="77"/>
                <a:cs typeface="Sharp Sans No1 Medium" panose="02000000000000000000" pitchFamily="2" charset="77"/>
              </a:rPr>
              <a:t>1. Economic Downturn &amp; AFC Budget Cuts</a:t>
            </a:r>
          </a:p>
        </p:txBody>
      </p:sp>
      <p:sp>
        <p:nvSpPr>
          <p:cNvPr id="11" name="TextBox 10">
            <a:extLst>
              <a:ext uri="{FF2B5EF4-FFF2-40B4-BE49-F238E27FC236}">
                <a16:creationId xmlns:a16="http://schemas.microsoft.com/office/drawing/2014/main" id="{38DE7C3B-7169-35C8-3A82-EEE6DAAEB8F6}"/>
              </a:ext>
            </a:extLst>
          </p:cNvPr>
          <p:cNvSpPr txBox="1"/>
          <p:nvPr/>
        </p:nvSpPr>
        <p:spPr>
          <a:xfrm>
            <a:off x="3274752" y="1120865"/>
            <a:ext cx="1658087" cy="619016"/>
          </a:xfrm>
          <a:prstGeom prst="rect">
            <a:avLst/>
          </a:prstGeom>
          <a:noFill/>
        </p:spPr>
        <p:txBody>
          <a:bodyPr wrap="square" rtlCol="0">
            <a:spAutoFit/>
          </a:bodyPr>
          <a:lstStyle/>
          <a:p>
            <a:pPr marL="0" indent="0" algn="ctr">
              <a:lnSpc>
                <a:spcPct val="120000"/>
              </a:lnSpc>
              <a:buClr>
                <a:schemeClr val="tx2"/>
              </a:buClr>
              <a:buFont typeface="Courier New" panose="02070309020205020404" pitchFamily="49" charset="0"/>
              <a:buNone/>
            </a:pPr>
            <a:r>
              <a:rPr lang="en-GB" sz="1500" b="1" dirty="0">
                <a:solidFill>
                  <a:schemeClr val="tx2"/>
                </a:solidFill>
                <a:latin typeface="+mn-lt"/>
                <a:ea typeface="Sharp Sans No1 Medium" panose="02000000000000000000" pitchFamily="2" charset="77"/>
                <a:cs typeface="Sharp Sans No1 Medium" panose="02000000000000000000" pitchFamily="2" charset="77"/>
              </a:rPr>
              <a:t>2. Geopolitical Tensions</a:t>
            </a:r>
          </a:p>
        </p:txBody>
      </p:sp>
      <p:sp>
        <p:nvSpPr>
          <p:cNvPr id="12" name="TextBox 11">
            <a:extLst>
              <a:ext uri="{FF2B5EF4-FFF2-40B4-BE49-F238E27FC236}">
                <a16:creationId xmlns:a16="http://schemas.microsoft.com/office/drawing/2014/main" id="{35363477-C5E7-24E5-5A81-7C5FF9CE2B07}"/>
              </a:ext>
            </a:extLst>
          </p:cNvPr>
          <p:cNvSpPr txBox="1"/>
          <p:nvPr/>
        </p:nvSpPr>
        <p:spPr>
          <a:xfrm>
            <a:off x="5171648" y="1133273"/>
            <a:ext cx="2087515" cy="619016"/>
          </a:xfrm>
          <a:prstGeom prst="rect">
            <a:avLst/>
          </a:prstGeom>
          <a:noFill/>
        </p:spPr>
        <p:txBody>
          <a:bodyPr wrap="square" rtlCol="0">
            <a:spAutoFit/>
          </a:bodyPr>
          <a:lstStyle/>
          <a:p>
            <a:pPr marL="0" indent="0" algn="ctr">
              <a:lnSpc>
                <a:spcPct val="120000"/>
              </a:lnSpc>
              <a:buClr>
                <a:schemeClr val="tx2"/>
              </a:buClr>
              <a:buFont typeface="Courier New" panose="02070309020205020404" pitchFamily="49" charset="0"/>
              <a:buNone/>
            </a:pPr>
            <a:r>
              <a:rPr lang="en-GB" sz="1500" b="1" dirty="0">
                <a:solidFill>
                  <a:schemeClr val="tx2"/>
                </a:solidFill>
                <a:latin typeface="+mn-lt"/>
                <a:ea typeface="Sharp Sans No1 Medium" panose="02000000000000000000" pitchFamily="2" charset="77"/>
                <a:cs typeface="Sharp Sans No1 Medium" panose="02000000000000000000" pitchFamily="2" charset="77"/>
              </a:rPr>
              <a:t>3. Cyber Enabled Fraud</a:t>
            </a:r>
          </a:p>
        </p:txBody>
      </p:sp>
      <p:sp>
        <p:nvSpPr>
          <p:cNvPr id="13" name="TextBox 12">
            <a:extLst>
              <a:ext uri="{FF2B5EF4-FFF2-40B4-BE49-F238E27FC236}">
                <a16:creationId xmlns:a16="http://schemas.microsoft.com/office/drawing/2014/main" id="{B32ED716-9DEE-FE99-126F-E960A1439CB1}"/>
              </a:ext>
            </a:extLst>
          </p:cNvPr>
          <p:cNvSpPr txBox="1"/>
          <p:nvPr/>
        </p:nvSpPr>
        <p:spPr>
          <a:xfrm>
            <a:off x="7673013" y="1107705"/>
            <a:ext cx="1835759" cy="619016"/>
          </a:xfrm>
          <a:prstGeom prst="rect">
            <a:avLst/>
          </a:prstGeom>
          <a:noFill/>
        </p:spPr>
        <p:txBody>
          <a:bodyPr wrap="none" rtlCol="0">
            <a:spAutoFit/>
          </a:bodyPr>
          <a:lstStyle/>
          <a:p>
            <a:pPr marL="0" indent="0" algn="ctr">
              <a:lnSpc>
                <a:spcPct val="120000"/>
              </a:lnSpc>
              <a:buClr>
                <a:schemeClr val="tx2"/>
              </a:buClr>
              <a:buFont typeface="Courier New" panose="02070309020205020404" pitchFamily="49" charset="0"/>
              <a:buNone/>
            </a:pPr>
            <a:r>
              <a:rPr lang="en-GB" sz="1500" b="1" dirty="0">
                <a:solidFill>
                  <a:schemeClr val="tx2"/>
                </a:solidFill>
                <a:latin typeface="+mn-lt"/>
                <a:ea typeface="Sharp Sans No1 Medium" panose="02000000000000000000" pitchFamily="2" charset="77"/>
                <a:cs typeface="Sharp Sans No1 Medium" panose="02000000000000000000" pitchFamily="2" charset="77"/>
              </a:rPr>
              <a:t>4. Sanctions and </a:t>
            </a:r>
          </a:p>
          <a:p>
            <a:pPr marL="0" indent="0" algn="ctr">
              <a:lnSpc>
                <a:spcPct val="120000"/>
              </a:lnSpc>
              <a:buClr>
                <a:schemeClr val="tx2"/>
              </a:buClr>
              <a:buFont typeface="Courier New" panose="02070309020205020404" pitchFamily="49" charset="0"/>
              <a:buNone/>
            </a:pPr>
            <a:r>
              <a:rPr lang="en-GB" sz="1500" b="1" dirty="0">
                <a:solidFill>
                  <a:schemeClr val="tx2"/>
                </a:solidFill>
                <a:latin typeface="+mn-lt"/>
                <a:ea typeface="Sharp Sans No1 Medium" panose="02000000000000000000" pitchFamily="2" charset="77"/>
                <a:cs typeface="Sharp Sans No1 Medium" panose="02000000000000000000" pitchFamily="2" charset="77"/>
              </a:rPr>
              <a:t>Sanctions Evasion</a:t>
            </a:r>
          </a:p>
        </p:txBody>
      </p:sp>
      <p:sp>
        <p:nvSpPr>
          <p:cNvPr id="18" name="TextBox 17">
            <a:extLst>
              <a:ext uri="{FF2B5EF4-FFF2-40B4-BE49-F238E27FC236}">
                <a16:creationId xmlns:a16="http://schemas.microsoft.com/office/drawing/2014/main" id="{E6CB8D23-2B64-7B20-2B88-81D052E1E7F8}"/>
              </a:ext>
            </a:extLst>
          </p:cNvPr>
          <p:cNvSpPr txBox="1"/>
          <p:nvPr/>
        </p:nvSpPr>
        <p:spPr>
          <a:xfrm>
            <a:off x="9484543" y="1101537"/>
            <a:ext cx="2372195" cy="619016"/>
          </a:xfrm>
          <a:prstGeom prst="rect">
            <a:avLst/>
          </a:prstGeom>
          <a:noFill/>
        </p:spPr>
        <p:txBody>
          <a:bodyPr wrap="square" rtlCol="0">
            <a:spAutoFit/>
          </a:bodyPr>
          <a:lstStyle/>
          <a:p>
            <a:pPr marL="0" indent="0" algn="ctr">
              <a:lnSpc>
                <a:spcPct val="120000"/>
              </a:lnSpc>
              <a:buClr>
                <a:schemeClr val="tx2"/>
              </a:buClr>
              <a:buFont typeface="Courier New" panose="02070309020205020404" pitchFamily="49" charset="0"/>
              <a:buNone/>
            </a:pPr>
            <a:r>
              <a:rPr lang="en-GB" sz="1500" b="1" dirty="0">
                <a:solidFill>
                  <a:schemeClr val="tx2"/>
                </a:solidFill>
                <a:latin typeface="+mn-lt"/>
                <a:ea typeface="Sharp Sans No1 Medium" panose="02000000000000000000" pitchFamily="2" charset="77"/>
                <a:cs typeface="Sharp Sans No1 Medium" panose="02000000000000000000" pitchFamily="2" charset="77"/>
              </a:rPr>
              <a:t>5. Scale/Pace of Change</a:t>
            </a:r>
          </a:p>
        </p:txBody>
      </p:sp>
      <p:sp>
        <p:nvSpPr>
          <p:cNvPr id="21" name="TextBox 20">
            <a:extLst>
              <a:ext uri="{FF2B5EF4-FFF2-40B4-BE49-F238E27FC236}">
                <a16:creationId xmlns:a16="http://schemas.microsoft.com/office/drawing/2014/main" id="{302EB110-0D6E-D45B-7C6F-5DCD8D376435}"/>
              </a:ext>
            </a:extLst>
          </p:cNvPr>
          <p:cNvSpPr txBox="1"/>
          <p:nvPr/>
        </p:nvSpPr>
        <p:spPr>
          <a:xfrm>
            <a:off x="839789" y="317218"/>
            <a:ext cx="10512424" cy="591700"/>
          </a:xfrm>
          <a:prstGeom prst="rect">
            <a:avLst/>
          </a:prstGeom>
          <a:noFill/>
        </p:spPr>
        <p:txBody>
          <a:bodyPr wrap="square" rtlCol="0">
            <a:spAutoFit/>
          </a:bodyPr>
          <a:lstStyle/>
          <a:p>
            <a:pPr algn="ctr">
              <a:lnSpc>
                <a:spcPct val="120000"/>
              </a:lnSpc>
              <a:buClr>
                <a:schemeClr val="tx2"/>
              </a:buClr>
            </a:pPr>
            <a:r>
              <a:rPr lang="en-US" sz="3000" b="1" dirty="0">
                <a:latin typeface="Century Gothic" panose="020B0502020202020204" pitchFamily="34" charset="0"/>
              </a:rPr>
              <a:t>ACAMS Global Threat Report 2024 </a:t>
            </a:r>
          </a:p>
        </p:txBody>
      </p:sp>
      <p:pic>
        <p:nvPicPr>
          <p:cNvPr id="25" name="Picture 24" descr="A blue and white circle with a hand in it&#10;&#10;Description automatically generated">
            <a:extLst>
              <a:ext uri="{FF2B5EF4-FFF2-40B4-BE49-F238E27FC236}">
                <a16:creationId xmlns:a16="http://schemas.microsoft.com/office/drawing/2014/main" id="{53867BC7-9235-24E4-B7C1-A7BC50944AD8}"/>
              </a:ext>
            </a:extLst>
          </p:cNvPr>
          <p:cNvPicPr>
            <a:picLocks noChangeAspect="1"/>
          </p:cNvPicPr>
          <p:nvPr/>
        </p:nvPicPr>
        <p:blipFill>
          <a:blip r:embed="rId2"/>
          <a:stretch>
            <a:fillRect/>
          </a:stretch>
        </p:blipFill>
        <p:spPr>
          <a:xfrm>
            <a:off x="8185025" y="1794876"/>
            <a:ext cx="730499" cy="730499"/>
          </a:xfrm>
          <a:prstGeom prst="rect">
            <a:avLst/>
          </a:prstGeom>
        </p:spPr>
      </p:pic>
      <p:pic>
        <p:nvPicPr>
          <p:cNvPr id="28" name="Picture 27">
            <a:extLst>
              <a:ext uri="{FF2B5EF4-FFF2-40B4-BE49-F238E27FC236}">
                <a16:creationId xmlns:a16="http://schemas.microsoft.com/office/drawing/2014/main" id="{E7FED4D3-8D47-5520-C567-8BB6C5CDF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9922" y="1720553"/>
            <a:ext cx="822359" cy="822359"/>
          </a:xfrm>
          <a:prstGeom prst="rect">
            <a:avLst/>
          </a:prstGeom>
        </p:spPr>
      </p:pic>
      <p:pic>
        <p:nvPicPr>
          <p:cNvPr id="29" name="Picture 28" descr="A computer with a skull on the screen&#10;&#10;Description automatically generated">
            <a:extLst>
              <a:ext uri="{FF2B5EF4-FFF2-40B4-BE49-F238E27FC236}">
                <a16:creationId xmlns:a16="http://schemas.microsoft.com/office/drawing/2014/main" id="{6C671C53-466B-3F57-156E-03A492177538}"/>
              </a:ext>
            </a:extLst>
          </p:cNvPr>
          <p:cNvPicPr>
            <a:picLocks noChangeAspect="1"/>
          </p:cNvPicPr>
          <p:nvPr/>
        </p:nvPicPr>
        <p:blipFill>
          <a:blip r:embed="rId4"/>
          <a:stretch>
            <a:fillRect/>
          </a:stretch>
        </p:blipFill>
        <p:spPr>
          <a:xfrm>
            <a:off x="5804225" y="1827080"/>
            <a:ext cx="822359" cy="669152"/>
          </a:xfrm>
          <a:prstGeom prst="rect">
            <a:avLst/>
          </a:prstGeom>
        </p:spPr>
      </p:pic>
      <p:pic>
        <p:nvPicPr>
          <p:cNvPr id="31" name="Google Shape;368;p61">
            <a:extLst>
              <a:ext uri="{FF2B5EF4-FFF2-40B4-BE49-F238E27FC236}">
                <a16:creationId xmlns:a16="http://schemas.microsoft.com/office/drawing/2014/main" id="{9B89A1F2-CA02-E7B9-8FAB-3421109BE7E6}"/>
              </a:ext>
            </a:extLst>
          </p:cNvPr>
          <p:cNvPicPr preferRelativeResize="0"/>
          <p:nvPr/>
        </p:nvPicPr>
        <p:blipFill rotWithShape="1">
          <a:blip r:embed="rId5">
            <a:alphaModFix/>
          </a:blip>
          <a:srcRect/>
          <a:stretch/>
        </p:blipFill>
        <p:spPr>
          <a:xfrm>
            <a:off x="3352217" y="1482644"/>
            <a:ext cx="1405581" cy="1228133"/>
          </a:xfrm>
          <a:prstGeom prst="rect">
            <a:avLst/>
          </a:prstGeom>
          <a:noFill/>
          <a:ln>
            <a:noFill/>
          </a:ln>
        </p:spPr>
      </p:pic>
      <p:pic>
        <p:nvPicPr>
          <p:cNvPr id="32" name="Picture 31" descr="A gavel and a bag of money&#10;&#10;Description automatically generated">
            <a:extLst>
              <a:ext uri="{FF2B5EF4-FFF2-40B4-BE49-F238E27FC236}">
                <a16:creationId xmlns:a16="http://schemas.microsoft.com/office/drawing/2014/main" id="{A07C34FB-AD58-959C-ADA6-B104E3740780}"/>
              </a:ext>
            </a:extLst>
          </p:cNvPr>
          <p:cNvPicPr>
            <a:picLocks noChangeAspect="1"/>
          </p:cNvPicPr>
          <p:nvPr/>
        </p:nvPicPr>
        <p:blipFill>
          <a:blip r:embed="rId6"/>
          <a:stretch>
            <a:fillRect/>
          </a:stretch>
        </p:blipFill>
        <p:spPr>
          <a:xfrm>
            <a:off x="1548709" y="1853157"/>
            <a:ext cx="746240" cy="582187"/>
          </a:xfrm>
          <a:prstGeom prst="rect">
            <a:avLst/>
          </a:prstGeom>
        </p:spPr>
      </p:pic>
      <p:sp>
        <p:nvSpPr>
          <p:cNvPr id="33" name="TextBox 32">
            <a:extLst>
              <a:ext uri="{FF2B5EF4-FFF2-40B4-BE49-F238E27FC236}">
                <a16:creationId xmlns:a16="http://schemas.microsoft.com/office/drawing/2014/main" id="{9FA33224-5F6D-9D51-C50D-4A8F1BA65C4F}"/>
              </a:ext>
            </a:extLst>
          </p:cNvPr>
          <p:cNvSpPr txBox="1"/>
          <p:nvPr/>
        </p:nvSpPr>
        <p:spPr>
          <a:xfrm>
            <a:off x="1161769" y="2775587"/>
            <a:ext cx="1499788" cy="2951898"/>
          </a:xfrm>
          <a:prstGeom prst="rect">
            <a:avLst/>
          </a:prstGeom>
          <a:noFill/>
        </p:spPr>
        <p:txBody>
          <a:bodyPr wrap="square" rtlCol="0">
            <a:spAutoFit/>
          </a:bodyPr>
          <a:lstStyle/>
          <a:p>
            <a:pPr algn="l">
              <a:lnSpc>
                <a:spcPct val="120000"/>
              </a:lnSpc>
              <a:buClr>
                <a:schemeClr val="tx2"/>
              </a:buClr>
            </a:pPr>
            <a:r>
              <a:rPr lang="en-US" sz="1200" dirty="0">
                <a:latin typeface="Century Gothic" panose="020B0502020202020204" pitchFamily="34" charset="0"/>
              </a:rPr>
              <a:t>If institutions cannot manage this threat, it will negatively impact their ability to manage all other threats in this report and the  overall effectiveness of their AFC function.</a:t>
            </a:r>
          </a:p>
        </p:txBody>
      </p:sp>
      <p:sp>
        <p:nvSpPr>
          <p:cNvPr id="35" name="TextBox 34">
            <a:extLst>
              <a:ext uri="{FF2B5EF4-FFF2-40B4-BE49-F238E27FC236}">
                <a16:creationId xmlns:a16="http://schemas.microsoft.com/office/drawing/2014/main" id="{0EDFE178-8BE3-8717-59B2-D8632BB76AEB}"/>
              </a:ext>
            </a:extLst>
          </p:cNvPr>
          <p:cNvSpPr txBox="1"/>
          <p:nvPr/>
        </p:nvSpPr>
        <p:spPr>
          <a:xfrm>
            <a:off x="3468097" y="2775587"/>
            <a:ext cx="1499788" cy="2492990"/>
          </a:xfrm>
          <a:prstGeom prst="rect">
            <a:avLst/>
          </a:prstGeom>
          <a:noFill/>
        </p:spPr>
        <p:txBody>
          <a:bodyPr wrap="square">
            <a:spAutoFit/>
          </a:bodyPr>
          <a:lstStyle/>
          <a:p>
            <a:r>
              <a:rPr lang="en-US" sz="1200" dirty="0">
                <a:latin typeface="Century Gothic" panose="020B0502020202020204" pitchFamily="34" charset="0"/>
              </a:rPr>
              <a:t>Navigating this fragmented environment requires adept handling of emerging scenarios involving conflicts of laws/regulations, personnel risks, and market volatility.</a:t>
            </a:r>
            <a:endParaRPr lang="en-US" sz="1200" dirty="0"/>
          </a:p>
        </p:txBody>
      </p:sp>
      <p:sp>
        <p:nvSpPr>
          <p:cNvPr id="36" name="TextBox 35">
            <a:extLst>
              <a:ext uri="{FF2B5EF4-FFF2-40B4-BE49-F238E27FC236}">
                <a16:creationId xmlns:a16="http://schemas.microsoft.com/office/drawing/2014/main" id="{BAB0717F-6359-6179-F25A-A1D8E4BF1009}"/>
              </a:ext>
            </a:extLst>
          </p:cNvPr>
          <p:cNvSpPr txBox="1"/>
          <p:nvPr/>
        </p:nvSpPr>
        <p:spPr>
          <a:xfrm>
            <a:off x="5557966" y="2775587"/>
            <a:ext cx="1379497" cy="2308324"/>
          </a:xfrm>
          <a:prstGeom prst="rect">
            <a:avLst/>
          </a:prstGeom>
          <a:noFill/>
        </p:spPr>
        <p:txBody>
          <a:bodyPr wrap="square">
            <a:spAutoFit/>
          </a:bodyPr>
          <a:lstStyle/>
          <a:p>
            <a:r>
              <a:rPr lang="en-US" sz="1200" dirty="0">
                <a:latin typeface="Century Gothic" panose="020B0502020202020204" pitchFamily="34" charset="0"/>
              </a:rPr>
              <a:t>Recent technological advancements have caused a rapid surge in cyber-enabled fraud, with governments increasingly viewing fraud as a national security threat. </a:t>
            </a:r>
            <a:endParaRPr lang="en-US" sz="1200" dirty="0"/>
          </a:p>
        </p:txBody>
      </p:sp>
      <p:sp>
        <p:nvSpPr>
          <p:cNvPr id="37" name="TextBox 36">
            <a:extLst>
              <a:ext uri="{FF2B5EF4-FFF2-40B4-BE49-F238E27FC236}">
                <a16:creationId xmlns:a16="http://schemas.microsoft.com/office/drawing/2014/main" id="{02E4BAE6-7278-5496-3C2A-CB35604C02B1}"/>
              </a:ext>
            </a:extLst>
          </p:cNvPr>
          <p:cNvSpPr txBox="1"/>
          <p:nvPr/>
        </p:nvSpPr>
        <p:spPr>
          <a:xfrm>
            <a:off x="7972776" y="2764900"/>
            <a:ext cx="1405581" cy="1938992"/>
          </a:xfrm>
          <a:prstGeom prst="rect">
            <a:avLst/>
          </a:prstGeom>
          <a:noFill/>
        </p:spPr>
        <p:txBody>
          <a:bodyPr wrap="square">
            <a:spAutoFit/>
          </a:bodyPr>
          <a:lstStyle/>
          <a:p>
            <a:r>
              <a:rPr lang="en-US" sz="1200" dirty="0">
                <a:latin typeface="Century Gothic" panose="020B0502020202020204" pitchFamily="34" charset="0"/>
              </a:rPr>
              <a:t>Concerns stem from the use of sanctions for foreign policy objectives and the persistent complexity of maintaining ‘sanctions compliance.’</a:t>
            </a:r>
            <a:endParaRPr lang="en-US" sz="1200" dirty="0"/>
          </a:p>
        </p:txBody>
      </p:sp>
      <p:sp>
        <p:nvSpPr>
          <p:cNvPr id="38" name="TextBox 37">
            <a:extLst>
              <a:ext uri="{FF2B5EF4-FFF2-40B4-BE49-F238E27FC236}">
                <a16:creationId xmlns:a16="http://schemas.microsoft.com/office/drawing/2014/main" id="{5AEA234C-35F9-08A6-52E9-9841A32D16F7}"/>
              </a:ext>
            </a:extLst>
          </p:cNvPr>
          <p:cNvSpPr txBox="1"/>
          <p:nvPr/>
        </p:nvSpPr>
        <p:spPr>
          <a:xfrm>
            <a:off x="10084670" y="2764900"/>
            <a:ext cx="1405581" cy="2677656"/>
          </a:xfrm>
          <a:prstGeom prst="rect">
            <a:avLst/>
          </a:prstGeom>
          <a:noFill/>
        </p:spPr>
        <p:txBody>
          <a:bodyPr wrap="square">
            <a:spAutoFit/>
          </a:bodyPr>
          <a:lstStyle/>
          <a:p>
            <a:r>
              <a:rPr lang="en-US" sz="1200" dirty="0">
                <a:latin typeface="Century Gothic" panose="020B0502020202020204" pitchFamily="34" charset="0"/>
              </a:rPr>
              <a:t>A significant dynamic, this influences the full spectrum of AFC programs and creates significant operational risks, particularly where AFC programs have already been stretched in recent years.</a:t>
            </a:r>
            <a:endParaRPr lang="en-US" sz="1200" dirty="0"/>
          </a:p>
        </p:txBody>
      </p:sp>
    </p:spTree>
    <p:extLst>
      <p:ext uri="{BB962C8B-B14F-4D97-AF65-F5344CB8AC3E}">
        <p14:creationId xmlns:p14="http://schemas.microsoft.com/office/powerpoint/2010/main" val="457106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35364643-75DD-ECDB-D84A-00A420CCAE8A}"/>
              </a:ext>
            </a:extLst>
          </p:cNvPr>
          <p:cNvSpPr>
            <a:spLocks noGrp="1"/>
          </p:cNvSpPr>
          <p:nvPr>
            <p:ph type="sldNum" sz="quarter" idx="12"/>
          </p:nvPr>
        </p:nvSpPr>
        <p:spPr>
          <a:xfrm>
            <a:off x="11353800" y="5984564"/>
            <a:ext cx="619759" cy="365125"/>
          </a:xfrm>
        </p:spPr>
        <p:txBody>
          <a:bodyPr/>
          <a:lstStyle/>
          <a:p>
            <a:pPr lvl="0"/>
            <a:fld id="{1AC18108-5E28-4A40-9050-B8B5975B12C9}" type="slidenum">
              <a:rPr lang="en-US" noProof="0" smtClean="0"/>
              <a:pPr lvl="0"/>
              <a:t>11</a:t>
            </a:fld>
            <a:endParaRPr lang="en-US" noProof="0"/>
          </a:p>
        </p:txBody>
      </p:sp>
      <p:grpSp>
        <p:nvGrpSpPr>
          <p:cNvPr id="7" name="Group 6">
            <a:extLst>
              <a:ext uri="{FF2B5EF4-FFF2-40B4-BE49-F238E27FC236}">
                <a16:creationId xmlns:a16="http://schemas.microsoft.com/office/drawing/2014/main" id="{F8BC83DA-BBE1-50C3-70F1-B58FA1535C69}"/>
              </a:ext>
            </a:extLst>
          </p:cNvPr>
          <p:cNvGrpSpPr/>
          <p:nvPr/>
        </p:nvGrpSpPr>
        <p:grpSpPr>
          <a:xfrm>
            <a:off x="839788" y="634674"/>
            <a:ext cx="10514012" cy="402812"/>
            <a:chOff x="838199" y="910200"/>
            <a:chExt cx="18343247" cy="402812"/>
          </a:xfrm>
        </p:grpSpPr>
        <p:sp>
          <p:nvSpPr>
            <p:cNvPr id="8" name="Text Placeholder 2">
              <a:extLst>
                <a:ext uri="{FF2B5EF4-FFF2-40B4-BE49-F238E27FC236}">
                  <a16:creationId xmlns:a16="http://schemas.microsoft.com/office/drawing/2014/main" id="{7EF12F9B-67E0-35DC-1777-416981537440}"/>
                </a:ext>
              </a:extLst>
            </p:cNvPr>
            <p:cNvSpPr txBox="1">
              <a:spLocks/>
            </p:cNvSpPr>
            <p:nvPr/>
          </p:nvSpPr>
          <p:spPr>
            <a:xfrm>
              <a:off x="838199" y="910200"/>
              <a:ext cx="10638295" cy="400903"/>
            </a:xfrm>
            <a:prstGeom prst="rect">
              <a:avLst/>
            </a:prstGeom>
          </p:spPr>
          <p:txBody>
            <a:bodyPr lIns="0" anchor="b" anchorCtr="0"/>
            <a:lstStyle>
              <a:lvl1pPr marL="228600" indent="-228600" algn="l" defTabSz="914400" rtl="0" eaLnBrk="1" latinLnBrk="0" hangingPunct="1">
                <a:lnSpc>
                  <a:spcPct val="120000"/>
                </a:lnSpc>
                <a:spcBef>
                  <a:spcPts val="1000"/>
                </a:spcBef>
                <a:buClr>
                  <a:schemeClr val="tx2"/>
                </a:buClr>
                <a:buFont typeface="Courier New" panose="02070309020205020404" pitchFamily="49" charset="0"/>
                <a:buChar char="o"/>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2"/>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2"/>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2"/>
                </a:buClr>
                <a:buFont typeface="Courier New" panose="02070309020205020404" pitchFamily="49" charset="0"/>
                <a:buChar char="o"/>
                <a:defRPr sz="20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2"/>
                </a:buClr>
                <a:buFont typeface="Courier New" panose="02070309020205020404" pitchFamily="49" charset="0"/>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None/>
              </a:pPr>
              <a:endParaRPr lang="en-US" sz="1800" spc="110" dirty="0">
                <a:solidFill>
                  <a:schemeClr val="tx2"/>
                </a:solidFill>
                <a:latin typeface="Century Gothic" charset="0"/>
              </a:endParaRPr>
            </a:p>
          </p:txBody>
        </p:sp>
        <p:cxnSp>
          <p:nvCxnSpPr>
            <p:cNvPr id="9" name="Straight Connector 8">
              <a:extLst>
                <a:ext uri="{FF2B5EF4-FFF2-40B4-BE49-F238E27FC236}">
                  <a16:creationId xmlns:a16="http://schemas.microsoft.com/office/drawing/2014/main" id="{FAAEE966-3128-7063-1BAD-A3EE7CB5FCBE}"/>
                </a:ext>
              </a:extLst>
            </p:cNvPr>
            <p:cNvCxnSpPr>
              <a:cxnSpLocks/>
            </p:cNvCxnSpPr>
            <p:nvPr/>
          </p:nvCxnSpPr>
          <p:spPr>
            <a:xfrm>
              <a:off x="838199" y="1313012"/>
              <a:ext cx="1834324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F587946A-1D18-0C79-8097-71F6375E8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4364" y="1850275"/>
            <a:ext cx="621890" cy="877310"/>
          </a:xfrm>
          <a:prstGeom prst="rect">
            <a:avLst/>
          </a:prstGeom>
        </p:spPr>
      </p:pic>
      <p:sp>
        <p:nvSpPr>
          <p:cNvPr id="19" name="TextBox 18">
            <a:extLst>
              <a:ext uri="{FF2B5EF4-FFF2-40B4-BE49-F238E27FC236}">
                <a16:creationId xmlns:a16="http://schemas.microsoft.com/office/drawing/2014/main" id="{47A99E5C-2528-1634-E92A-C71F5E493D3C}"/>
              </a:ext>
            </a:extLst>
          </p:cNvPr>
          <p:cNvSpPr txBox="1"/>
          <p:nvPr/>
        </p:nvSpPr>
        <p:spPr>
          <a:xfrm>
            <a:off x="1027819" y="1180531"/>
            <a:ext cx="1587722" cy="619016"/>
          </a:xfrm>
          <a:prstGeom prst="rect">
            <a:avLst/>
          </a:prstGeom>
          <a:noFill/>
        </p:spPr>
        <p:txBody>
          <a:bodyPr wrap="square" rtlCol="0">
            <a:spAutoFit/>
          </a:bodyPr>
          <a:lstStyle/>
          <a:p>
            <a:pPr marL="0" indent="0" algn="ctr">
              <a:lnSpc>
                <a:spcPct val="120000"/>
              </a:lnSpc>
              <a:buClr>
                <a:schemeClr val="tx2"/>
              </a:buClr>
              <a:buFont typeface="Courier New" panose="02070309020205020404" pitchFamily="49" charset="0"/>
              <a:buNone/>
            </a:pPr>
            <a:r>
              <a:rPr lang="en-GB" sz="1500" b="1" dirty="0">
                <a:solidFill>
                  <a:schemeClr val="tx2"/>
                </a:solidFill>
                <a:ea typeface="Sharp Sans No1 Medium" panose="02000000000000000000" pitchFamily="2" charset="77"/>
                <a:cs typeface="Sharp Sans No1 Medium" panose="02000000000000000000" pitchFamily="2" charset="77"/>
              </a:rPr>
              <a:t>6. Abuse of Legal Entities</a:t>
            </a:r>
            <a:endParaRPr lang="en-GB" sz="1500" b="1" dirty="0">
              <a:solidFill>
                <a:schemeClr val="tx2"/>
              </a:solidFill>
              <a:latin typeface="+mn-lt"/>
              <a:ea typeface="Sharp Sans No1 Medium" panose="02000000000000000000" pitchFamily="2" charset="77"/>
              <a:cs typeface="Sharp Sans No1 Medium" panose="02000000000000000000" pitchFamily="2" charset="77"/>
            </a:endParaRPr>
          </a:p>
        </p:txBody>
      </p:sp>
      <p:sp>
        <p:nvSpPr>
          <p:cNvPr id="20" name="TextBox 19">
            <a:extLst>
              <a:ext uri="{FF2B5EF4-FFF2-40B4-BE49-F238E27FC236}">
                <a16:creationId xmlns:a16="http://schemas.microsoft.com/office/drawing/2014/main" id="{14AF7695-1071-ECD5-CD9B-EE142E1E9A9C}"/>
              </a:ext>
            </a:extLst>
          </p:cNvPr>
          <p:cNvSpPr txBox="1"/>
          <p:nvPr/>
        </p:nvSpPr>
        <p:spPr>
          <a:xfrm>
            <a:off x="2978928" y="1185677"/>
            <a:ext cx="1884091" cy="619016"/>
          </a:xfrm>
          <a:prstGeom prst="rect">
            <a:avLst/>
          </a:prstGeom>
          <a:noFill/>
        </p:spPr>
        <p:txBody>
          <a:bodyPr wrap="square" rtlCol="0">
            <a:spAutoFit/>
          </a:bodyPr>
          <a:lstStyle/>
          <a:p>
            <a:pPr marL="0" indent="0" algn="ctr">
              <a:lnSpc>
                <a:spcPct val="120000"/>
              </a:lnSpc>
              <a:buClr>
                <a:schemeClr val="tx2"/>
              </a:buClr>
              <a:buFont typeface="Courier New" panose="02070309020205020404" pitchFamily="49" charset="0"/>
              <a:buNone/>
            </a:pPr>
            <a:r>
              <a:rPr lang="en-GB" sz="1500" b="1" dirty="0">
                <a:solidFill>
                  <a:schemeClr val="tx2"/>
                </a:solidFill>
                <a:ea typeface="Sharp Sans No1 Medium" panose="02000000000000000000" pitchFamily="2" charset="77"/>
                <a:cs typeface="Sharp Sans No1 Medium" panose="02000000000000000000" pitchFamily="2" charset="77"/>
              </a:rPr>
              <a:t>7. </a:t>
            </a:r>
            <a:r>
              <a:rPr lang="en-GB" sz="1500" b="1" dirty="0">
                <a:solidFill>
                  <a:schemeClr val="tx2"/>
                </a:solidFill>
                <a:latin typeface="+mn-lt"/>
                <a:ea typeface="Sharp Sans No1 Medium" panose="02000000000000000000" pitchFamily="2" charset="77"/>
                <a:cs typeface="Sharp Sans No1 Medium" panose="02000000000000000000" pitchFamily="2" charset="77"/>
              </a:rPr>
              <a:t>C</a:t>
            </a:r>
            <a:r>
              <a:rPr lang="en-GB" sz="1500" b="1" dirty="0">
                <a:solidFill>
                  <a:schemeClr val="tx2"/>
                </a:solidFill>
                <a:ea typeface="Sharp Sans No1 Medium" panose="02000000000000000000" pitchFamily="2" charset="77"/>
                <a:cs typeface="Sharp Sans No1 Medium" panose="02000000000000000000" pitchFamily="2" charset="77"/>
              </a:rPr>
              <a:t>ounter Terrorist Financing</a:t>
            </a:r>
            <a:endParaRPr lang="en-GB" sz="1500" b="1" dirty="0">
              <a:solidFill>
                <a:schemeClr val="tx2"/>
              </a:solidFill>
              <a:latin typeface="+mn-lt"/>
              <a:ea typeface="Sharp Sans No1 Medium" panose="02000000000000000000" pitchFamily="2" charset="77"/>
              <a:cs typeface="Sharp Sans No1 Medium" panose="02000000000000000000" pitchFamily="2" charset="77"/>
            </a:endParaRPr>
          </a:p>
        </p:txBody>
      </p:sp>
      <p:sp>
        <p:nvSpPr>
          <p:cNvPr id="21" name="TextBox 20">
            <a:extLst>
              <a:ext uri="{FF2B5EF4-FFF2-40B4-BE49-F238E27FC236}">
                <a16:creationId xmlns:a16="http://schemas.microsoft.com/office/drawing/2014/main" id="{302EB110-0D6E-D45B-7C6F-5DCD8D376435}"/>
              </a:ext>
            </a:extLst>
          </p:cNvPr>
          <p:cNvSpPr txBox="1"/>
          <p:nvPr/>
        </p:nvSpPr>
        <p:spPr>
          <a:xfrm>
            <a:off x="3563731" y="317218"/>
            <a:ext cx="5046247" cy="391967"/>
          </a:xfrm>
          <a:prstGeom prst="rect">
            <a:avLst/>
          </a:prstGeom>
          <a:noFill/>
        </p:spPr>
        <p:txBody>
          <a:bodyPr wrap="square" rtlCol="0">
            <a:spAutoFit/>
          </a:bodyPr>
          <a:lstStyle/>
          <a:p>
            <a:pPr algn="ctr">
              <a:lnSpc>
                <a:spcPct val="120000"/>
              </a:lnSpc>
              <a:buClr>
                <a:schemeClr val="tx2"/>
              </a:buClr>
            </a:pPr>
            <a:r>
              <a:rPr lang="en-US" b="1" dirty="0">
                <a:latin typeface="Century Gothic" panose="020B0502020202020204" pitchFamily="34" charset="0"/>
              </a:rPr>
              <a:t>The Top Ten Threats: Summary Highlights</a:t>
            </a:r>
          </a:p>
        </p:txBody>
      </p:sp>
      <p:sp>
        <p:nvSpPr>
          <p:cNvPr id="22" name="TextBox 21">
            <a:extLst>
              <a:ext uri="{FF2B5EF4-FFF2-40B4-BE49-F238E27FC236}">
                <a16:creationId xmlns:a16="http://schemas.microsoft.com/office/drawing/2014/main" id="{A3F3B303-CDFE-7598-68C6-8CAD6C8AB034}"/>
              </a:ext>
            </a:extLst>
          </p:cNvPr>
          <p:cNvSpPr txBox="1"/>
          <p:nvPr/>
        </p:nvSpPr>
        <p:spPr>
          <a:xfrm>
            <a:off x="4831745" y="1162052"/>
            <a:ext cx="3035582" cy="619016"/>
          </a:xfrm>
          <a:prstGeom prst="rect">
            <a:avLst/>
          </a:prstGeom>
          <a:noFill/>
        </p:spPr>
        <p:txBody>
          <a:bodyPr wrap="square" rtlCol="0">
            <a:spAutoFit/>
          </a:bodyPr>
          <a:lstStyle/>
          <a:p>
            <a:pPr marL="0" indent="0" algn="ctr">
              <a:lnSpc>
                <a:spcPct val="120000"/>
              </a:lnSpc>
              <a:buClr>
                <a:schemeClr val="tx2"/>
              </a:buClr>
              <a:buFont typeface="Courier New" panose="02070309020205020404" pitchFamily="49" charset="0"/>
              <a:buNone/>
            </a:pPr>
            <a:r>
              <a:rPr lang="en-GB" sz="1500" b="1" dirty="0">
                <a:solidFill>
                  <a:schemeClr val="tx2"/>
                </a:solidFill>
                <a:ea typeface="Sharp Sans No1 Medium" panose="02000000000000000000" pitchFamily="2" charset="77"/>
                <a:cs typeface="Sharp Sans No1 Medium" panose="02000000000000000000" pitchFamily="2" charset="77"/>
              </a:rPr>
              <a:t>8.</a:t>
            </a:r>
            <a:r>
              <a:rPr lang="en-GB" sz="1500" b="1" dirty="0">
                <a:solidFill>
                  <a:schemeClr val="tx2"/>
                </a:solidFill>
                <a:latin typeface="+mn-lt"/>
                <a:ea typeface="Sharp Sans No1 Medium" panose="02000000000000000000" pitchFamily="2" charset="77"/>
                <a:cs typeface="Sharp Sans No1 Medium" panose="02000000000000000000" pitchFamily="2" charset="77"/>
              </a:rPr>
              <a:t> Lack of an Effective Risk-based </a:t>
            </a:r>
            <a:r>
              <a:rPr lang="en-GB" sz="1500" b="1" dirty="0">
                <a:solidFill>
                  <a:schemeClr val="tx2"/>
                </a:solidFill>
                <a:ea typeface="Sharp Sans No1 Medium" panose="02000000000000000000" pitchFamily="2" charset="77"/>
                <a:cs typeface="Sharp Sans No1 Medium" panose="02000000000000000000" pitchFamily="2" charset="77"/>
              </a:rPr>
              <a:t>A</a:t>
            </a:r>
            <a:r>
              <a:rPr lang="en-GB" sz="1500" b="1" dirty="0">
                <a:solidFill>
                  <a:schemeClr val="tx2"/>
                </a:solidFill>
                <a:latin typeface="+mn-lt"/>
                <a:ea typeface="Sharp Sans No1 Medium" panose="02000000000000000000" pitchFamily="2" charset="77"/>
                <a:cs typeface="Sharp Sans No1 Medium" panose="02000000000000000000" pitchFamily="2" charset="77"/>
              </a:rPr>
              <a:t>pproach</a:t>
            </a:r>
          </a:p>
        </p:txBody>
      </p:sp>
      <p:sp>
        <p:nvSpPr>
          <p:cNvPr id="23" name="TextBox 22">
            <a:extLst>
              <a:ext uri="{FF2B5EF4-FFF2-40B4-BE49-F238E27FC236}">
                <a16:creationId xmlns:a16="http://schemas.microsoft.com/office/drawing/2014/main" id="{B3876314-4B2D-2ECD-BF06-DB726AB4BC67}"/>
              </a:ext>
            </a:extLst>
          </p:cNvPr>
          <p:cNvSpPr txBox="1"/>
          <p:nvPr/>
        </p:nvSpPr>
        <p:spPr>
          <a:xfrm>
            <a:off x="7816117" y="1124748"/>
            <a:ext cx="1587722" cy="619016"/>
          </a:xfrm>
          <a:prstGeom prst="rect">
            <a:avLst/>
          </a:prstGeom>
          <a:noFill/>
        </p:spPr>
        <p:txBody>
          <a:bodyPr wrap="square" rtlCol="0">
            <a:spAutoFit/>
          </a:bodyPr>
          <a:lstStyle/>
          <a:p>
            <a:pPr marL="0" indent="0" algn="ctr">
              <a:lnSpc>
                <a:spcPct val="120000"/>
              </a:lnSpc>
              <a:buClr>
                <a:schemeClr val="tx2"/>
              </a:buClr>
              <a:buFont typeface="Courier New" panose="02070309020205020404" pitchFamily="49" charset="0"/>
              <a:buNone/>
            </a:pPr>
            <a:r>
              <a:rPr lang="en-GB" sz="1500" b="1" dirty="0">
                <a:solidFill>
                  <a:schemeClr val="tx2"/>
                </a:solidFill>
                <a:ea typeface="Sharp Sans No1 Medium" panose="02000000000000000000" pitchFamily="2" charset="77"/>
                <a:cs typeface="Sharp Sans No1 Medium" panose="02000000000000000000" pitchFamily="2" charset="77"/>
              </a:rPr>
              <a:t>9.</a:t>
            </a:r>
            <a:r>
              <a:rPr lang="en-GB" sz="1500" b="1" dirty="0">
                <a:solidFill>
                  <a:schemeClr val="tx2"/>
                </a:solidFill>
                <a:latin typeface="+mn-lt"/>
                <a:ea typeface="Sharp Sans No1 Medium" panose="02000000000000000000" pitchFamily="2" charset="77"/>
                <a:cs typeface="Sharp Sans No1 Medium" panose="02000000000000000000" pitchFamily="2" charset="77"/>
              </a:rPr>
              <a:t> Offensive use of tech</a:t>
            </a:r>
          </a:p>
        </p:txBody>
      </p:sp>
      <p:sp>
        <p:nvSpPr>
          <p:cNvPr id="24" name="TextBox 23">
            <a:extLst>
              <a:ext uri="{FF2B5EF4-FFF2-40B4-BE49-F238E27FC236}">
                <a16:creationId xmlns:a16="http://schemas.microsoft.com/office/drawing/2014/main" id="{560AF8E2-5976-1955-556B-8B1D69516CEE}"/>
              </a:ext>
            </a:extLst>
          </p:cNvPr>
          <p:cNvSpPr txBox="1"/>
          <p:nvPr/>
        </p:nvSpPr>
        <p:spPr>
          <a:xfrm>
            <a:off x="9902529" y="1119496"/>
            <a:ext cx="1587722" cy="619016"/>
          </a:xfrm>
          <a:prstGeom prst="rect">
            <a:avLst/>
          </a:prstGeom>
          <a:noFill/>
        </p:spPr>
        <p:txBody>
          <a:bodyPr wrap="square" rtlCol="0">
            <a:spAutoFit/>
          </a:bodyPr>
          <a:lstStyle/>
          <a:p>
            <a:pPr marL="0" indent="0" algn="ctr">
              <a:lnSpc>
                <a:spcPct val="120000"/>
              </a:lnSpc>
              <a:buClr>
                <a:schemeClr val="tx2"/>
              </a:buClr>
              <a:buFont typeface="Courier New" panose="02070309020205020404" pitchFamily="49" charset="0"/>
              <a:buNone/>
            </a:pPr>
            <a:r>
              <a:rPr lang="en-GB" sz="1500" b="1" dirty="0">
                <a:solidFill>
                  <a:schemeClr val="tx2"/>
                </a:solidFill>
                <a:ea typeface="Sharp Sans No1 Medium" panose="02000000000000000000" pitchFamily="2" charset="77"/>
                <a:cs typeface="Sharp Sans No1 Medium" panose="02000000000000000000" pitchFamily="2" charset="77"/>
              </a:rPr>
              <a:t>10. The Threat from within</a:t>
            </a:r>
            <a:endParaRPr lang="en-GB" sz="1500" b="1" dirty="0">
              <a:solidFill>
                <a:schemeClr val="tx2"/>
              </a:solidFill>
              <a:latin typeface="+mn-lt"/>
              <a:ea typeface="Sharp Sans No1 Medium" panose="02000000000000000000" pitchFamily="2" charset="77"/>
              <a:cs typeface="Sharp Sans No1 Medium" panose="02000000000000000000" pitchFamily="2" charset="77"/>
            </a:endParaRPr>
          </a:p>
        </p:txBody>
      </p:sp>
      <p:pic>
        <p:nvPicPr>
          <p:cNvPr id="4" name="Picture 3">
            <a:extLst>
              <a:ext uri="{FF2B5EF4-FFF2-40B4-BE49-F238E27FC236}">
                <a16:creationId xmlns:a16="http://schemas.microsoft.com/office/drawing/2014/main" id="{CC65CB5E-9F4E-1BEC-A2BC-292C1C9A6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483" y="1978032"/>
            <a:ext cx="801123" cy="710203"/>
          </a:xfrm>
          <a:prstGeom prst="rect">
            <a:avLst/>
          </a:prstGeom>
        </p:spPr>
      </p:pic>
      <p:pic>
        <p:nvPicPr>
          <p:cNvPr id="26" name="Picture 25" descr="A blue hexagon with green circles and people around it&#10;&#10;Description automatically generated">
            <a:extLst>
              <a:ext uri="{FF2B5EF4-FFF2-40B4-BE49-F238E27FC236}">
                <a16:creationId xmlns:a16="http://schemas.microsoft.com/office/drawing/2014/main" id="{AF25B5C7-FEA4-468C-9BBE-E2FACD0CE12C}"/>
              </a:ext>
            </a:extLst>
          </p:cNvPr>
          <p:cNvPicPr>
            <a:picLocks noChangeAspect="1"/>
          </p:cNvPicPr>
          <p:nvPr/>
        </p:nvPicPr>
        <p:blipFill>
          <a:blip r:embed="rId4"/>
          <a:stretch>
            <a:fillRect/>
          </a:stretch>
        </p:blipFill>
        <p:spPr>
          <a:xfrm>
            <a:off x="1410726" y="1980409"/>
            <a:ext cx="847183" cy="707826"/>
          </a:xfrm>
          <a:prstGeom prst="rect">
            <a:avLst/>
          </a:prstGeom>
        </p:spPr>
      </p:pic>
      <p:pic>
        <p:nvPicPr>
          <p:cNvPr id="27" name="Picture 26" descr="A hand holding a plus sign&#10;&#10;Description automatically generated">
            <a:extLst>
              <a:ext uri="{FF2B5EF4-FFF2-40B4-BE49-F238E27FC236}">
                <a16:creationId xmlns:a16="http://schemas.microsoft.com/office/drawing/2014/main" id="{CD88F078-3C94-D951-86F4-30D3FBB5FE86}"/>
              </a:ext>
            </a:extLst>
          </p:cNvPr>
          <p:cNvPicPr>
            <a:picLocks noChangeAspect="1"/>
          </p:cNvPicPr>
          <p:nvPr/>
        </p:nvPicPr>
        <p:blipFill>
          <a:blip r:embed="rId5"/>
          <a:stretch>
            <a:fillRect/>
          </a:stretch>
        </p:blipFill>
        <p:spPr>
          <a:xfrm>
            <a:off x="5852739" y="2012148"/>
            <a:ext cx="801123" cy="655463"/>
          </a:xfrm>
          <a:prstGeom prst="rect">
            <a:avLst/>
          </a:prstGeom>
        </p:spPr>
      </p:pic>
      <p:pic>
        <p:nvPicPr>
          <p:cNvPr id="28" name="Picture 27" descr="A blue and green rocket&#10;&#10;Description automatically generated">
            <a:extLst>
              <a:ext uri="{FF2B5EF4-FFF2-40B4-BE49-F238E27FC236}">
                <a16:creationId xmlns:a16="http://schemas.microsoft.com/office/drawing/2014/main" id="{CBE2ABFC-BA20-1250-7D39-A574DEC88B5F}"/>
              </a:ext>
            </a:extLst>
          </p:cNvPr>
          <p:cNvPicPr>
            <a:picLocks noChangeAspect="1"/>
          </p:cNvPicPr>
          <p:nvPr/>
        </p:nvPicPr>
        <p:blipFill>
          <a:blip r:embed="rId6"/>
          <a:stretch>
            <a:fillRect/>
          </a:stretch>
        </p:blipFill>
        <p:spPr>
          <a:xfrm>
            <a:off x="3456533" y="1984280"/>
            <a:ext cx="711200" cy="711200"/>
          </a:xfrm>
          <a:prstGeom prst="rect">
            <a:avLst/>
          </a:prstGeom>
        </p:spPr>
      </p:pic>
      <p:sp>
        <p:nvSpPr>
          <p:cNvPr id="31" name="TextBox 30">
            <a:extLst>
              <a:ext uri="{FF2B5EF4-FFF2-40B4-BE49-F238E27FC236}">
                <a16:creationId xmlns:a16="http://schemas.microsoft.com/office/drawing/2014/main" id="{A0BEF28E-796D-1678-698D-84D0AB53344B}"/>
              </a:ext>
            </a:extLst>
          </p:cNvPr>
          <p:cNvSpPr txBox="1"/>
          <p:nvPr/>
        </p:nvSpPr>
        <p:spPr>
          <a:xfrm>
            <a:off x="1131526" y="2937576"/>
            <a:ext cx="1501789" cy="3046988"/>
          </a:xfrm>
          <a:prstGeom prst="rect">
            <a:avLst/>
          </a:prstGeom>
          <a:noFill/>
        </p:spPr>
        <p:txBody>
          <a:bodyPr wrap="square">
            <a:spAutoFit/>
          </a:bodyPr>
          <a:lstStyle/>
          <a:p>
            <a:r>
              <a:rPr lang="en-US" sz="1200" dirty="0">
                <a:latin typeface="Century Gothic" panose="020B0502020202020204" pitchFamily="34" charset="0"/>
              </a:rPr>
              <a:t>There are renewed demands for corporate transparency globally, and authorities are anticipated to intensify efforts to enforce corporate registry structures and beneficial ownership due diligence requirements.</a:t>
            </a:r>
            <a:endParaRPr lang="en-US" sz="1200" dirty="0"/>
          </a:p>
        </p:txBody>
      </p:sp>
      <p:sp>
        <p:nvSpPr>
          <p:cNvPr id="32" name="TextBox 31">
            <a:extLst>
              <a:ext uri="{FF2B5EF4-FFF2-40B4-BE49-F238E27FC236}">
                <a16:creationId xmlns:a16="http://schemas.microsoft.com/office/drawing/2014/main" id="{6041F32B-00B0-DD5E-38A0-5605C737D8F6}"/>
              </a:ext>
            </a:extLst>
          </p:cNvPr>
          <p:cNvSpPr txBox="1"/>
          <p:nvPr/>
        </p:nvSpPr>
        <p:spPr>
          <a:xfrm>
            <a:off x="3109342" y="2951112"/>
            <a:ext cx="1577438" cy="3046988"/>
          </a:xfrm>
          <a:prstGeom prst="rect">
            <a:avLst/>
          </a:prstGeom>
          <a:noFill/>
        </p:spPr>
        <p:txBody>
          <a:bodyPr wrap="square">
            <a:spAutoFit/>
          </a:bodyPr>
          <a:lstStyle/>
          <a:p>
            <a:r>
              <a:rPr lang="en-US" sz="1200" dirty="0">
                <a:latin typeface="Century Gothic" panose="020B0502020202020204" pitchFamily="34" charset="0"/>
              </a:rPr>
              <a:t>Maintaining the balance between counter terrorist financing and humanitarian assistance is challenging for the AFC community, as designated terrorist groups can  often operate where humanitarian needs are greatest.</a:t>
            </a:r>
            <a:endParaRPr lang="en-US" sz="1200" dirty="0"/>
          </a:p>
        </p:txBody>
      </p:sp>
      <p:sp>
        <p:nvSpPr>
          <p:cNvPr id="33" name="TextBox 32">
            <a:extLst>
              <a:ext uri="{FF2B5EF4-FFF2-40B4-BE49-F238E27FC236}">
                <a16:creationId xmlns:a16="http://schemas.microsoft.com/office/drawing/2014/main" id="{0121F3EE-FC42-2041-AD73-BC9BB4168224}"/>
              </a:ext>
            </a:extLst>
          </p:cNvPr>
          <p:cNvSpPr txBox="1"/>
          <p:nvPr/>
        </p:nvSpPr>
        <p:spPr>
          <a:xfrm>
            <a:off x="5663830" y="2915562"/>
            <a:ext cx="1405581" cy="2677656"/>
          </a:xfrm>
          <a:prstGeom prst="rect">
            <a:avLst/>
          </a:prstGeom>
          <a:noFill/>
        </p:spPr>
        <p:txBody>
          <a:bodyPr wrap="square">
            <a:spAutoFit/>
          </a:bodyPr>
          <a:lstStyle/>
          <a:p>
            <a:r>
              <a:rPr lang="en-US" sz="1200" dirty="0">
                <a:latin typeface="Century Gothic" panose="020B0502020202020204" pitchFamily="34" charset="0"/>
              </a:rPr>
              <a:t>The lack of an effective risk-based approach to regulation and supervision is consistently viewed as a hinderance to the ability of AFC regimes to fight financial crime effectively.</a:t>
            </a:r>
            <a:endParaRPr lang="en-US" sz="1200" dirty="0"/>
          </a:p>
        </p:txBody>
      </p:sp>
      <p:sp>
        <p:nvSpPr>
          <p:cNvPr id="34" name="TextBox 33">
            <a:extLst>
              <a:ext uri="{FF2B5EF4-FFF2-40B4-BE49-F238E27FC236}">
                <a16:creationId xmlns:a16="http://schemas.microsoft.com/office/drawing/2014/main" id="{4D709C56-A87D-2CFB-1C28-537E992F583F}"/>
              </a:ext>
            </a:extLst>
          </p:cNvPr>
          <p:cNvSpPr txBox="1"/>
          <p:nvPr/>
        </p:nvSpPr>
        <p:spPr>
          <a:xfrm>
            <a:off x="7867327" y="2915106"/>
            <a:ext cx="1577434" cy="2123658"/>
          </a:xfrm>
          <a:prstGeom prst="rect">
            <a:avLst/>
          </a:prstGeom>
          <a:noFill/>
        </p:spPr>
        <p:txBody>
          <a:bodyPr wrap="square">
            <a:spAutoFit/>
          </a:bodyPr>
          <a:lstStyle/>
          <a:p>
            <a:r>
              <a:rPr lang="en-US" sz="1200" dirty="0">
                <a:latin typeface="Century Gothic" panose="020B0502020202020204" pitchFamily="34" charset="0"/>
              </a:rPr>
              <a:t>Hostile use of commercial spyware, ransomware, and other offensive cyber capabilities is a significant risk – underground forums and the darknet continue to thrive. </a:t>
            </a:r>
            <a:endParaRPr lang="en-US" sz="1200" dirty="0"/>
          </a:p>
        </p:txBody>
      </p:sp>
      <p:sp>
        <p:nvSpPr>
          <p:cNvPr id="35" name="TextBox 34">
            <a:extLst>
              <a:ext uri="{FF2B5EF4-FFF2-40B4-BE49-F238E27FC236}">
                <a16:creationId xmlns:a16="http://schemas.microsoft.com/office/drawing/2014/main" id="{D6C405BB-C08D-ACBB-B15F-8701A93FE584}"/>
              </a:ext>
            </a:extLst>
          </p:cNvPr>
          <p:cNvSpPr txBox="1"/>
          <p:nvPr/>
        </p:nvSpPr>
        <p:spPr>
          <a:xfrm>
            <a:off x="9937254" y="2951112"/>
            <a:ext cx="1552997" cy="2492990"/>
          </a:xfrm>
          <a:prstGeom prst="rect">
            <a:avLst/>
          </a:prstGeom>
          <a:noFill/>
        </p:spPr>
        <p:txBody>
          <a:bodyPr wrap="square">
            <a:spAutoFit/>
          </a:bodyPr>
          <a:lstStyle/>
          <a:p>
            <a:r>
              <a:rPr lang="en-US" sz="1200" dirty="0">
                <a:latin typeface="Century Gothic" panose="020B0502020202020204" pitchFamily="34" charset="0"/>
              </a:rPr>
              <a:t>This threat spans financial institutions’ internal operations, from criminals working with employees or contractors to circumvent AFC controls, to security implications from hybrid working.</a:t>
            </a:r>
            <a:endParaRPr lang="en-US" sz="1200" dirty="0"/>
          </a:p>
        </p:txBody>
      </p:sp>
    </p:spTree>
    <p:extLst>
      <p:ext uri="{BB962C8B-B14F-4D97-AF65-F5344CB8AC3E}">
        <p14:creationId xmlns:p14="http://schemas.microsoft.com/office/powerpoint/2010/main" val="1778661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6A31A-9160-5E66-40C3-EBEEB80EF850}"/>
              </a:ext>
            </a:extLst>
          </p:cNvPr>
          <p:cNvSpPr>
            <a:spLocks noGrp="1"/>
          </p:cNvSpPr>
          <p:nvPr>
            <p:ph type="ctrTitle"/>
          </p:nvPr>
        </p:nvSpPr>
        <p:spPr/>
        <p:txBody>
          <a:bodyPr/>
          <a:lstStyle/>
          <a:p>
            <a:r>
              <a:rPr lang="en-US" dirty="0"/>
              <a:t>Pig Butchering: The Epitome of a 21</a:t>
            </a:r>
            <a:r>
              <a:rPr lang="en-US" baseline="30000" dirty="0"/>
              <a:t>st</a:t>
            </a:r>
            <a:r>
              <a:rPr lang="en-US" dirty="0"/>
              <a:t> Century Threat</a:t>
            </a:r>
            <a:endParaRPr lang="en-GB" dirty="0"/>
          </a:p>
        </p:txBody>
      </p:sp>
    </p:spTree>
    <p:extLst>
      <p:ext uri="{BB962C8B-B14F-4D97-AF65-F5344CB8AC3E}">
        <p14:creationId xmlns:p14="http://schemas.microsoft.com/office/powerpoint/2010/main" val="2714818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708BEF-B1A7-C486-5924-04A168E3E3C1}"/>
              </a:ext>
            </a:extLst>
          </p:cNvPr>
          <p:cNvSpPr>
            <a:spLocks noGrp="1"/>
          </p:cNvSpPr>
          <p:nvPr>
            <p:ph type="title"/>
          </p:nvPr>
        </p:nvSpPr>
        <p:spPr>
          <a:xfrm>
            <a:off x="2076126" y="2533200"/>
            <a:ext cx="7844118" cy="2569152"/>
          </a:xfrm>
        </p:spPr>
        <p:txBody>
          <a:bodyPr>
            <a:normAutofit fontScale="90000"/>
          </a:bodyPr>
          <a:lstStyle/>
          <a:p>
            <a:br>
              <a:rPr lang="en-US" dirty="0"/>
            </a:br>
            <a:br>
              <a:rPr lang="en-US" dirty="0"/>
            </a:br>
            <a:br>
              <a:rPr lang="en-US" dirty="0"/>
            </a:br>
            <a:r>
              <a:rPr lang="en-US" dirty="0"/>
              <a:t>“Organized crime groups are converging and exploiting vulnerabilities and the evolving situation is rapidly outpacing governments’ capacity to contain it.”</a:t>
            </a:r>
          </a:p>
        </p:txBody>
      </p:sp>
    </p:spTree>
    <p:extLst>
      <p:ext uri="{BB962C8B-B14F-4D97-AF65-F5344CB8AC3E}">
        <p14:creationId xmlns:p14="http://schemas.microsoft.com/office/powerpoint/2010/main" val="2384907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4F13-980E-8A41-991C-C79A9FBB9360}"/>
              </a:ext>
            </a:extLst>
          </p:cNvPr>
          <p:cNvSpPr>
            <a:spLocks noGrp="1"/>
          </p:cNvSpPr>
          <p:nvPr>
            <p:ph type="title"/>
          </p:nvPr>
        </p:nvSpPr>
        <p:spPr>
          <a:xfrm>
            <a:off x="1721687" y="325692"/>
            <a:ext cx="7844118" cy="825817"/>
          </a:xfrm>
        </p:spPr>
        <p:txBody>
          <a:bodyPr/>
          <a:lstStyle/>
          <a:p>
            <a:r>
              <a:rPr lang="en-US" dirty="0"/>
              <a:t>Pig Butchering </a:t>
            </a:r>
          </a:p>
        </p:txBody>
      </p:sp>
      <p:sp>
        <p:nvSpPr>
          <p:cNvPr id="4" name="Slide Number Placeholder 3">
            <a:extLst>
              <a:ext uri="{FF2B5EF4-FFF2-40B4-BE49-F238E27FC236}">
                <a16:creationId xmlns:a16="http://schemas.microsoft.com/office/drawing/2014/main" id="{B611B1C5-EB2B-254D-8A31-338338C13094}"/>
              </a:ext>
            </a:extLst>
          </p:cNvPr>
          <p:cNvSpPr>
            <a:spLocks noGrp="1"/>
          </p:cNvSpPr>
          <p:nvPr>
            <p:ph type="sldNum" sz="quarter" idx="12"/>
          </p:nvPr>
        </p:nvSpPr>
        <p:spPr/>
        <p:txBody>
          <a:bodyPr/>
          <a:lstStyle/>
          <a:p>
            <a:fld id="{1AC18108-5E28-4A40-9050-B8B5975B12C9}" type="slidenum">
              <a:rPr lang="en-US" smtClean="0"/>
              <a:t>14</a:t>
            </a:fld>
            <a:endParaRPr lang="en-US"/>
          </a:p>
        </p:txBody>
      </p:sp>
      <p:grpSp>
        <p:nvGrpSpPr>
          <p:cNvPr id="10" name="Group 9">
            <a:extLst>
              <a:ext uri="{FF2B5EF4-FFF2-40B4-BE49-F238E27FC236}">
                <a16:creationId xmlns:a16="http://schemas.microsoft.com/office/drawing/2014/main" id="{DCFFA3D7-D7AB-F8FF-8A8A-FB0141B40F6B}"/>
              </a:ext>
            </a:extLst>
          </p:cNvPr>
          <p:cNvGrpSpPr/>
          <p:nvPr/>
        </p:nvGrpSpPr>
        <p:grpSpPr>
          <a:xfrm>
            <a:off x="2024744" y="1475377"/>
            <a:ext cx="4568963" cy="3365060"/>
            <a:chOff x="6096001" y="1780177"/>
            <a:chExt cx="4568963" cy="3365060"/>
          </a:xfrm>
        </p:grpSpPr>
        <p:sp>
          <p:nvSpPr>
            <p:cNvPr id="5" name="TextBox 14">
              <a:extLst>
                <a:ext uri="{FF2B5EF4-FFF2-40B4-BE49-F238E27FC236}">
                  <a16:creationId xmlns:a16="http://schemas.microsoft.com/office/drawing/2014/main" id="{C6716452-AA95-31AA-452F-655608527B78}"/>
                </a:ext>
              </a:extLst>
            </p:cNvPr>
            <p:cNvSpPr txBox="1"/>
            <p:nvPr/>
          </p:nvSpPr>
          <p:spPr>
            <a:xfrm>
              <a:off x="6096001" y="1780177"/>
              <a:ext cx="3469804" cy="564257"/>
            </a:xfrm>
            <a:prstGeom prst="rect">
              <a:avLst/>
            </a:prstGeom>
          </p:spPr>
          <p:txBody>
            <a:bodyPr lIns="0" tIns="0" rIns="0" bIns="0" rtlCol="0" anchor="t">
              <a:spAutoFit/>
            </a:bodyPr>
            <a:lstStyle/>
            <a:p>
              <a:pPr>
                <a:lnSpc>
                  <a:spcPts val="4362"/>
                </a:lnSpc>
              </a:pPr>
              <a:r>
                <a:rPr lang="en-US" sz="3696">
                  <a:solidFill>
                    <a:srgbClr val="000000"/>
                  </a:solidFill>
                  <a:latin typeface="Lora"/>
                </a:rPr>
                <a:t>Pig Butchering</a:t>
              </a:r>
            </a:p>
          </p:txBody>
        </p:sp>
        <p:sp>
          <p:nvSpPr>
            <p:cNvPr id="6" name="TextBox 15">
              <a:extLst>
                <a:ext uri="{FF2B5EF4-FFF2-40B4-BE49-F238E27FC236}">
                  <a16:creationId xmlns:a16="http://schemas.microsoft.com/office/drawing/2014/main" id="{2EED9686-F2F6-0904-4F52-0A12C0C6C36E}"/>
                </a:ext>
              </a:extLst>
            </p:cNvPr>
            <p:cNvSpPr txBox="1"/>
            <p:nvPr/>
          </p:nvSpPr>
          <p:spPr>
            <a:xfrm>
              <a:off x="6096002" y="2519029"/>
              <a:ext cx="1339941" cy="225831"/>
            </a:xfrm>
            <a:prstGeom prst="rect">
              <a:avLst/>
            </a:prstGeom>
          </p:spPr>
          <p:txBody>
            <a:bodyPr lIns="0" tIns="0" rIns="0" bIns="0" rtlCol="0" anchor="t">
              <a:spAutoFit/>
            </a:bodyPr>
            <a:lstStyle/>
            <a:p>
              <a:pPr>
                <a:lnSpc>
                  <a:spcPts val="1867"/>
                </a:lnSpc>
                <a:spcBef>
                  <a:spcPct val="0"/>
                </a:spcBef>
              </a:pPr>
              <a:r>
                <a:rPr lang="en-US" sz="1333">
                  <a:solidFill>
                    <a:srgbClr val="000000"/>
                  </a:solidFill>
                  <a:latin typeface="Lora"/>
                </a:rPr>
                <a:t> [pɪɡ ˈbʊʧərɪŋ]</a:t>
              </a:r>
            </a:p>
          </p:txBody>
        </p:sp>
        <p:sp>
          <p:nvSpPr>
            <p:cNvPr id="7" name="AutoShape 16">
              <a:extLst>
                <a:ext uri="{FF2B5EF4-FFF2-40B4-BE49-F238E27FC236}">
                  <a16:creationId xmlns:a16="http://schemas.microsoft.com/office/drawing/2014/main" id="{721540C6-D765-4280-71F4-057245BEDD4D}"/>
                </a:ext>
              </a:extLst>
            </p:cNvPr>
            <p:cNvSpPr/>
            <p:nvPr/>
          </p:nvSpPr>
          <p:spPr>
            <a:xfrm>
              <a:off x="6096001" y="3003490"/>
              <a:ext cx="4568963" cy="1057"/>
            </a:xfrm>
            <a:prstGeom prst="line">
              <a:avLst/>
            </a:prstGeom>
            <a:ln w="19050" cap="flat">
              <a:solidFill>
                <a:srgbClr val="000000"/>
              </a:solidFill>
              <a:prstDash val="solid"/>
              <a:headEnd type="none" w="sm" len="sm"/>
              <a:tailEnd type="none" w="sm" len="sm"/>
            </a:ln>
          </p:spPr>
          <p:txBody>
            <a:bodyPr/>
            <a:lstStyle/>
            <a:p>
              <a:endParaRPr lang="en-GB" sz="1200"/>
            </a:p>
          </p:txBody>
        </p:sp>
        <p:sp>
          <p:nvSpPr>
            <p:cNvPr id="8" name="TextBox 17">
              <a:extLst>
                <a:ext uri="{FF2B5EF4-FFF2-40B4-BE49-F238E27FC236}">
                  <a16:creationId xmlns:a16="http://schemas.microsoft.com/office/drawing/2014/main" id="{51D373C6-4E6D-6760-D967-DC09E64DB6A4}"/>
                </a:ext>
              </a:extLst>
            </p:cNvPr>
            <p:cNvSpPr txBox="1"/>
            <p:nvPr/>
          </p:nvSpPr>
          <p:spPr>
            <a:xfrm>
              <a:off x="7284723" y="2529357"/>
              <a:ext cx="546180" cy="221664"/>
            </a:xfrm>
            <a:prstGeom prst="rect">
              <a:avLst/>
            </a:prstGeom>
          </p:spPr>
          <p:txBody>
            <a:bodyPr lIns="0" tIns="0" rIns="0" bIns="0" rtlCol="0" anchor="t">
              <a:spAutoFit/>
            </a:bodyPr>
            <a:lstStyle/>
            <a:p>
              <a:pPr>
                <a:lnSpc>
                  <a:spcPts val="1867"/>
                </a:lnSpc>
                <a:spcBef>
                  <a:spcPct val="0"/>
                </a:spcBef>
              </a:pPr>
              <a:r>
                <a:rPr lang="en-US" sz="1333">
                  <a:solidFill>
                    <a:srgbClr val="000000"/>
                  </a:solidFill>
                  <a:latin typeface="Lora Italics"/>
                </a:rPr>
                <a:t>noun</a:t>
              </a:r>
            </a:p>
          </p:txBody>
        </p:sp>
        <p:sp>
          <p:nvSpPr>
            <p:cNvPr id="9" name="TextBox 18">
              <a:extLst>
                <a:ext uri="{FF2B5EF4-FFF2-40B4-BE49-F238E27FC236}">
                  <a16:creationId xmlns:a16="http://schemas.microsoft.com/office/drawing/2014/main" id="{61703365-7F42-0D79-8203-94FFD2110A50}"/>
                </a:ext>
              </a:extLst>
            </p:cNvPr>
            <p:cNvSpPr txBox="1"/>
            <p:nvPr/>
          </p:nvSpPr>
          <p:spPr>
            <a:xfrm>
              <a:off x="6096001" y="3213041"/>
              <a:ext cx="4568963" cy="1932196"/>
            </a:xfrm>
            <a:prstGeom prst="rect">
              <a:avLst/>
            </a:prstGeom>
          </p:spPr>
          <p:txBody>
            <a:bodyPr lIns="0" tIns="0" rIns="0" bIns="0" rtlCol="0" anchor="t">
              <a:spAutoFit/>
            </a:bodyPr>
            <a:lstStyle/>
            <a:p>
              <a:pPr algn="just">
                <a:lnSpc>
                  <a:spcPts val="1867"/>
                </a:lnSpc>
                <a:spcBef>
                  <a:spcPct val="0"/>
                </a:spcBef>
              </a:pPr>
              <a:r>
                <a:rPr lang="en-US" sz="1333" dirty="0">
                  <a:solidFill>
                    <a:srgbClr val="000000"/>
                  </a:solidFill>
                  <a:latin typeface="Lora"/>
                </a:rPr>
                <a:t>Pig butchering scams are virtual currency investment scams and are referred to as “pig butchering” as they resemble the practice of fattening a hog before slaughter. The victims are referred to as “pigs” by the scammers who leverage potential relationships, and elaborate storylines to “fatten up” the victim into believing they are in trusted partnerships. The scammers then refer to “butchering” the victim after victim assets are stolen.</a:t>
              </a:r>
            </a:p>
          </p:txBody>
        </p:sp>
      </p:grpSp>
      <p:sp>
        <p:nvSpPr>
          <p:cNvPr id="13" name="Freeform 11">
            <a:extLst>
              <a:ext uri="{FF2B5EF4-FFF2-40B4-BE49-F238E27FC236}">
                <a16:creationId xmlns:a16="http://schemas.microsoft.com/office/drawing/2014/main" id="{FAB5AE83-6E43-BC06-B705-1D86D7D82F5C}"/>
              </a:ext>
            </a:extLst>
          </p:cNvPr>
          <p:cNvSpPr/>
          <p:nvPr/>
        </p:nvSpPr>
        <p:spPr>
          <a:xfrm>
            <a:off x="5129658" y="1390100"/>
            <a:ext cx="7395316" cy="5239691"/>
          </a:xfrm>
          <a:custGeom>
            <a:avLst/>
            <a:gdLst/>
            <a:ahLst/>
            <a:cxnLst/>
            <a:rect l="l" t="t" r="r" b="b"/>
            <a:pathLst>
              <a:path w="11092974" h="7859536">
                <a:moveTo>
                  <a:pt x="0" y="0"/>
                </a:moveTo>
                <a:lnTo>
                  <a:pt x="11092974" y="0"/>
                </a:lnTo>
                <a:lnTo>
                  <a:pt x="11092974" y="7859536"/>
                </a:lnTo>
                <a:lnTo>
                  <a:pt x="0" y="7859536"/>
                </a:lnTo>
                <a:lnTo>
                  <a:pt x="0" y="0"/>
                </a:lnTo>
                <a:close/>
              </a:path>
            </a:pathLst>
          </a:custGeom>
          <a:blipFill>
            <a:blip r:embed="rId3"/>
            <a:stretch>
              <a:fillRect t="-4708"/>
            </a:stretch>
          </a:blipFill>
        </p:spPr>
        <p:txBody>
          <a:bodyPr/>
          <a:lstStyle/>
          <a:p>
            <a:endParaRPr lang="en-GB" sz="1200"/>
          </a:p>
        </p:txBody>
      </p:sp>
      <p:sp>
        <p:nvSpPr>
          <p:cNvPr id="14" name="Freeform 12">
            <a:extLst>
              <a:ext uri="{FF2B5EF4-FFF2-40B4-BE49-F238E27FC236}">
                <a16:creationId xmlns:a16="http://schemas.microsoft.com/office/drawing/2014/main" id="{3E50077F-948C-FC40-12A2-4786F9C6DA7D}"/>
              </a:ext>
            </a:extLst>
          </p:cNvPr>
          <p:cNvSpPr/>
          <p:nvPr/>
        </p:nvSpPr>
        <p:spPr>
          <a:xfrm>
            <a:off x="6593707" y="2952216"/>
            <a:ext cx="5745767" cy="3516304"/>
          </a:xfrm>
          <a:custGeom>
            <a:avLst/>
            <a:gdLst/>
            <a:ahLst/>
            <a:cxnLst/>
            <a:rect l="l" t="t" r="r" b="b"/>
            <a:pathLst>
              <a:path w="8618650" h="5274456">
                <a:moveTo>
                  <a:pt x="0" y="0"/>
                </a:moveTo>
                <a:lnTo>
                  <a:pt x="8618650" y="0"/>
                </a:lnTo>
                <a:lnTo>
                  <a:pt x="8618650" y="5274456"/>
                </a:lnTo>
                <a:lnTo>
                  <a:pt x="0" y="5274456"/>
                </a:lnTo>
                <a:lnTo>
                  <a:pt x="0" y="0"/>
                </a:lnTo>
                <a:close/>
              </a:path>
            </a:pathLst>
          </a:custGeom>
          <a:blipFill>
            <a:blip r:embed="rId4"/>
            <a:stretch>
              <a:fillRect l="-51013" t="-70060" r="-339899" b="-55549"/>
            </a:stretch>
          </a:blipFill>
        </p:spPr>
        <p:txBody>
          <a:bodyPr/>
          <a:lstStyle/>
          <a:p>
            <a:endParaRPr lang="en-GB" sz="1200"/>
          </a:p>
        </p:txBody>
      </p:sp>
    </p:spTree>
    <p:extLst>
      <p:ext uri="{BB962C8B-B14F-4D97-AF65-F5344CB8AC3E}">
        <p14:creationId xmlns:p14="http://schemas.microsoft.com/office/powerpoint/2010/main" val="1919545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8A2F7DF7-2767-728E-E01B-BA7E06F36E63}"/>
              </a:ext>
            </a:extLst>
          </p:cNvPr>
          <p:cNvPicPr>
            <a:picLocks noGrp="1" noChangeAspect="1"/>
          </p:cNvPicPr>
          <p:nvPr>
            <p:ph idx="1"/>
          </p:nvPr>
        </p:nvPicPr>
        <p:blipFill>
          <a:blip r:embed="rId2"/>
          <a:stretch>
            <a:fillRect/>
          </a:stretch>
        </p:blipFill>
        <p:spPr>
          <a:xfrm>
            <a:off x="1010274" y="1026692"/>
            <a:ext cx="10282006" cy="3670349"/>
          </a:xfrm>
          <a:prstGeom prst="rect">
            <a:avLst/>
          </a:prstGeom>
        </p:spPr>
      </p:pic>
    </p:spTree>
    <p:extLst>
      <p:ext uri="{BB962C8B-B14F-4D97-AF65-F5344CB8AC3E}">
        <p14:creationId xmlns:p14="http://schemas.microsoft.com/office/powerpoint/2010/main" val="2886043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793FE-8C77-46C3-8644-7CE7FBC20FAE}"/>
              </a:ext>
            </a:extLst>
          </p:cNvPr>
          <p:cNvSpPr>
            <a:spLocks noGrp="1"/>
          </p:cNvSpPr>
          <p:nvPr>
            <p:ph type="title"/>
          </p:nvPr>
        </p:nvSpPr>
        <p:spPr/>
        <p:txBody>
          <a:bodyPr/>
          <a:lstStyle/>
          <a:p>
            <a:endParaRPr lang="en-US"/>
          </a:p>
        </p:txBody>
      </p:sp>
      <p:pic>
        <p:nvPicPr>
          <p:cNvPr id="10" name="Picture 9" descr="A child taking a selfie&#10;&#10;Description automatically generated with medium confidence">
            <a:extLst>
              <a:ext uri="{FF2B5EF4-FFF2-40B4-BE49-F238E27FC236}">
                <a16:creationId xmlns:a16="http://schemas.microsoft.com/office/drawing/2014/main" id="{50021119-EA08-4CB7-9B3B-96256B4E56BF}"/>
              </a:ext>
            </a:extLst>
          </p:cNvPr>
          <p:cNvPicPr>
            <a:picLocks noChangeAspect="1"/>
          </p:cNvPicPr>
          <p:nvPr/>
        </p:nvPicPr>
        <p:blipFill>
          <a:blip r:embed="rId2"/>
          <a:stretch>
            <a:fillRect/>
          </a:stretch>
        </p:blipFill>
        <p:spPr>
          <a:xfrm>
            <a:off x="293205" y="155530"/>
            <a:ext cx="4556587" cy="5936921"/>
          </a:xfrm>
          <a:prstGeom prst="rect">
            <a:avLst/>
          </a:prstGeom>
        </p:spPr>
      </p:pic>
      <p:pic>
        <p:nvPicPr>
          <p:cNvPr id="16" name="Content Placeholder 15" descr="Logo, company name&#10;&#10;Description automatically generated">
            <a:extLst>
              <a:ext uri="{FF2B5EF4-FFF2-40B4-BE49-F238E27FC236}">
                <a16:creationId xmlns:a16="http://schemas.microsoft.com/office/drawing/2014/main" id="{82D9FA10-A159-408D-903A-67C62C6AB6B2}"/>
              </a:ext>
            </a:extLst>
          </p:cNvPr>
          <p:cNvPicPr>
            <a:picLocks noGrp="1" noChangeAspect="1"/>
          </p:cNvPicPr>
          <p:nvPr>
            <p:ph idx="1"/>
          </p:nvPr>
        </p:nvPicPr>
        <p:blipFill>
          <a:blip r:embed="rId3"/>
          <a:stretch>
            <a:fillRect/>
          </a:stretch>
        </p:blipFill>
        <p:spPr>
          <a:xfrm>
            <a:off x="5473634" y="155530"/>
            <a:ext cx="6076950" cy="3295650"/>
          </a:xfrm>
        </p:spPr>
      </p:pic>
    </p:spTree>
    <p:extLst>
      <p:ext uri="{BB962C8B-B14F-4D97-AF65-F5344CB8AC3E}">
        <p14:creationId xmlns:p14="http://schemas.microsoft.com/office/powerpoint/2010/main" val="165507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mountain, outdoor, traveling&#10;&#10;Description automatically generated">
            <a:extLst>
              <a:ext uri="{FF2B5EF4-FFF2-40B4-BE49-F238E27FC236}">
                <a16:creationId xmlns:a16="http://schemas.microsoft.com/office/drawing/2014/main" id="{4EA9B633-6E03-642D-8D13-72441A5FB20E}"/>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432721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FC63C7-4B8B-F33F-EEBD-75D1268C2A12}"/>
              </a:ext>
            </a:extLst>
          </p:cNvPr>
          <p:cNvSpPr>
            <a:spLocks noGrp="1"/>
          </p:cNvSpPr>
          <p:nvPr>
            <p:ph type="sldNum" sz="quarter" idx="12"/>
          </p:nvPr>
        </p:nvSpPr>
        <p:spPr/>
        <p:txBody>
          <a:bodyPr/>
          <a:lstStyle/>
          <a:p>
            <a:fld id="{1AC18108-5E28-4A40-9050-B8B5975B12C9}" type="slidenum">
              <a:rPr lang="en-US" smtClean="0"/>
              <a:pPr/>
              <a:t>18</a:t>
            </a:fld>
            <a:endParaRPr lang="en-US"/>
          </a:p>
        </p:txBody>
      </p:sp>
      <p:pic>
        <p:nvPicPr>
          <p:cNvPr id="4" name="Picture 2" descr="A suspected cybercrime compound in the coastal city of Sihanoukville.">
            <a:extLst>
              <a:ext uri="{FF2B5EF4-FFF2-40B4-BE49-F238E27FC236}">
                <a16:creationId xmlns:a16="http://schemas.microsoft.com/office/drawing/2014/main" id="{378B08F5-E000-85D8-A003-C9F34760D8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177" y="856654"/>
            <a:ext cx="5465135" cy="43311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5BBA43A-4DF8-CF77-6E85-FA19F0144049}"/>
              </a:ext>
            </a:extLst>
          </p:cNvPr>
          <p:cNvPicPr>
            <a:picLocks noChangeAspect="1"/>
          </p:cNvPicPr>
          <p:nvPr/>
        </p:nvPicPr>
        <p:blipFill>
          <a:blip r:embed="rId3"/>
          <a:stretch>
            <a:fillRect/>
          </a:stretch>
        </p:blipFill>
        <p:spPr>
          <a:xfrm>
            <a:off x="6581554" y="253970"/>
            <a:ext cx="5046920" cy="5817220"/>
          </a:xfrm>
          <a:prstGeom prst="rect">
            <a:avLst/>
          </a:prstGeom>
        </p:spPr>
      </p:pic>
    </p:spTree>
    <p:extLst>
      <p:ext uri="{BB962C8B-B14F-4D97-AF65-F5344CB8AC3E}">
        <p14:creationId xmlns:p14="http://schemas.microsoft.com/office/powerpoint/2010/main" val="4020447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arbed wire fence with a building behind it&#10;&#10;Description automatically generated">
            <a:extLst>
              <a:ext uri="{FF2B5EF4-FFF2-40B4-BE49-F238E27FC236}">
                <a16:creationId xmlns:a16="http://schemas.microsoft.com/office/drawing/2014/main" id="{E0C26BE2-8A10-4001-15DF-82C59F4C3295}"/>
              </a:ext>
            </a:extLst>
          </p:cNvPr>
          <p:cNvPicPr>
            <a:picLocks noChangeAspect="1"/>
          </p:cNvPicPr>
          <p:nvPr/>
        </p:nvPicPr>
        <p:blipFill rotWithShape="1">
          <a:blip r:embed="rId2"/>
          <a:srcRect r="11876"/>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E4CD75-872F-A559-B38C-8AD2C2322F68}"/>
              </a:ext>
            </a:extLst>
          </p:cNvPr>
          <p:cNvSpPr>
            <a:spLocks noGrp="1"/>
          </p:cNvSpPr>
          <p:nvPr>
            <p:ph type="title"/>
          </p:nvPr>
        </p:nvSpPr>
        <p:spPr>
          <a:xfrm>
            <a:off x="7531610" y="365125"/>
            <a:ext cx="3822189" cy="1899912"/>
          </a:xfrm>
        </p:spPr>
        <p:txBody>
          <a:bodyPr>
            <a:normAutofit/>
          </a:bodyPr>
          <a:lstStyle/>
          <a:p>
            <a:r>
              <a:rPr lang="en-US" sz="4000" dirty="0"/>
              <a:t>The Reality</a:t>
            </a:r>
          </a:p>
        </p:txBody>
      </p:sp>
      <p:sp>
        <p:nvSpPr>
          <p:cNvPr id="3" name="Content Placeholder 2">
            <a:extLst>
              <a:ext uri="{FF2B5EF4-FFF2-40B4-BE49-F238E27FC236}">
                <a16:creationId xmlns:a16="http://schemas.microsoft.com/office/drawing/2014/main" id="{E8D6CD47-E390-0F17-ACF6-901D691A34B3}"/>
              </a:ext>
            </a:extLst>
          </p:cNvPr>
          <p:cNvSpPr>
            <a:spLocks noGrp="1"/>
          </p:cNvSpPr>
          <p:nvPr>
            <p:ph idx="1"/>
          </p:nvPr>
        </p:nvSpPr>
        <p:spPr>
          <a:xfrm>
            <a:off x="8238744" y="2434201"/>
            <a:ext cx="3115055" cy="3742762"/>
          </a:xfrm>
        </p:spPr>
        <p:txBody>
          <a:bodyPr>
            <a:normAutofit fontScale="92500" lnSpcReduction="20000"/>
          </a:bodyPr>
          <a:lstStyle/>
          <a:p>
            <a:r>
              <a:rPr lang="en-GB" dirty="0">
                <a:latin typeface="+mn-lt"/>
                <a:ea typeface="Calibri" panose="020F0502020204030204" pitchFamily="34" charset="0"/>
              </a:rPr>
              <a:t>Annual profits $43.8 billion</a:t>
            </a:r>
          </a:p>
          <a:p>
            <a:r>
              <a:rPr lang="en-GB" dirty="0">
                <a:latin typeface="+mn-lt"/>
                <a:ea typeface="Calibri" panose="020F0502020204030204" pitchFamily="34" charset="0"/>
              </a:rPr>
              <a:t>40% of Cambodia, Laos, Myanmar combined annual GDP</a:t>
            </a:r>
          </a:p>
          <a:p>
            <a:r>
              <a:rPr lang="en-GB" dirty="0">
                <a:latin typeface="+mn-lt"/>
                <a:ea typeface="Calibri" panose="020F0502020204030204" pitchFamily="34" charset="0"/>
              </a:rPr>
              <a:t>Slavery, torture and death</a:t>
            </a:r>
          </a:p>
          <a:p>
            <a:r>
              <a:rPr lang="en-GB" dirty="0">
                <a:latin typeface="+mn-lt"/>
                <a:ea typeface="Calibri" panose="020F0502020204030204" pitchFamily="34" charset="0"/>
              </a:rPr>
              <a:t>Linked to drugs, CSAM, weapons and cybercrime </a:t>
            </a:r>
          </a:p>
          <a:p>
            <a:endParaRPr lang="en-GB" dirty="0">
              <a:latin typeface="+mn-lt"/>
              <a:ea typeface="Calibri" panose="020F0502020204030204" pitchFamily="34" charset="0"/>
            </a:endParaRPr>
          </a:p>
          <a:p>
            <a:endParaRPr lang="en-GB" dirty="0">
              <a:highlight>
                <a:srgbClr val="FFFF00"/>
              </a:highlight>
              <a:latin typeface="+mn-lt"/>
              <a:ea typeface="Calibri" panose="020F0502020204030204" pitchFamily="34" charset="0"/>
            </a:endParaRPr>
          </a:p>
          <a:p>
            <a:endParaRPr lang="en-GB" dirty="0">
              <a:latin typeface="+mn-lt"/>
              <a:ea typeface="Calibri" panose="020F0502020204030204" pitchFamily="34" charset="0"/>
            </a:endParaRPr>
          </a:p>
          <a:p>
            <a:endParaRPr lang="en-GB" dirty="0">
              <a:effectLst/>
              <a:latin typeface="+mn-lt"/>
              <a:ea typeface="Calibri" panose="020F0502020204030204" pitchFamily="34" charset="0"/>
            </a:endParaRPr>
          </a:p>
          <a:p>
            <a:endParaRPr lang="en-US" dirty="0">
              <a:effectLst/>
              <a:latin typeface="+mn-lt"/>
              <a:ea typeface="Calibri" panose="020F0502020204030204" pitchFamily="34" charset="0"/>
              <a:cs typeface="Calibri" panose="020F0502020204030204" pitchFamily="34" charset="0"/>
            </a:endParaRPr>
          </a:p>
          <a:p>
            <a:endParaRPr lang="en-GB"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8860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DC429-0120-2E49-8268-AAFC3628B3E0}"/>
              </a:ext>
            </a:extLst>
          </p:cNvPr>
          <p:cNvSpPr>
            <a:spLocks noGrp="1"/>
          </p:cNvSpPr>
          <p:nvPr>
            <p:ph type="title"/>
          </p:nvPr>
        </p:nvSpPr>
        <p:spPr/>
        <p:txBody>
          <a:bodyPr>
            <a:normAutofit fontScale="90000"/>
          </a:bodyPr>
          <a:lstStyle/>
          <a:p>
            <a:r>
              <a:rPr lang="en-US" dirty="0"/>
              <a:t>Contents</a:t>
            </a:r>
          </a:p>
        </p:txBody>
      </p:sp>
      <p:sp>
        <p:nvSpPr>
          <p:cNvPr id="3" name="Content Placeholder 2">
            <a:extLst>
              <a:ext uri="{FF2B5EF4-FFF2-40B4-BE49-F238E27FC236}">
                <a16:creationId xmlns:a16="http://schemas.microsoft.com/office/drawing/2014/main" id="{C9CD3556-D78D-CB4E-A722-E1ADA679A44B}"/>
              </a:ext>
            </a:extLst>
          </p:cNvPr>
          <p:cNvSpPr>
            <a:spLocks noGrp="1"/>
          </p:cNvSpPr>
          <p:nvPr>
            <p:ph sz="half" idx="1"/>
          </p:nvPr>
        </p:nvSpPr>
        <p:spPr/>
        <p:txBody>
          <a:bodyPr>
            <a:normAutofit/>
          </a:bodyPr>
          <a:lstStyle/>
          <a:p>
            <a:r>
              <a:rPr lang="en-US" dirty="0">
                <a:latin typeface="Century Gothic" panose="020B0502020202020204" pitchFamily="34" charset="0"/>
              </a:rPr>
              <a:t>Introduction</a:t>
            </a:r>
          </a:p>
          <a:p>
            <a:r>
              <a:rPr lang="en-US" dirty="0">
                <a:latin typeface="Century Gothic" panose="020B0502020202020204" pitchFamily="34" charset="0"/>
              </a:rPr>
              <a:t>Threats: As Opposed to Risks</a:t>
            </a:r>
          </a:p>
          <a:p>
            <a:r>
              <a:rPr lang="en-US" dirty="0"/>
              <a:t>Complexity, Convergence and Chaos</a:t>
            </a:r>
          </a:p>
          <a:p>
            <a:r>
              <a:rPr lang="en-US" dirty="0"/>
              <a:t>Picture of Threat </a:t>
            </a:r>
          </a:p>
          <a:p>
            <a:r>
              <a:rPr lang="en-US" dirty="0">
                <a:latin typeface="Century Gothic" panose="020B0502020202020204" pitchFamily="34" charset="0"/>
              </a:rPr>
              <a:t>Pig Butchering</a:t>
            </a:r>
            <a:r>
              <a:rPr lang="en-US" dirty="0"/>
              <a:t>: A 21</a:t>
            </a:r>
            <a:r>
              <a:rPr lang="en-US" baseline="30000" dirty="0"/>
              <a:t>st</a:t>
            </a:r>
            <a:r>
              <a:rPr lang="en-US" dirty="0"/>
              <a:t> Century Crime</a:t>
            </a:r>
          </a:p>
          <a:p>
            <a:r>
              <a:rPr lang="en-US" dirty="0"/>
              <a:t>Implications for Compliance </a:t>
            </a:r>
          </a:p>
          <a:p>
            <a:r>
              <a:rPr lang="en-US" dirty="0">
                <a:latin typeface="Century Gothic" panose="020B0502020202020204" pitchFamily="34" charset="0"/>
              </a:rPr>
              <a:t>Key Takeaways</a:t>
            </a:r>
          </a:p>
          <a:p>
            <a:endParaRPr lang="en-US" dirty="0">
              <a:latin typeface="Century Gothic" panose="020B0502020202020204" pitchFamily="34" charset="0"/>
            </a:endParaRPr>
          </a:p>
        </p:txBody>
      </p:sp>
    </p:spTree>
    <p:extLst>
      <p:ext uri="{BB962C8B-B14F-4D97-AF65-F5344CB8AC3E}">
        <p14:creationId xmlns:p14="http://schemas.microsoft.com/office/powerpoint/2010/main" val="2802823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4CD75-872F-A559-B38C-8AD2C2322F68}"/>
              </a:ext>
            </a:extLst>
          </p:cNvPr>
          <p:cNvSpPr>
            <a:spLocks noGrp="1"/>
          </p:cNvSpPr>
          <p:nvPr>
            <p:ph type="title"/>
          </p:nvPr>
        </p:nvSpPr>
        <p:spPr/>
        <p:txBody>
          <a:bodyPr/>
          <a:lstStyle/>
          <a:p>
            <a:r>
              <a:rPr lang="en-US" dirty="0"/>
              <a:t>Pig Butchering: AFC Controls and Mitigations</a:t>
            </a:r>
          </a:p>
        </p:txBody>
      </p:sp>
      <p:sp>
        <p:nvSpPr>
          <p:cNvPr id="3" name="Content Placeholder 2">
            <a:extLst>
              <a:ext uri="{FF2B5EF4-FFF2-40B4-BE49-F238E27FC236}">
                <a16:creationId xmlns:a16="http://schemas.microsoft.com/office/drawing/2014/main" id="{E8D6CD47-E390-0F17-ACF6-901D691A34B3}"/>
              </a:ext>
            </a:extLst>
          </p:cNvPr>
          <p:cNvSpPr>
            <a:spLocks noGrp="1"/>
          </p:cNvSpPr>
          <p:nvPr>
            <p:ph idx="1"/>
          </p:nvPr>
        </p:nvSpPr>
        <p:spPr>
          <a:xfrm>
            <a:off x="838200" y="1352218"/>
            <a:ext cx="10515600" cy="4737686"/>
          </a:xfrm>
        </p:spPr>
        <p:txBody>
          <a:bodyPr>
            <a:normAutofit/>
          </a:bodyPr>
          <a:lstStyle/>
          <a:p>
            <a:r>
              <a:rPr lang="en-GB" sz="1600" dirty="0"/>
              <a:t>Financial institutions and VASPs are unwittingly used as a conduit to collect and transfer deposits from victims and are primarily used as the first intermediaries to launder money</a:t>
            </a:r>
          </a:p>
          <a:p>
            <a:r>
              <a:rPr lang="en-GB" sz="1600" dirty="0"/>
              <a:t>Pig butchering schemes commonly involve victims withdrawing cash or initiating wire transfers to VASPs via their bank accounts</a:t>
            </a:r>
          </a:p>
          <a:p>
            <a:r>
              <a:rPr lang="en-GB" sz="1600" dirty="0"/>
              <a:t>Criminal organizations employ money mules that open shell companies in the U.S., U.K. and elsewhere and create associated bank accounts and virtual asset wallets which victims send funds to</a:t>
            </a:r>
          </a:p>
          <a:p>
            <a:r>
              <a:rPr lang="en-GB" sz="1400" dirty="0"/>
              <a:t>Generic controls and mitigating activities to identify pig butchering may include:</a:t>
            </a:r>
          </a:p>
          <a:p>
            <a:pPr lvl="1"/>
            <a:r>
              <a:rPr lang="en-GB" sz="1400" dirty="0"/>
              <a:t>Implementing appropriate training for all relevant employees to increase awareness of suspicious activity related to pig butchering</a:t>
            </a:r>
          </a:p>
          <a:p>
            <a:pPr lvl="1"/>
            <a:r>
              <a:rPr lang="en-GB" sz="1400" dirty="0"/>
              <a:t>Contacting recipients of outbound transactions to raise awareness of scams and seek clarity to ensure transfers are for legitimate purposes</a:t>
            </a:r>
          </a:p>
          <a:p>
            <a:pPr lvl="1"/>
            <a:r>
              <a:rPr lang="en-GB" sz="1400" dirty="0"/>
              <a:t>Implementing behavioural analysis techniques to detect and report deviation from normal customer behaviour to mitigate risk and protect customers from becoming victims of frau</a:t>
            </a:r>
            <a:endParaRPr lang="en-GB" sz="1600" dirty="0"/>
          </a:p>
          <a:p>
            <a:endParaRPr lang="en-GB" sz="1800" dirty="0">
              <a:latin typeface="+mn-lt"/>
              <a:ea typeface="Calibri" panose="020F0502020204030204" pitchFamily="34" charset="0"/>
            </a:endParaRPr>
          </a:p>
          <a:p>
            <a:endParaRPr lang="en-GB" sz="1800" dirty="0">
              <a:effectLst/>
              <a:latin typeface="+mn-lt"/>
              <a:ea typeface="Calibri" panose="020F0502020204030204" pitchFamily="34" charset="0"/>
            </a:endParaRPr>
          </a:p>
          <a:p>
            <a:endParaRPr lang="en-US" dirty="0">
              <a:effectLst/>
              <a:latin typeface="+mn-lt"/>
              <a:ea typeface="Calibri" panose="020F0502020204030204" pitchFamily="34" charset="0"/>
              <a:cs typeface="Calibri" panose="020F0502020204030204" pitchFamily="34" charset="0"/>
            </a:endParaRPr>
          </a:p>
          <a:p>
            <a:endParaRPr lang="en-GB"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1242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C27F9-1D3F-927F-8F77-E5237964C069}"/>
              </a:ext>
            </a:extLst>
          </p:cNvPr>
          <p:cNvSpPr>
            <a:spLocks noGrp="1"/>
          </p:cNvSpPr>
          <p:nvPr>
            <p:ph type="ctrTitle"/>
          </p:nvPr>
        </p:nvSpPr>
        <p:spPr/>
        <p:txBody>
          <a:bodyPr>
            <a:normAutofit/>
          </a:bodyPr>
          <a:lstStyle/>
          <a:p>
            <a:r>
              <a:rPr lang="en-US" dirty="0"/>
              <a:t>Implications for Compliance</a:t>
            </a:r>
            <a:endParaRPr lang="en-GB" dirty="0"/>
          </a:p>
        </p:txBody>
      </p:sp>
    </p:spTree>
    <p:extLst>
      <p:ext uri="{BB962C8B-B14F-4D97-AF65-F5344CB8AC3E}">
        <p14:creationId xmlns:p14="http://schemas.microsoft.com/office/powerpoint/2010/main" val="3546542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4CD75-872F-A559-B38C-8AD2C2322F68}"/>
              </a:ext>
            </a:extLst>
          </p:cNvPr>
          <p:cNvSpPr>
            <a:spLocks noGrp="1"/>
          </p:cNvSpPr>
          <p:nvPr>
            <p:ph type="title"/>
          </p:nvPr>
        </p:nvSpPr>
        <p:spPr/>
        <p:txBody>
          <a:bodyPr/>
          <a:lstStyle/>
          <a:p>
            <a:r>
              <a:rPr lang="en-US" dirty="0"/>
              <a:t>How should anti-financial crime functions respond?</a:t>
            </a:r>
          </a:p>
        </p:txBody>
      </p:sp>
      <p:sp>
        <p:nvSpPr>
          <p:cNvPr id="3" name="Content Placeholder 2">
            <a:extLst>
              <a:ext uri="{FF2B5EF4-FFF2-40B4-BE49-F238E27FC236}">
                <a16:creationId xmlns:a16="http://schemas.microsoft.com/office/drawing/2014/main" id="{E8D6CD47-E390-0F17-ACF6-901D691A34B3}"/>
              </a:ext>
            </a:extLst>
          </p:cNvPr>
          <p:cNvSpPr>
            <a:spLocks noGrp="1"/>
          </p:cNvSpPr>
          <p:nvPr>
            <p:ph idx="1"/>
          </p:nvPr>
        </p:nvSpPr>
        <p:spPr/>
        <p:txBody>
          <a:bodyPr>
            <a:normAutofit/>
          </a:bodyPr>
          <a:lstStyle/>
          <a:p>
            <a:r>
              <a:rPr lang="en-GB" sz="2500" dirty="0">
                <a:latin typeface="+mn-lt"/>
                <a:ea typeface="Calibri" panose="020F0502020204030204" pitchFamily="34" charset="0"/>
              </a:rPr>
              <a:t>Training programmes, education and awareness for front line staff, compliance professionals, senior management and customers</a:t>
            </a:r>
          </a:p>
          <a:p>
            <a:r>
              <a:rPr lang="en-GB" sz="2500" dirty="0">
                <a:latin typeface="+mn-lt"/>
                <a:ea typeface="Calibri" panose="020F0502020204030204" pitchFamily="34" charset="0"/>
              </a:rPr>
              <a:t>Establish an open-source strategic intelligence function</a:t>
            </a:r>
          </a:p>
          <a:p>
            <a:r>
              <a:rPr lang="en-GB" sz="2500" dirty="0">
                <a:latin typeface="+mn-lt"/>
                <a:ea typeface="Calibri" panose="020F0502020204030204" pitchFamily="34" charset="0"/>
              </a:rPr>
              <a:t>Prove to regulators that you understand your exposure and associated risks</a:t>
            </a:r>
          </a:p>
          <a:p>
            <a:r>
              <a:rPr lang="en-GB" sz="2500" dirty="0">
                <a:latin typeface="+mn-lt"/>
                <a:ea typeface="Calibri" panose="020F0502020204030204" pitchFamily="34" charset="0"/>
              </a:rPr>
              <a:t>Join forces in public-private-partnerships</a:t>
            </a:r>
          </a:p>
          <a:p>
            <a:r>
              <a:rPr lang="en-GB" sz="2500" dirty="0">
                <a:latin typeface="+mn-lt"/>
                <a:ea typeface="Calibri" panose="020F0502020204030204" pitchFamily="34" charset="0"/>
              </a:rPr>
              <a:t>Integrate intelligence into mitigation controls </a:t>
            </a:r>
          </a:p>
          <a:p>
            <a:endParaRPr lang="en-GB" sz="2500" dirty="0">
              <a:effectLst/>
              <a:latin typeface="+mn-lt"/>
              <a:ea typeface="Calibri" panose="020F0502020204030204" pitchFamily="34" charset="0"/>
            </a:endParaRPr>
          </a:p>
          <a:p>
            <a:endParaRPr lang="en-US" dirty="0">
              <a:effectLst/>
              <a:latin typeface="+mn-lt"/>
              <a:ea typeface="Calibri" panose="020F0502020204030204" pitchFamily="34" charset="0"/>
              <a:cs typeface="Calibri" panose="020F0502020204030204" pitchFamily="34" charset="0"/>
            </a:endParaRPr>
          </a:p>
          <a:p>
            <a:endParaRPr lang="en-GB"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5336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600"/>
              <a:buFont typeface="Century Gothic"/>
              <a:buNone/>
            </a:pPr>
            <a:r>
              <a:rPr lang="en-US" dirty="0"/>
              <a:t>Key Takeaways </a:t>
            </a:r>
            <a:endParaRPr dirty="0"/>
          </a:p>
        </p:txBody>
      </p:sp>
      <p:sp>
        <p:nvSpPr>
          <p:cNvPr id="598" name="Google Shape;598;p8"/>
          <p:cNvSpPr txBox="1">
            <a:spLocks noGrp="1"/>
          </p:cNvSpPr>
          <p:nvPr>
            <p:ph type="body" idx="1"/>
          </p:nvPr>
        </p:nvSpPr>
        <p:spPr>
          <a:xfrm>
            <a:off x="5757544" y="739773"/>
            <a:ext cx="5594668" cy="5368925"/>
          </a:xfrm>
          <a:prstGeom prst="rect">
            <a:avLst/>
          </a:prstGeom>
          <a:noFill/>
          <a:ln>
            <a:noFill/>
          </a:ln>
        </p:spPr>
        <p:txBody>
          <a:bodyPr spcFirstLastPara="1" wrap="square" lIns="91425" tIns="45700" rIns="91425" bIns="45700" anchor="t" anchorCtr="0">
            <a:noAutofit/>
          </a:bodyPr>
          <a:lstStyle/>
          <a:p>
            <a:pPr marL="685800" lvl="1" indent="-228600" algn="l" rtl="0">
              <a:lnSpc>
                <a:spcPct val="115000"/>
              </a:lnSpc>
              <a:spcBef>
                <a:spcPts val="0"/>
              </a:spcBef>
              <a:spcAft>
                <a:spcPts val="0"/>
              </a:spcAft>
              <a:buSzPts val="1600"/>
              <a:buChar char="o"/>
            </a:pPr>
            <a:endParaRPr sz="1500" dirty="0">
              <a:solidFill>
                <a:srgbClr val="393B3E"/>
              </a:solidFill>
              <a:latin typeface="Century Gothic" panose="020B0502020202020204" pitchFamily="34" charset="0"/>
              <a:ea typeface="Poppins"/>
              <a:cs typeface="Poppins"/>
              <a:sym typeface="Poppins"/>
            </a:endParaRPr>
          </a:p>
          <a:p>
            <a:pPr marL="685800" lvl="1" indent="-228600" algn="l" rtl="0">
              <a:lnSpc>
                <a:spcPct val="115000"/>
              </a:lnSpc>
              <a:spcBef>
                <a:spcPts val="0"/>
              </a:spcBef>
              <a:spcAft>
                <a:spcPts val="0"/>
              </a:spcAft>
              <a:buSzPts val="1600"/>
              <a:buChar char="o"/>
            </a:pPr>
            <a:endParaRPr lang="en-GB" sz="1500" dirty="0">
              <a:solidFill>
                <a:srgbClr val="393B3E"/>
              </a:solidFill>
              <a:latin typeface="Century Gothic" panose="020B0502020202020204" pitchFamily="34" charset="0"/>
              <a:ea typeface="Poppins"/>
              <a:cs typeface="Poppins"/>
              <a:sym typeface="Poppins"/>
            </a:endParaRPr>
          </a:p>
          <a:p>
            <a:pPr marL="685800" lvl="1" indent="-228600" algn="l" rtl="0">
              <a:lnSpc>
                <a:spcPct val="115000"/>
              </a:lnSpc>
              <a:spcBef>
                <a:spcPts val="0"/>
              </a:spcBef>
              <a:spcAft>
                <a:spcPts val="0"/>
              </a:spcAft>
              <a:buSzPts val="1600"/>
              <a:buChar char="o"/>
            </a:pPr>
            <a:endParaRPr lang="en-GB" sz="1500" dirty="0">
              <a:solidFill>
                <a:srgbClr val="393B3E"/>
              </a:solidFill>
              <a:latin typeface="Century Gothic" panose="020B0502020202020204" pitchFamily="34" charset="0"/>
              <a:ea typeface="Poppins"/>
              <a:cs typeface="Poppins"/>
              <a:sym typeface="Poppins"/>
            </a:endParaRPr>
          </a:p>
          <a:p>
            <a:pPr marL="685800" lvl="1" indent="-228600" algn="l" rtl="0">
              <a:lnSpc>
                <a:spcPct val="115000"/>
              </a:lnSpc>
              <a:spcBef>
                <a:spcPts val="0"/>
              </a:spcBef>
              <a:spcAft>
                <a:spcPts val="0"/>
              </a:spcAft>
              <a:buSzPts val="1600"/>
              <a:buChar char="o"/>
            </a:pPr>
            <a:r>
              <a:rPr lang="en-GB" sz="1500" dirty="0">
                <a:solidFill>
                  <a:srgbClr val="393B3E"/>
                </a:solidFill>
                <a:latin typeface="Century Gothic" panose="020B0502020202020204" pitchFamily="34" charset="0"/>
                <a:ea typeface="Poppins"/>
                <a:cs typeface="Poppins"/>
                <a:sym typeface="Poppins"/>
              </a:rPr>
              <a:t>The financial crime threat is more acute and more complex than ever.</a:t>
            </a:r>
          </a:p>
          <a:p>
            <a:pPr marL="685800" lvl="1" indent="-228600" algn="l" rtl="0">
              <a:lnSpc>
                <a:spcPct val="115000"/>
              </a:lnSpc>
              <a:spcBef>
                <a:spcPts val="0"/>
              </a:spcBef>
              <a:spcAft>
                <a:spcPts val="0"/>
              </a:spcAft>
              <a:buSzPts val="1600"/>
              <a:buChar char="o"/>
            </a:pPr>
            <a:r>
              <a:rPr lang="en-GB" sz="1500" dirty="0">
                <a:solidFill>
                  <a:srgbClr val="393B3E"/>
                </a:solidFill>
                <a:latin typeface="Century Gothic" panose="020B0502020202020204" pitchFamily="34" charset="0"/>
                <a:ea typeface="Poppins"/>
                <a:cs typeface="Poppins"/>
                <a:sym typeface="Poppins"/>
              </a:rPr>
              <a:t>Regulators, policy makers and law enforcement are taking a more threat driven approach.</a:t>
            </a:r>
          </a:p>
          <a:p>
            <a:pPr marL="685800" lvl="1" indent="-228600" algn="l" rtl="0">
              <a:lnSpc>
                <a:spcPct val="115000"/>
              </a:lnSpc>
              <a:spcBef>
                <a:spcPts val="0"/>
              </a:spcBef>
              <a:spcAft>
                <a:spcPts val="0"/>
              </a:spcAft>
              <a:buSzPts val="1600"/>
              <a:buChar char="o"/>
            </a:pPr>
            <a:r>
              <a:rPr lang="en-GB" sz="1500" dirty="0">
                <a:solidFill>
                  <a:srgbClr val="393B3E"/>
                </a:solidFill>
                <a:latin typeface="Century Gothic" panose="020B0502020202020204" pitchFamily="34" charset="0"/>
                <a:ea typeface="Poppins"/>
                <a:cs typeface="Poppins"/>
                <a:sym typeface="Poppins"/>
              </a:rPr>
              <a:t>Proactively responding to high harm threats using OSINT is increasingly critical.</a:t>
            </a:r>
          </a:p>
          <a:p>
            <a:pPr marL="685800" lvl="1" indent="-228600" algn="l" rtl="0">
              <a:lnSpc>
                <a:spcPct val="115000"/>
              </a:lnSpc>
              <a:spcBef>
                <a:spcPts val="0"/>
              </a:spcBef>
              <a:spcAft>
                <a:spcPts val="0"/>
              </a:spcAft>
              <a:buSzPts val="1600"/>
              <a:buChar char="o"/>
            </a:pPr>
            <a:r>
              <a:rPr lang="en-GB" sz="1500" dirty="0">
                <a:solidFill>
                  <a:srgbClr val="393B3E"/>
                </a:solidFill>
                <a:latin typeface="Century Gothic" panose="020B0502020202020204" pitchFamily="34" charset="0"/>
                <a:ea typeface="Poppins"/>
                <a:cs typeface="Poppins"/>
                <a:sym typeface="Poppins"/>
              </a:rPr>
              <a:t>FIs must ensure they have the requisite resources and skills to leverage threat </a:t>
            </a:r>
            <a:r>
              <a:rPr lang="en-GB" sz="1500">
                <a:solidFill>
                  <a:srgbClr val="393B3E"/>
                </a:solidFill>
                <a:latin typeface="Century Gothic" panose="020B0502020202020204" pitchFamily="34" charset="0"/>
                <a:ea typeface="Poppins"/>
                <a:cs typeface="Poppins"/>
                <a:sym typeface="Poppins"/>
              </a:rPr>
              <a:t>information.</a:t>
            </a:r>
          </a:p>
          <a:p>
            <a:pPr marL="685800" lvl="1" indent="-228600" algn="l" rtl="0">
              <a:lnSpc>
                <a:spcPct val="115000"/>
              </a:lnSpc>
              <a:spcBef>
                <a:spcPts val="0"/>
              </a:spcBef>
              <a:spcAft>
                <a:spcPts val="0"/>
              </a:spcAft>
              <a:buSzPts val="1600"/>
              <a:buChar char="o"/>
            </a:pPr>
            <a:r>
              <a:rPr lang="en-GB" sz="1500">
                <a:solidFill>
                  <a:srgbClr val="393B3E"/>
                </a:solidFill>
                <a:latin typeface="Century Gothic" panose="020B0502020202020204" pitchFamily="34" charset="0"/>
                <a:ea typeface="Poppins"/>
                <a:cs typeface="Poppins"/>
                <a:sym typeface="Poppins"/>
              </a:rPr>
              <a:t>Used </a:t>
            </a:r>
            <a:r>
              <a:rPr lang="en-GB" sz="1500" dirty="0">
                <a:solidFill>
                  <a:srgbClr val="393B3E"/>
                </a:solidFill>
                <a:latin typeface="Century Gothic" panose="020B0502020202020204" pitchFamily="34" charset="0"/>
                <a:ea typeface="Poppins"/>
                <a:cs typeface="Poppins"/>
                <a:sym typeface="Poppins"/>
              </a:rPr>
              <a:t>correctly threat intelligence opens up opportunities to be proactive, take a lead generated approach to investigations and can predict/prepare for future threats.</a:t>
            </a:r>
          </a:p>
          <a:p>
            <a:pPr marL="685800" lvl="1" indent="-228600" algn="l" rtl="0">
              <a:lnSpc>
                <a:spcPct val="115000"/>
              </a:lnSpc>
              <a:spcBef>
                <a:spcPts val="0"/>
              </a:spcBef>
              <a:spcAft>
                <a:spcPts val="0"/>
              </a:spcAft>
              <a:buSzPts val="1600"/>
              <a:buChar char="o"/>
            </a:pPr>
            <a:endParaRPr lang="en-GB" sz="1500" dirty="0">
              <a:solidFill>
                <a:srgbClr val="393B3E"/>
              </a:solidFill>
              <a:latin typeface="Century Gothic" panose="020B0502020202020204" pitchFamily="34" charset="0"/>
              <a:ea typeface="Poppins"/>
              <a:cs typeface="Poppins"/>
              <a:sym typeface="Poppins"/>
            </a:endParaRPr>
          </a:p>
          <a:p>
            <a:pPr marL="685800" lvl="1" indent="-228600" algn="l" rtl="0">
              <a:lnSpc>
                <a:spcPct val="115000"/>
              </a:lnSpc>
              <a:spcBef>
                <a:spcPts val="0"/>
              </a:spcBef>
              <a:spcAft>
                <a:spcPts val="0"/>
              </a:spcAft>
              <a:buSzPts val="1600"/>
              <a:buChar char="o"/>
            </a:pPr>
            <a:endParaRPr sz="1500" dirty="0">
              <a:solidFill>
                <a:srgbClr val="393B3E"/>
              </a:solidFill>
              <a:latin typeface="Century Gothic" panose="020B0502020202020204" pitchFamily="34" charset="0"/>
              <a:ea typeface="Poppins"/>
              <a:cs typeface="Poppins"/>
              <a:sym typeface="Poppins"/>
            </a:endParaRPr>
          </a:p>
          <a:p>
            <a:pPr marL="457200" lvl="1" indent="-457200" algn="l" rtl="0">
              <a:lnSpc>
                <a:spcPct val="120000"/>
              </a:lnSpc>
              <a:spcBef>
                <a:spcPts val="1500"/>
              </a:spcBef>
              <a:spcAft>
                <a:spcPts val="0"/>
              </a:spcAft>
              <a:buSzPts val="1600"/>
              <a:buChar char="o"/>
            </a:pPr>
            <a:endParaRPr dirty="0"/>
          </a:p>
          <a:p>
            <a:pPr marL="457200" lvl="1" indent="-355600" algn="l" rtl="0">
              <a:lnSpc>
                <a:spcPct val="120000"/>
              </a:lnSpc>
              <a:spcBef>
                <a:spcPts val="1500"/>
              </a:spcBef>
              <a:spcAft>
                <a:spcPts val="0"/>
              </a:spcAft>
              <a:buClr>
                <a:schemeClr val="dk2"/>
              </a:buClr>
              <a:buSzPts val="1600"/>
              <a:buFont typeface="Courier New"/>
              <a:buNone/>
            </a:pPr>
            <a:endParaRPr sz="1600" dirty="0"/>
          </a:p>
          <a:p>
            <a:pPr marL="285750" lvl="0" indent="-184150" algn="l" rtl="0">
              <a:lnSpc>
                <a:spcPct val="120000"/>
              </a:lnSpc>
              <a:spcBef>
                <a:spcPts val="2000"/>
              </a:spcBef>
              <a:spcAft>
                <a:spcPts val="0"/>
              </a:spcAft>
              <a:buClr>
                <a:schemeClr val="dk2"/>
              </a:buClr>
              <a:buSzPts val="1600"/>
              <a:buFont typeface="Courier New"/>
              <a:buNone/>
            </a:pPr>
            <a:endParaRPr sz="1600" dirty="0"/>
          </a:p>
        </p:txBody>
      </p:sp>
      <p:sp>
        <p:nvSpPr>
          <p:cNvPr id="599" name="Google Shape;599;p8"/>
          <p:cNvSpPr txBox="1">
            <a:spLocks noGrp="1"/>
          </p:cNvSpPr>
          <p:nvPr>
            <p:ph type="sldNum" idx="12"/>
          </p:nvPr>
        </p:nvSpPr>
        <p:spPr>
          <a:xfrm>
            <a:off x="923036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sp>
        <p:nvSpPr>
          <p:cNvPr id="600" name="Google Shape;600;p8"/>
          <p:cNvSpPr txBox="1">
            <a:spLocks noGrp="1"/>
          </p:cNvSpPr>
          <p:nvPr>
            <p:ph type="body" idx="2"/>
          </p:nvPr>
        </p:nvSpPr>
        <p:spPr>
          <a:xfrm>
            <a:off x="708024" y="1670358"/>
            <a:ext cx="3932237" cy="3507753"/>
          </a:xfrm>
          <a:prstGeom prst="rect">
            <a:avLst/>
          </a:prstGeom>
          <a:noFill/>
          <a:ln>
            <a:noFill/>
          </a:ln>
        </p:spPr>
        <p:txBody>
          <a:bodyPr spcFirstLastPara="1" wrap="square" lIns="91425" tIns="45700" rIns="91425" bIns="45700" anchor="t" anchorCtr="0">
            <a:normAutofit/>
          </a:bodyPr>
          <a:lstStyle/>
          <a:p>
            <a:pPr marL="0" lvl="0" indent="0" algn="ctr" rtl="0">
              <a:lnSpc>
                <a:spcPct val="120000"/>
              </a:lnSpc>
              <a:spcBef>
                <a:spcPts val="0"/>
              </a:spcBef>
              <a:spcAft>
                <a:spcPts val="0"/>
              </a:spcAft>
              <a:buSzPts val="2400"/>
              <a:buNone/>
            </a:pPr>
            <a:endParaRPr lang="en-US" dirty="0"/>
          </a:p>
          <a:p>
            <a:pPr marL="0" lvl="0" indent="0" algn="ctr" rtl="0">
              <a:lnSpc>
                <a:spcPct val="120000"/>
              </a:lnSpc>
              <a:spcBef>
                <a:spcPts val="0"/>
              </a:spcBef>
              <a:spcAft>
                <a:spcPts val="0"/>
              </a:spcAft>
              <a:buSzPts val="2400"/>
              <a:buNone/>
            </a:pPr>
            <a:endParaRPr lang="en-US" dirty="0"/>
          </a:p>
          <a:p>
            <a:pPr marL="0" lvl="0" indent="0" algn="ctr" rtl="0">
              <a:lnSpc>
                <a:spcPct val="120000"/>
              </a:lnSpc>
              <a:spcBef>
                <a:spcPts val="0"/>
              </a:spcBef>
              <a:spcAft>
                <a:spcPts val="0"/>
              </a:spcAft>
              <a:buSzPts val="2400"/>
              <a:buNone/>
            </a:pPr>
            <a:r>
              <a:rPr lang="en-US" dirty="0"/>
              <a:t>Threat based information or intelligence can form a core part of taking an informed approach to decision making</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ADF00-DC7D-0144-ABD1-39D10287B851}"/>
              </a:ext>
            </a:extLst>
          </p:cNvPr>
          <p:cNvSpPr>
            <a:spLocks noGrp="1"/>
          </p:cNvSpPr>
          <p:nvPr>
            <p:ph type="title"/>
          </p:nvPr>
        </p:nvSpPr>
        <p:spPr/>
        <p:txBody>
          <a:bodyPr/>
          <a:lstStyle/>
          <a:p>
            <a:r>
              <a:rPr lang="en-US" dirty="0"/>
              <a:t>The ACAMS Anti-Fraud Program</a:t>
            </a:r>
          </a:p>
        </p:txBody>
      </p:sp>
      <p:sp>
        <p:nvSpPr>
          <p:cNvPr id="4" name="Slide Number Placeholder 3">
            <a:extLst>
              <a:ext uri="{FF2B5EF4-FFF2-40B4-BE49-F238E27FC236}">
                <a16:creationId xmlns:a16="http://schemas.microsoft.com/office/drawing/2014/main" id="{5392313E-F35B-BD4E-B1BD-AEC3B1E88F00}"/>
              </a:ext>
            </a:extLst>
          </p:cNvPr>
          <p:cNvSpPr>
            <a:spLocks noGrp="1"/>
          </p:cNvSpPr>
          <p:nvPr>
            <p:ph type="sldNum" sz="quarter" idx="12"/>
          </p:nvPr>
        </p:nvSpPr>
        <p:spPr/>
        <p:txBody>
          <a:bodyPr/>
          <a:lstStyle/>
          <a:p>
            <a:fld id="{1AC18108-5E28-4A40-9050-B8B5975B12C9}" type="slidenum">
              <a:rPr lang="en-US" smtClean="0"/>
              <a:t>24</a:t>
            </a:fld>
            <a:endParaRPr lang="en-US"/>
          </a:p>
        </p:txBody>
      </p:sp>
      <p:cxnSp>
        <p:nvCxnSpPr>
          <p:cNvPr id="8" name="Straight Connector 7">
            <a:extLst>
              <a:ext uri="{FF2B5EF4-FFF2-40B4-BE49-F238E27FC236}">
                <a16:creationId xmlns:a16="http://schemas.microsoft.com/office/drawing/2014/main" id="{8BE59EA4-8C53-C12E-9F14-507040E4A1C6}"/>
              </a:ext>
            </a:extLst>
          </p:cNvPr>
          <p:cNvCxnSpPr>
            <a:cxnSpLocks/>
          </p:cNvCxnSpPr>
          <p:nvPr/>
        </p:nvCxnSpPr>
        <p:spPr>
          <a:xfrm>
            <a:off x="914400" y="978408"/>
            <a:ext cx="98298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55B7969-F991-4A01-B238-9B3AB0D7C8BB}"/>
              </a:ext>
            </a:extLst>
          </p:cNvPr>
          <p:cNvSpPr/>
          <p:nvPr/>
        </p:nvSpPr>
        <p:spPr>
          <a:xfrm>
            <a:off x="899202" y="1107138"/>
            <a:ext cx="10009589" cy="646331"/>
          </a:xfrm>
          <a:prstGeom prst="rect">
            <a:avLst/>
          </a:prstGeom>
        </p:spPr>
        <p:txBody>
          <a:bodyPr wrap="square">
            <a:spAutoFit/>
          </a:bodyPr>
          <a:lstStyle/>
          <a:p>
            <a:r>
              <a:rPr lang="en-US" sz="1200" dirty="0"/>
              <a:t>Our anti-fraud training for FIs and NBFIs, showcased on our "Fraud Hub”, provides access to a comprehensive suite of anti fraud-focused resources. These encompass a certification program (CAFS)*, certificate courses, webinars, events, and best-in-class journalism, all contributing to excellence in combating fraud.</a:t>
            </a:r>
          </a:p>
        </p:txBody>
      </p:sp>
      <p:grpSp>
        <p:nvGrpSpPr>
          <p:cNvPr id="36" name="Group 35">
            <a:extLst>
              <a:ext uri="{FF2B5EF4-FFF2-40B4-BE49-F238E27FC236}">
                <a16:creationId xmlns:a16="http://schemas.microsoft.com/office/drawing/2014/main" id="{0D4E74B0-BE35-BE0E-E641-FBBB09AD695E}"/>
              </a:ext>
            </a:extLst>
          </p:cNvPr>
          <p:cNvGrpSpPr/>
          <p:nvPr/>
        </p:nvGrpSpPr>
        <p:grpSpPr>
          <a:xfrm>
            <a:off x="535430" y="1882198"/>
            <a:ext cx="11128249" cy="3261708"/>
            <a:chOff x="118873" y="2544732"/>
            <a:chExt cx="11619166" cy="3261708"/>
          </a:xfrm>
        </p:grpSpPr>
        <p:sp>
          <p:nvSpPr>
            <p:cNvPr id="3" name="Oval 2">
              <a:extLst>
                <a:ext uri="{FF2B5EF4-FFF2-40B4-BE49-F238E27FC236}">
                  <a16:creationId xmlns:a16="http://schemas.microsoft.com/office/drawing/2014/main" id="{0BD28842-9266-F485-8F45-3C7AE33D94EB}"/>
                </a:ext>
              </a:extLst>
            </p:cNvPr>
            <p:cNvSpPr/>
            <p:nvPr/>
          </p:nvSpPr>
          <p:spPr>
            <a:xfrm>
              <a:off x="118873" y="2544732"/>
              <a:ext cx="11619166" cy="3261708"/>
            </a:xfrm>
            <a:prstGeom prst="ellipse">
              <a:avLst/>
            </a:prstGeom>
            <a:solidFill>
              <a:srgbClr val="F1FCF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Oval 4">
              <a:extLst>
                <a:ext uri="{FF2B5EF4-FFF2-40B4-BE49-F238E27FC236}">
                  <a16:creationId xmlns:a16="http://schemas.microsoft.com/office/drawing/2014/main" id="{F4066487-55D4-38C2-B5B1-0C042911DD69}"/>
                </a:ext>
              </a:extLst>
            </p:cNvPr>
            <p:cNvSpPr/>
            <p:nvPr/>
          </p:nvSpPr>
          <p:spPr>
            <a:xfrm>
              <a:off x="686469" y="3149022"/>
              <a:ext cx="3132176" cy="2301945"/>
            </a:xfrm>
            <a:prstGeom prst="ellipse">
              <a:avLst/>
            </a:prstGeom>
            <a:solidFill>
              <a:srgbClr val="FEFEE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6" name="Picture 5">
              <a:extLst>
                <a:ext uri="{FF2B5EF4-FFF2-40B4-BE49-F238E27FC236}">
                  <a16:creationId xmlns:a16="http://schemas.microsoft.com/office/drawing/2014/main" id="{34B18C6C-CEC5-E03A-5FFB-245841DA1CED}"/>
                </a:ext>
              </a:extLst>
            </p:cNvPr>
            <p:cNvPicPr>
              <a:picLocks noChangeAspect="1"/>
            </p:cNvPicPr>
            <p:nvPr/>
          </p:nvPicPr>
          <p:blipFill>
            <a:blip r:embed="rId2"/>
            <a:stretch>
              <a:fillRect/>
            </a:stretch>
          </p:blipFill>
          <p:spPr>
            <a:xfrm>
              <a:off x="785222" y="3622559"/>
              <a:ext cx="10753166" cy="1531580"/>
            </a:xfrm>
            <a:prstGeom prst="rect">
              <a:avLst/>
            </a:prstGeom>
            <a:ln>
              <a:noFill/>
            </a:ln>
          </p:spPr>
        </p:pic>
        <p:sp>
          <p:nvSpPr>
            <p:cNvPr id="31" name="Oval 30">
              <a:extLst>
                <a:ext uri="{FF2B5EF4-FFF2-40B4-BE49-F238E27FC236}">
                  <a16:creationId xmlns:a16="http://schemas.microsoft.com/office/drawing/2014/main" id="{B9ABD76F-BA06-C02F-4D2B-948D4353C642}"/>
                </a:ext>
              </a:extLst>
            </p:cNvPr>
            <p:cNvSpPr/>
            <p:nvPr/>
          </p:nvSpPr>
          <p:spPr>
            <a:xfrm>
              <a:off x="11328273" y="4279936"/>
              <a:ext cx="237611" cy="323597"/>
            </a:xfrm>
            <a:prstGeom prst="ellipse">
              <a:avLst/>
            </a:prstGeom>
            <a:solidFill>
              <a:srgbClr val="F1F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TextBox 33">
              <a:extLst>
                <a:ext uri="{FF2B5EF4-FFF2-40B4-BE49-F238E27FC236}">
                  <a16:creationId xmlns:a16="http://schemas.microsoft.com/office/drawing/2014/main" id="{0FA71933-6D36-7500-627F-580920D9E28D}"/>
                </a:ext>
              </a:extLst>
            </p:cNvPr>
            <p:cNvSpPr txBox="1"/>
            <p:nvPr/>
          </p:nvSpPr>
          <p:spPr>
            <a:xfrm>
              <a:off x="558612" y="3291567"/>
              <a:ext cx="3387890" cy="292709"/>
            </a:xfrm>
            <a:prstGeom prst="rect">
              <a:avLst/>
            </a:prstGeom>
            <a:solidFill>
              <a:schemeClr val="accent1"/>
            </a:solidFill>
            <a:effectLst>
              <a:outerShdw blurRad="76200" dist="12700" dir="2700000" sy="-23000" kx="-800400" algn="bl" rotWithShape="0">
                <a:prstClr val="black">
                  <a:alpha val="20000"/>
                </a:prstClr>
              </a:outerShdw>
            </a:effectLst>
          </p:spPr>
          <p:txBody>
            <a:bodyPr wrap="square" rtlCol="0">
              <a:spAutoFit/>
            </a:bodyPr>
            <a:lstStyle/>
            <a:p>
              <a:pPr algn="ctr">
                <a:lnSpc>
                  <a:spcPct val="120000"/>
                </a:lnSpc>
                <a:buClr>
                  <a:schemeClr val="tx2"/>
                </a:buClr>
              </a:pPr>
              <a:r>
                <a:rPr lang="en-US" sz="1200" b="1" dirty="0">
                  <a:solidFill>
                    <a:schemeClr val="tx2"/>
                  </a:solidFill>
                  <a:latin typeface="Century Gothic" panose="020B0502020202020204" pitchFamily="34" charset="0"/>
                </a:rPr>
                <a:t>Certification Program in Fraud Prevention</a:t>
              </a:r>
            </a:p>
          </p:txBody>
        </p:sp>
        <p:sp>
          <p:nvSpPr>
            <p:cNvPr id="35" name="TextBox 34">
              <a:extLst>
                <a:ext uri="{FF2B5EF4-FFF2-40B4-BE49-F238E27FC236}">
                  <a16:creationId xmlns:a16="http://schemas.microsoft.com/office/drawing/2014/main" id="{492A33BB-480D-4D6C-9DA2-8815F7C5AA46}"/>
                </a:ext>
              </a:extLst>
            </p:cNvPr>
            <p:cNvSpPr txBox="1"/>
            <p:nvPr/>
          </p:nvSpPr>
          <p:spPr>
            <a:xfrm>
              <a:off x="939296" y="2891090"/>
              <a:ext cx="10116497" cy="326051"/>
            </a:xfrm>
            <a:prstGeom prst="rect">
              <a:avLst/>
            </a:prstGeom>
            <a:solidFill>
              <a:schemeClr val="accent2"/>
            </a:solidFill>
            <a:effectLst>
              <a:outerShdw blurRad="76200" dist="12700" dir="2700000" sy="-23000" kx="-800400" algn="bl" rotWithShape="0">
                <a:prstClr val="black">
                  <a:alpha val="20000"/>
                </a:prstClr>
              </a:outerShdw>
            </a:effectLst>
          </p:spPr>
          <p:txBody>
            <a:bodyPr wrap="square" rtlCol="0">
              <a:spAutoFit/>
            </a:bodyPr>
            <a:lstStyle>
              <a:defPPr>
                <a:defRPr lang="en-US"/>
              </a:defPPr>
              <a:lvl1pPr algn="ctr">
                <a:lnSpc>
                  <a:spcPct val="120000"/>
                </a:lnSpc>
                <a:buClr>
                  <a:schemeClr val="tx2"/>
                </a:buClr>
                <a:defRPr sz="1400">
                  <a:solidFill>
                    <a:schemeClr val="bg1"/>
                  </a:solidFill>
                  <a:latin typeface="Century Gothic" panose="020B0502020202020204" pitchFamily="34" charset="0"/>
                </a:defRPr>
              </a:lvl1pPr>
            </a:lstStyle>
            <a:p>
              <a:r>
                <a:rPr lang="en-US" b="1">
                  <a:solidFill>
                    <a:schemeClr val="tx2"/>
                  </a:solidFill>
                </a:rPr>
                <a:t>The ACAMS Fraud Hub</a:t>
              </a:r>
            </a:p>
          </p:txBody>
        </p:sp>
      </p:grpSp>
      <p:sp>
        <p:nvSpPr>
          <p:cNvPr id="17" name="TextBox 16">
            <a:extLst>
              <a:ext uri="{FF2B5EF4-FFF2-40B4-BE49-F238E27FC236}">
                <a16:creationId xmlns:a16="http://schemas.microsoft.com/office/drawing/2014/main" id="{DD2A4E4E-57CD-03F3-CB46-F4FF5C010784}"/>
              </a:ext>
            </a:extLst>
          </p:cNvPr>
          <p:cNvSpPr txBox="1"/>
          <p:nvPr/>
        </p:nvSpPr>
        <p:spPr>
          <a:xfrm>
            <a:off x="914400" y="5975404"/>
            <a:ext cx="3785011" cy="267574"/>
          </a:xfrm>
          <a:prstGeom prst="rect">
            <a:avLst/>
          </a:prstGeom>
          <a:noFill/>
        </p:spPr>
        <p:txBody>
          <a:bodyPr wrap="none" rtlCol="0">
            <a:spAutoFit/>
          </a:bodyPr>
          <a:lstStyle/>
          <a:p>
            <a:pPr algn="l">
              <a:lnSpc>
                <a:spcPct val="120000"/>
              </a:lnSpc>
              <a:buClr>
                <a:schemeClr val="tx2"/>
              </a:buClr>
            </a:pPr>
            <a:r>
              <a:rPr lang="en-US" sz="1050" i="1" dirty="0">
                <a:latin typeface="Century Gothic" panose="020B0502020202020204" pitchFamily="34" charset="0"/>
              </a:rPr>
              <a:t>*The Certified Anti-Fraud Specialist Certification (CAFS).</a:t>
            </a:r>
          </a:p>
        </p:txBody>
      </p:sp>
      <p:pic>
        <p:nvPicPr>
          <p:cNvPr id="18" name="Picture 17" descr="A circular design with different colored circles&#10;&#10;Description automatically generated with medium confidence">
            <a:extLst>
              <a:ext uri="{FF2B5EF4-FFF2-40B4-BE49-F238E27FC236}">
                <a16:creationId xmlns:a16="http://schemas.microsoft.com/office/drawing/2014/main" id="{F31C7C45-2B25-3093-B280-30A6BC4BFFA8}"/>
              </a:ext>
            </a:extLst>
          </p:cNvPr>
          <p:cNvPicPr>
            <a:picLocks noChangeAspect="1"/>
          </p:cNvPicPr>
          <p:nvPr/>
        </p:nvPicPr>
        <p:blipFill>
          <a:blip r:embed="rId3"/>
          <a:stretch>
            <a:fillRect/>
          </a:stretch>
        </p:blipFill>
        <p:spPr>
          <a:xfrm>
            <a:off x="1083935" y="2921742"/>
            <a:ext cx="1605058" cy="1553584"/>
          </a:xfrm>
          <a:prstGeom prst="rect">
            <a:avLst/>
          </a:prstGeom>
        </p:spPr>
      </p:pic>
      <p:sp>
        <p:nvSpPr>
          <p:cNvPr id="19" name="TextBox 18">
            <a:extLst>
              <a:ext uri="{FF2B5EF4-FFF2-40B4-BE49-F238E27FC236}">
                <a16:creationId xmlns:a16="http://schemas.microsoft.com/office/drawing/2014/main" id="{FBCDBB1D-C718-1252-678A-AECF6F595D04}"/>
              </a:ext>
            </a:extLst>
          </p:cNvPr>
          <p:cNvSpPr txBox="1"/>
          <p:nvPr/>
        </p:nvSpPr>
        <p:spPr>
          <a:xfrm>
            <a:off x="1419116" y="3358150"/>
            <a:ext cx="959854" cy="735330"/>
          </a:xfrm>
          <a:prstGeom prst="rect">
            <a:avLst/>
          </a:prstGeom>
          <a:solidFill>
            <a:schemeClr val="bg1"/>
          </a:solidFill>
          <a:effectLst>
            <a:softEdge rad="63500"/>
          </a:effectLst>
        </p:spPr>
        <p:txBody>
          <a:bodyPr wrap="none" rtlCol="0">
            <a:spAutoFit/>
          </a:bodyPr>
          <a:lstStyle/>
          <a:p>
            <a:pPr algn="ctr">
              <a:lnSpc>
                <a:spcPct val="120000"/>
              </a:lnSpc>
              <a:buClr>
                <a:schemeClr val="tx2"/>
              </a:buClr>
            </a:pPr>
            <a:r>
              <a:rPr lang="en-US" sz="1200" b="1" dirty="0">
                <a:solidFill>
                  <a:schemeClr val="tx2"/>
                </a:solidFill>
                <a:latin typeface="Century Gothic" panose="020B0502020202020204" pitchFamily="34" charset="0"/>
              </a:rPr>
              <a:t>6 Fraud </a:t>
            </a:r>
          </a:p>
          <a:p>
            <a:pPr algn="ctr">
              <a:lnSpc>
                <a:spcPct val="120000"/>
              </a:lnSpc>
              <a:buClr>
                <a:schemeClr val="tx2"/>
              </a:buClr>
            </a:pPr>
            <a:r>
              <a:rPr lang="en-US" sz="1200" b="1" dirty="0">
                <a:solidFill>
                  <a:schemeClr val="tx2"/>
                </a:solidFill>
                <a:latin typeface="Century Gothic" panose="020B0502020202020204" pitchFamily="34" charset="0"/>
              </a:rPr>
              <a:t>Certificate </a:t>
            </a:r>
          </a:p>
          <a:p>
            <a:pPr algn="ctr">
              <a:lnSpc>
                <a:spcPct val="120000"/>
              </a:lnSpc>
              <a:buClr>
                <a:schemeClr val="tx2"/>
              </a:buClr>
            </a:pPr>
            <a:r>
              <a:rPr lang="en-US" sz="1200" b="1" dirty="0">
                <a:solidFill>
                  <a:schemeClr val="tx2"/>
                </a:solidFill>
                <a:latin typeface="Century Gothic" panose="020B0502020202020204" pitchFamily="34" charset="0"/>
              </a:rPr>
              <a:t>Courses </a:t>
            </a:r>
          </a:p>
        </p:txBody>
      </p:sp>
      <p:pic>
        <p:nvPicPr>
          <p:cNvPr id="20" name="Picture 19" descr="A circular design with different colored circles&#10;&#10;Description automatically generated with medium confidence">
            <a:extLst>
              <a:ext uri="{FF2B5EF4-FFF2-40B4-BE49-F238E27FC236}">
                <a16:creationId xmlns:a16="http://schemas.microsoft.com/office/drawing/2014/main" id="{13FB7BB5-349B-AD52-A5CD-A5C7A8707BA4}"/>
              </a:ext>
            </a:extLst>
          </p:cNvPr>
          <p:cNvPicPr>
            <a:picLocks noChangeAspect="1"/>
          </p:cNvPicPr>
          <p:nvPr/>
        </p:nvPicPr>
        <p:blipFill>
          <a:blip r:embed="rId3"/>
          <a:stretch>
            <a:fillRect/>
          </a:stretch>
        </p:blipFill>
        <p:spPr>
          <a:xfrm>
            <a:off x="2553321" y="2953384"/>
            <a:ext cx="1605058" cy="1553584"/>
          </a:xfrm>
          <a:prstGeom prst="rect">
            <a:avLst/>
          </a:prstGeom>
        </p:spPr>
      </p:pic>
      <p:sp>
        <p:nvSpPr>
          <p:cNvPr id="21" name="TextBox 20">
            <a:extLst>
              <a:ext uri="{FF2B5EF4-FFF2-40B4-BE49-F238E27FC236}">
                <a16:creationId xmlns:a16="http://schemas.microsoft.com/office/drawing/2014/main" id="{1CE3317F-D705-F295-EAC4-E41A9694F820}"/>
              </a:ext>
            </a:extLst>
          </p:cNvPr>
          <p:cNvSpPr txBox="1"/>
          <p:nvPr/>
        </p:nvSpPr>
        <p:spPr>
          <a:xfrm>
            <a:off x="2811469" y="3468950"/>
            <a:ext cx="1088761" cy="513730"/>
          </a:xfrm>
          <a:prstGeom prst="rect">
            <a:avLst/>
          </a:prstGeom>
          <a:solidFill>
            <a:schemeClr val="bg1"/>
          </a:solidFill>
          <a:effectLst>
            <a:softEdge rad="63500"/>
          </a:effectLst>
        </p:spPr>
        <p:txBody>
          <a:bodyPr wrap="none" rtlCol="0">
            <a:spAutoFit/>
          </a:bodyPr>
          <a:lstStyle>
            <a:defPPr>
              <a:defRPr lang="en-US"/>
            </a:defPPr>
            <a:lvl1pPr algn="ctr">
              <a:lnSpc>
                <a:spcPct val="120000"/>
              </a:lnSpc>
              <a:buClr>
                <a:schemeClr val="tx2"/>
              </a:buClr>
              <a:defRPr sz="1200" b="1">
                <a:solidFill>
                  <a:schemeClr val="tx2"/>
                </a:solidFill>
                <a:latin typeface="Century Gothic" panose="020B0502020202020204" pitchFamily="34" charset="0"/>
              </a:defRPr>
            </a:lvl1pPr>
          </a:lstStyle>
          <a:p>
            <a:r>
              <a:rPr lang="en-US" dirty="0"/>
              <a:t>The CAFS**</a:t>
            </a:r>
          </a:p>
          <a:p>
            <a:r>
              <a:rPr lang="en-US" dirty="0"/>
              <a:t>Certification</a:t>
            </a:r>
          </a:p>
        </p:txBody>
      </p:sp>
      <p:pic>
        <p:nvPicPr>
          <p:cNvPr id="23" name="Picture 22" descr="A circular design with different colored circles&#10;&#10;Description automatically generated with medium confidence">
            <a:extLst>
              <a:ext uri="{FF2B5EF4-FFF2-40B4-BE49-F238E27FC236}">
                <a16:creationId xmlns:a16="http://schemas.microsoft.com/office/drawing/2014/main" id="{46A1A9A4-B9E7-F66D-957C-490481996848}"/>
              </a:ext>
            </a:extLst>
          </p:cNvPr>
          <p:cNvPicPr>
            <a:picLocks noChangeAspect="1"/>
          </p:cNvPicPr>
          <p:nvPr/>
        </p:nvPicPr>
        <p:blipFill>
          <a:blip r:embed="rId3"/>
          <a:stretch>
            <a:fillRect/>
          </a:stretch>
        </p:blipFill>
        <p:spPr>
          <a:xfrm>
            <a:off x="3984993" y="2986370"/>
            <a:ext cx="1605058" cy="1553584"/>
          </a:xfrm>
          <a:prstGeom prst="rect">
            <a:avLst/>
          </a:prstGeom>
        </p:spPr>
      </p:pic>
      <p:sp>
        <p:nvSpPr>
          <p:cNvPr id="24" name="TextBox 23">
            <a:extLst>
              <a:ext uri="{FF2B5EF4-FFF2-40B4-BE49-F238E27FC236}">
                <a16:creationId xmlns:a16="http://schemas.microsoft.com/office/drawing/2014/main" id="{037F568E-9607-00D5-729B-5135777F9E9F}"/>
              </a:ext>
            </a:extLst>
          </p:cNvPr>
          <p:cNvSpPr txBox="1"/>
          <p:nvPr/>
        </p:nvSpPr>
        <p:spPr>
          <a:xfrm>
            <a:off x="4212240" y="3388465"/>
            <a:ext cx="1176681" cy="735330"/>
          </a:xfrm>
          <a:prstGeom prst="rect">
            <a:avLst/>
          </a:prstGeom>
          <a:solidFill>
            <a:schemeClr val="bg1"/>
          </a:solidFill>
          <a:effectLst>
            <a:softEdge rad="63500"/>
          </a:effectLst>
        </p:spPr>
        <p:txBody>
          <a:bodyPr wrap="square" rtlCol="0">
            <a:spAutoFit/>
          </a:bodyPr>
          <a:lstStyle>
            <a:defPPr>
              <a:defRPr lang="en-US"/>
            </a:defPPr>
            <a:lvl1pPr algn="ctr">
              <a:lnSpc>
                <a:spcPct val="120000"/>
              </a:lnSpc>
              <a:buClr>
                <a:schemeClr val="tx2"/>
              </a:buClr>
              <a:defRPr sz="1200" b="1">
                <a:solidFill>
                  <a:schemeClr val="tx2"/>
                </a:solidFill>
                <a:latin typeface="Century Gothic" panose="020B0502020202020204" pitchFamily="34" charset="0"/>
              </a:defRPr>
            </a:lvl1pPr>
          </a:lstStyle>
          <a:p>
            <a:r>
              <a:rPr lang="en-US" dirty="0"/>
              <a:t>Publications &amp; Digital Content</a:t>
            </a:r>
          </a:p>
        </p:txBody>
      </p:sp>
      <p:pic>
        <p:nvPicPr>
          <p:cNvPr id="25" name="Picture 24" descr="A circular design with different colored circles&#10;&#10;Description automatically generated with medium confidence">
            <a:extLst>
              <a:ext uri="{FF2B5EF4-FFF2-40B4-BE49-F238E27FC236}">
                <a16:creationId xmlns:a16="http://schemas.microsoft.com/office/drawing/2014/main" id="{387B7D59-F37E-5AA6-1F36-281B94E1A560}"/>
              </a:ext>
            </a:extLst>
          </p:cNvPr>
          <p:cNvPicPr>
            <a:picLocks noChangeAspect="1"/>
          </p:cNvPicPr>
          <p:nvPr/>
        </p:nvPicPr>
        <p:blipFill>
          <a:blip r:embed="rId3"/>
          <a:stretch>
            <a:fillRect/>
          </a:stretch>
        </p:blipFill>
        <p:spPr>
          <a:xfrm>
            <a:off x="5398153" y="2953384"/>
            <a:ext cx="1605058" cy="1553584"/>
          </a:xfrm>
          <a:prstGeom prst="rect">
            <a:avLst/>
          </a:prstGeom>
        </p:spPr>
      </p:pic>
      <p:sp>
        <p:nvSpPr>
          <p:cNvPr id="26" name="TextBox 25">
            <a:extLst>
              <a:ext uri="{FF2B5EF4-FFF2-40B4-BE49-F238E27FC236}">
                <a16:creationId xmlns:a16="http://schemas.microsoft.com/office/drawing/2014/main" id="{62BD44D1-2A10-1AD4-F327-28FFF4C465DA}"/>
              </a:ext>
            </a:extLst>
          </p:cNvPr>
          <p:cNvSpPr txBox="1"/>
          <p:nvPr/>
        </p:nvSpPr>
        <p:spPr>
          <a:xfrm>
            <a:off x="5607678" y="3396292"/>
            <a:ext cx="1220207" cy="735330"/>
          </a:xfrm>
          <a:prstGeom prst="rect">
            <a:avLst/>
          </a:prstGeom>
          <a:solidFill>
            <a:schemeClr val="bg1"/>
          </a:solidFill>
          <a:effectLst>
            <a:softEdge rad="63500"/>
          </a:effectLst>
        </p:spPr>
        <p:txBody>
          <a:bodyPr wrap="square" rtlCol="0">
            <a:spAutoFit/>
          </a:bodyPr>
          <a:lstStyle>
            <a:defPPr>
              <a:defRPr lang="en-US"/>
            </a:defPPr>
            <a:lvl1pPr algn="ctr">
              <a:lnSpc>
                <a:spcPct val="120000"/>
              </a:lnSpc>
              <a:buClr>
                <a:schemeClr val="tx2"/>
              </a:buClr>
              <a:defRPr sz="1200" b="1">
                <a:solidFill>
                  <a:schemeClr val="tx2"/>
                </a:solidFill>
                <a:latin typeface="Century Gothic" panose="020B0502020202020204" pitchFamily="34" charset="0"/>
              </a:defRPr>
            </a:lvl1pPr>
          </a:lstStyle>
          <a:p>
            <a:r>
              <a:rPr lang="en-US" dirty="0"/>
              <a:t>Exclusive</a:t>
            </a:r>
          </a:p>
          <a:p>
            <a:r>
              <a:rPr lang="en-US" dirty="0"/>
              <a:t>Resources for </a:t>
            </a:r>
          </a:p>
          <a:p>
            <a:r>
              <a:rPr lang="en-US" dirty="0"/>
              <a:t>Members</a:t>
            </a:r>
          </a:p>
        </p:txBody>
      </p:sp>
      <p:pic>
        <p:nvPicPr>
          <p:cNvPr id="27" name="Picture 26" descr="A circular design with different colored circles&#10;&#10;Description automatically generated with medium confidence">
            <a:extLst>
              <a:ext uri="{FF2B5EF4-FFF2-40B4-BE49-F238E27FC236}">
                <a16:creationId xmlns:a16="http://schemas.microsoft.com/office/drawing/2014/main" id="{07919B54-2E17-6A17-7361-55B019DAC59A}"/>
              </a:ext>
            </a:extLst>
          </p:cNvPr>
          <p:cNvPicPr>
            <a:picLocks noChangeAspect="1"/>
          </p:cNvPicPr>
          <p:nvPr/>
        </p:nvPicPr>
        <p:blipFill>
          <a:blip r:embed="rId3"/>
          <a:stretch>
            <a:fillRect/>
          </a:stretch>
        </p:blipFill>
        <p:spPr>
          <a:xfrm>
            <a:off x="6864498" y="2953384"/>
            <a:ext cx="1605058" cy="1553584"/>
          </a:xfrm>
          <a:prstGeom prst="rect">
            <a:avLst/>
          </a:prstGeom>
        </p:spPr>
      </p:pic>
      <p:sp>
        <p:nvSpPr>
          <p:cNvPr id="28" name="TextBox 27">
            <a:extLst>
              <a:ext uri="{FF2B5EF4-FFF2-40B4-BE49-F238E27FC236}">
                <a16:creationId xmlns:a16="http://schemas.microsoft.com/office/drawing/2014/main" id="{FFA69EE5-71E0-93AA-0F3A-05D239F624C1}"/>
              </a:ext>
            </a:extLst>
          </p:cNvPr>
          <p:cNvSpPr txBox="1"/>
          <p:nvPr/>
        </p:nvSpPr>
        <p:spPr>
          <a:xfrm>
            <a:off x="7244332" y="3422665"/>
            <a:ext cx="869149" cy="513730"/>
          </a:xfrm>
          <a:prstGeom prst="rect">
            <a:avLst/>
          </a:prstGeom>
          <a:solidFill>
            <a:schemeClr val="bg1"/>
          </a:solidFill>
          <a:effectLst>
            <a:softEdge rad="63500"/>
          </a:effectLst>
        </p:spPr>
        <p:txBody>
          <a:bodyPr wrap="square" rtlCol="0">
            <a:spAutoFit/>
          </a:bodyPr>
          <a:lstStyle>
            <a:defPPr>
              <a:defRPr lang="en-US"/>
            </a:defPPr>
            <a:lvl1pPr algn="ctr">
              <a:lnSpc>
                <a:spcPct val="120000"/>
              </a:lnSpc>
              <a:buClr>
                <a:schemeClr val="tx2"/>
              </a:buClr>
              <a:defRPr sz="1200" b="1">
                <a:solidFill>
                  <a:schemeClr val="tx2"/>
                </a:solidFill>
                <a:latin typeface="Century Gothic" panose="020B0502020202020204" pitchFamily="34" charset="0"/>
              </a:defRPr>
            </a:lvl1pPr>
          </a:lstStyle>
          <a:p>
            <a:r>
              <a:rPr lang="en-US" dirty="0"/>
              <a:t>Fraud</a:t>
            </a:r>
          </a:p>
          <a:p>
            <a:r>
              <a:rPr lang="en-US" dirty="0"/>
              <a:t>Webinars</a:t>
            </a:r>
          </a:p>
        </p:txBody>
      </p:sp>
      <p:pic>
        <p:nvPicPr>
          <p:cNvPr id="29" name="Picture 28" descr="A circular design with different colored circles&#10;&#10;Description automatically generated with medium confidence">
            <a:extLst>
              <a:ext uri="{FF2B5EF4-FFF2-40B4-BE49-F238E27FC236}">
                <a16:creationId xmlns:a16="http://schemas.microsoft.com/office/drawing/2014/main" id="{720D5F2A-6CEA-B05A-1245-19EB96ADAE50}"/>
              </a:ext>
            </a:extLst>
          </p:cNvPr>
          <p:cNvPicPr>
            <a:picLocks noChangeAspect="1"/>
          </p:cNvPicPr>
          <p:nvPr/>
        </p:nvPicPr>
        <p:blipFill>
          <a:blip r:embed="rId3"/>
          <a:stretch>
            <a:fillRect/>
          </a:stretch>
        </p:blipFill>
        <p:spPr>
          <a:xfrm>
            <a:off x="8277658" y="2949120"/>
            <a:ext cx="1605058" cy="1553584"/>
          </a:xfrm>
          <a:prstGeom prst="rect">
            <a:avLst/>
          </a:prstGeom>
        </p:spPr>
      </p:pic>
      <p:sp>
        <p:nvSpPr>
          <p:cNvPr id="30" name="TextBox 29">
            <a:extLst>
              <a:ext uri="{FF2B5EF4-FFF2-40B4-BE49-F238E27FC236}">
                <a16:creationId xmlns:a16="http://schemas.microsoft.com/office/drawing/2014/main" id="{96B2B852-B117-A843-72AE-9530000E1DBA}"/>
              </a:ext>
            </a:extLst>
          </p:cNvPr>
          <p:cNvSpPr txBox="1"/>
          <p:nvPr/>
        </p:nvSpPr>
        <p:spPr>
          <a:xfrm>
            <a:off x="8752212" y="3589302"/>
            <a:ext cx="655950" cy="292131"/>
          </a:xfrm>
          <a:prstGeom prst="rect">
            <a:avLst/>
          </a:prstGeom>
          <a:solidFill>
            <a:schemeClr val="bg1"/>
          </a:solidFill>
          <a:effectLst>
            <a:softEdge rad="63500"/>
          </a:effectLst>
        </p:spPr>
        <p:txBody>
          <a:bodyPr wrap="square" rtlCol="0">
            <a:spAutoFit/>
          </a:bodyPr>
          <a:lstStyle>
            <a:defPPr>
              <a:defRPr lang="en-US"/>
            </a:defPPr>
            <a:lvl1pPr algn="ctr">
              <a:lnSpc>
                <a:spcPct val="120000"/>
              </a:lnSpc>
              <a:buClr>
                <a:schemeClr val="tx2"/>
              </a:buClr>
              <a:defRPr sz="1200" b="1">
                <a:solidFill>
                  <a:schemeClr val="tx2"/>
                </a:solidFill>
                <a:latin typeface="Century Gothic" panose="020B0502020202020204" pitchFamily="34" charset="0"/>
              </a:defRPr>
            </a:lvl1pPr>
          </a:lstStyle>
          <a:p>
            <a:r>
              <a:rPr lang="en-US" dirty="0"/>
              <a:t>Events</a:t>
            </a:r>
          </a:p>
        </p:txBody>
      </p:sp>
      <p:pic>
        <p:nvPicPr>
          <p:cNvPr id="32" name="Picture 31" descr="A circular design with different colored circles&#10;&#10;Description automatically generated with medium confidence">
            <a:extLst>
              <a:ext uri="{FF2B5EF4-FFF2-40B4-BE49-F238E27FC236}">
                <a16:creationId xmlns:a16="http://schemas.microsoft.com/office/drawing/2014/main" id="{BE5C870B-0942-A6D2-EA79-A058E932A00D}"/>
              </a:ext>
            </a:extLst>
          </p:cNvPr>
          <p:cNvPicPr>
            <a:picLocks noChangeAspect="1"/>
          </p:cNvPicPr>
          <p:nvPr/>
        </p:nvPicPr>
        <p:blipFill>
          <a:blip r:embed="rId3"/>
          <a:stretch>
            <a:fillRect/>
          </a:stretch>
        </p:blipFill>
        <p:spPr>
          <a:xfrm>
            <a:off x="9709330" y="2930175"/>
            <a:ext cx="1605058" cy="1553584"/>
          </a:xfrm>
          <a:prstGeom prst="rect">
            <a:avLst/>
          </a:prstGeom>
        </p:spPr>
      </p:pic>
      <p:sp>
        <p:nvSpPr>
          <p:cNvPr id="33" name="TextBox 32">
            <a:extLst>
              <a:ext uri="{FF2B5EF4-FFF2-40B4-BE49-F238E27FC236}">
                <a16:creationId xmlns:a16="http://schemas.microsoft.com/office/drawing/2014/main" id="{BF5AD20C-5524-ACBD-A112-3A9B77C59148}"/>
              </a:ext>
            </a:extLst>
          </p:cNvPr>
          <p:cNvSpPr txBox="1"/>
          <p:nvPr/>
        </p:nvSpPr>
        <p:spPr>
          <a:xfrm>
            <a:off x="9812274" y="3506297"/>
            <a:ext cx="1379305" cy="513730"/>
          </a:xfrm>
          <a:prstGeom prst="rect">
            <a:avLst/>
          </a:prstGeom>
          <a:solidFill>
            <a:schemeClr val="bg1"/>
          </a:solidFill>
          <a:effectLst>
            <a:softEdge rad="63500"/>
          </a:effectLst>
        </p:spPr>
        <p:txBody>
          <a:bodyPr wrap="square" rtlCol="0">
            <a:spAutoFit/>
          </a:bodyPr>
          <a:lstStyle>
            <a:defPPr>
              <a:defRPr lang="en-US"/>
            </a:defPPr>
            <a:lvl1pPr algn="ctr">
              <a:lnSpc>
                <a:spcPct val="120000"/>
              </a:lnSpc>
              <a:buClr>
                <a:schemeClr val="tx2"/>
              </a:buClr>
              <a:defRPr sz="1200" b="1">
                <a:solidFill>
                  <a:schemeClr val="tx2"/>
                </a:solidFill>
                <a:latin typeface="Century Gothic" panose="020B0502020202020204" pitchFamily="34" charset="0"/>
              </a:defRPr>
            </a:lvl1pPr>
          </a:lstStyle>
          <a:p>
            <a:r>
              <a:rPr lang="en-US" dirty="0"/>
              <a:t>Complimentary </a:t>
            </a:r>
          </a:p>
          <a:p>
            <a:r>
              <a:rPr lang="en-US" dirty="0"/>
              <a:t>Consultation</a:t>
            </a:r>
          </a:p>
        </p:txBody>
      </p:sp>
      <p:sp>
        <p:nvSpPr>
          <p:cNvPr id="9" name="Rectangle: Rounded Corners 8">
            <a:hlinkClick r:id="rId4"/>
            <a:extLst>
              <a:ext uri="{FF2B5EF4-FFF2-40B4-BE49-F238E27FC236}">
                <a16:creationId xmlns:a16="http://schemas.microsoft.com/office/drawing/2014/main" id="{07648ABA-9825-7FEB-A9C4-52B3EF0F93E8}"/>
              </a:ext>
            </a:extLst>
          </p:cNvPr>
          <p:cNvSpPr/>
          <p:nvPr/>
        </p:nvSpPr>
        <p:spPr>
          <a:xfrm>
            <a:off x="9266910" y="4859041"/>
            <a:ext cx="1105911" cy="3690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2"/>
                </a:solidFill>
              </a:rPr>
              <a:t>Visit the CAFS page:</a:t>
            </a:r>
          </a:p>
        </p:txBody>
      </p:sp>
      <p:pic>
        <p:nvPicPr>
          <p:cNvPr id="11" name="Picture 10">
            <a:extLst>
              <a:ext uri="{FF2B5EF4-FFF2-40B4-BE49-F238E27FC236}">
                <a16:creationId xmlns:a16="http://schemas.microsoft.com/office/drawing/2014/main" id="{3A3FB0F8-9E7A-86A3-D898-2CE9B704786C}"/>
              </a:ext>
            </a:extLst>
          </p:cNvPr>
          <p:cNvPicPr>
            <a:picLocks noChangeAspect="1"/>
          </p:cNvPicPr>
          <p:nvPr/>
        </p:nvPicPr>
        <p:blipFill>
          <a:blip r:embed="rId5"/>
          <a:srcRect t="6054" b="1"/>
          <a:stretch/>
        </p:blipFill>
        <p:spPr>
          <a:xfrm>
            <a:off x="9314644" y="5232471"/>
            <a:ext cx="995259" cy="936720"/>
          </a:xfrm>
          <a:prstGeom prst="rect">
            <a:avLst/>
          </a:prstGeom>
        </p:spPr>
      </p:pic>
      <p:sp>
        <p:nvSpPr>
          <p:cNvPr id="12" name="Rectangle: Rounded Corners 8">
            <a:hlinkClick r:id="rId4"/>
            <a:extLst>
              <a:ext uri="{FF2B5EF4-FFF2-40B4-BE49-F238E27FC236}">
                <a16:creationId xmlns:a16="http://schemas.microsoft.com/office/drawing/2014/main" id="{F9D818B3-4239-0623-9CAB-6C0B1558C925}"/>
              </a:ext>
            </a:extLst>
          </p:cNvPr>
          <p:cNvSpPr/>
          <p:nvPr/>
        </p:nvSpPr>
        <p:spPr>
          <a:xfrm>
            <a:off x="10741008" y="4859041"/>
            <a:ext cx="1122213" cy="3690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2"/>
                </a:solidFill>
              </a:rPr>
              <a:t>Visit the Fraud Hub:</a:t>
            </a:r>
          </a:p>
        </p:txBody>
      </p:sp>
      <p:pic>
        <p:nvPicPr>
          <p:cNvPr id="13" name="Picture 12">
            <a:extLst>
              <a:ext uri="{FF2B5EF4-FFF2-40B4-BE49-F238E27FC236}">
                <a16:creationId xmlns:a16="http://schemas.microsoft.com/office/drawing/2014/main" id="{24843002-E96F-7729-A4D9-48C5241AD7F1}"/>
              </a:ext>
            </a:extLst>
          </p:cNvPr>
          <p:cNvPicPr>
            <a:picLocks noChangeAspect="1"/>
          </p:cNvPicPr>
          <p:nvPr/>
        </p:nvPicPr>
        <p:blipFill>
          <a:blip r:embed="rId6"/>
          <a:stretch>
            <a:fillRect/>
          </a:stretch>
        </p:blipFill>
        <p:spPr>
          <a:xfrm>
            <a:off x="10838601" y="5232471"/>
            <a:ext cx="916177" cy="911649"/>
          </a:xfrm>
          <a:prstGeom prst="rect">
            <a:avLst/>
          </a:prstGeom>
        </p:spPr>
      </p:pic>
      <p:sp>
        <p:nvSpPr>
          <p:cNvPr id="14" name="Rectangle: Rounded Corners 8">
            <a:hlinkClick r:id="rId4"/>
            <a:extLst>
              <a:ext uri="{FF2B5EF4-FFF2-40B4-BE49-F238E27FC236}">
                <a16:creationId xmlns:a16="http://schemas.microsoft.com/office/drawing/2014/main" id="{8AA928BE-32DB-B7A3-2F1A-1B0CCB5B2BEB}"/>
              </a:ext>
            </a:extLst>
          </p:cNvPr>
          <p:cNvSpPr/>
          <p:nvPr/>
        </p:nvSpPr>
        <p:spPr>
          <a:xfrm>
            <a:off x="8998771" y="6032206"/>
            <a:ext cx="1598248" cy="3690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2"/>
                </a:solidFill>
              </a:rPr>
              <a:t>acams.org/</a:t>
            </a:r>
            <a:r>
              <a:rPr lang="en-US" sz="1100" b="1" dirty="0">
                <a:solidFill>
                  <a:schemeClr val="accent3"/>
                </a:solidFill>
              </a:rPr>
              <a:t>cafs</a:t>
            </a:r>
          </a:p>
        </p:txBody>
      </p:sp>
      <p:sp>
        <p:nvSpPr>
          <p:cNvPr id="16" name="Rectangle: Rounded Corners 8">
            <a:hlinkClick r:id="rId4"/>
            <a:extLst>
              <a:ext uri="{FF2B5EF4-FFF2-40B4-BE49-F238E27FC236}">
                <a16:creationId xmlns:a16="http://schemas.microsoft.com/office/drawing/2014/main" id="{31C609A7-5481-81B5-5A89-745760D7DE73}"/>
              </a:ext>
            </a:extLst>
          </p:cNvPr>
          <p:cNvSpPr/>
          <p:nvPr/>
        </p:nvSpPr>
        <p:spPr>
          <a:xfrm>
            <a:off x="10433780" y="6032206"/>
            <a:ext cx="1731060" cy="3690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2"/>
                </a:solidFill>
              </a:rPr>
              <a:t>acams.org/</a:t>
            </a:r>
            <a:r>
              <a:rPr lang="en-US" sz="1100" b="1" dirty="0">
                <a:solidFill>
                  <a:schemeClr val="accent3"/>
                </a:solidFill>
              </a:rPr>
              <a:t>fraudhub</a:t>
            </a:r>
          </a:p>
        </p:txBody>
      </p:sp>
    </p:spTree>
    <p:extLst>
      <p:ext uri="{BB962C8B-B14F-4D97-AF65-F5344CB8AC3E}">
        <p14:creationId xmlns:p14="http://schemas.microsoft.com/office/powerpoint/2010/main" val="2958059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ircular design with different colored circles&#10;&#10;Description automatically generated with medium confidence">
            <a:extLst>
              <a:ext uri="{FF2B5EF4-FFF2-40B4-BE49-F238E27FC236}">
                <a16:creationId xmlns:a16="http://schemas.microsoft.com/office/drawing/2014/main" id="{308BB249-42FF-8AF6-5792-077456D90E09}"/>
              </a:ext>
            </a:extLst>
          </p:cNvPr>
          <p:cNvPicPr>
            <a:picLocks noChangeAspect="1"/>
          </p:cNvPicPr>
          <p:nvPr/>
        </p:nvPicPr>
        <p:blipFill>
          <a:blip r:embed="rId2"/>
          <a:stretch>
            <a:fillRect/>
          </a:stretch>
        </p:blipFill>
        <p:spPr>
          <a:xfrm>
            <a:off x="8889111" y="96000"/>
            <a:ext cx="3067135" cy="2968771"/>
          </a:xfrm>
          <a:prstGeom prst="rect">
            <a:avLst/>
          </a:prstGeom>
        </p:spPr>
      </p:pic>
      <p:pic>
        <p:nvPicPr>
          <p:cNvPr id="7" name="Picture 6" descr="A circular design with different colored circles&#10;&#10;Description automatically generated with medium confidence">
            <a:extLst>
              <a:ext uri="{FF2B5EF4-FFF2-40B4-BE49-F238E27FC236}">
                <a16:creationId xmlns:a16="http://schemas.microsoft.com/office/drawing/2014/main" id="{75785E80-02C9-A579-5869-13FAB2E3FFE5}"/>
              </a:ext>
            </a:extLst>
          </p:cNvPr>
          <p:cNvPicPr>
            <a:picLocks noChangeAspect="1"/>
          </p:cNvPicPr>
          <p:nvPr/>
        </p:nvPicPr>
        <p:blipFill>
          <a:blip r:embed="rId2"/>
          <a:stretch>
            <a:fillRect/>
          </a:stretch>
        </p:blipFill>
        <p:spPr>
          <a:xfrm>
            <a:off x="10429874" y="1938663"/>
            <a:ext cx="1509607" cy="1461193"/>
          </a:xfrm>
          <a:prstGeom prst="rect">
            <a:avLst/>
          </a:prstGeom>
        </p:spPr>
      </p:pic>
      <p:pic>
        <p:nvPicPr>
          <p:cNvPr id="8" name="Picture 7" descr="A circular design with different colored circles&#10;&#10;Description automatically generated with medium confidence">
            <a:extLst>
              <a:ext uri="{FF2B5EF4-FFF2-40B4-BE49-F238E27FC236}">
                <a16:creationId xmlns:a16="http://schemas.microsoft.com/office/drawing/2014/main" id="{8F63D94A-A4D5-B96B-8BAB-3B50CC91EB23}"/>
              </a:ext>
            </a:extLst>
          </p:cNvPr>
          <p:cNvPicPr>
            <a:picLocks noChangeAspect="1"/>
          </p:cNvPicPr>
          <p:nvPr/>
        </p:nvPicPr>
        <p:blipFill>
          <a:blip r:embed="rId2"/>
          <a:stretch>
            <a:fillRect/>
          </a:stretch>
        </p:blipFill>
        <p:spPr>
          <a:xfrm>
            <a:off x="8464107" y="682013"/>
            <a:ext cx="1509607" cy="1461193"/>
          </a:xfrm>
          <a:prstGeom prst="rect">
            <a:avLst/>
          </a:prstGeom>
        </p:spPr>
      </p:pic>
      <p:pic>
        <p:nvPicPr>
          <p:cNvPr id="4" name="Picture 3">
            <a:extLst>
              <a:ext uri="{FF2B5EF4-FFF2-40B4-BE49-F238E27FC236}">
                <a16:creationId xmlns:a16="http://schemas.microsoft.com/office/drawing/2014/main" id="{FF337D2F-1F5D-0E42-D9E2-A4CA08080D5D}"/>
              </a:ext>
            </a:extLst>
          </p:cNvPr>
          <p:cNvPicPr>
            <a:picLocks noChangeAspect="1"/>
          </p:cNvPicPr>
          <p:nvPr/>
        </p:nvPicPr>
        <p:blipFill>
          <a:blip r:embed="rId3"/>
          <a:stretch>
            <a:fillRect/>
          </a:stretch>
        </p:blipFill>
        <p:spPr>
          <a:xfrm>
            <a:off x="-33045" y="0"/>
            <a:ext cx="3343742" cy="5227341"/>
          </a:xfrm>
          <a:prstGeom prst="rect">
            <a:avLst/>
          </a:prstGeom>
        </p:spPr>
      </p:pic>
      <p:sp>
        <p:nvSpPr>
          <p:cNvPr id="11" name="Rectangle: Rounded Corners 8">
            <a:hlinkClick r:id="rId4"/>
            <a:extLst>
              <a:ext uri="{FF2B5EF4-FFF2-40B4-BE49-F238E27FC236}">
                <a16:creationId xmlns:a16="http://schemas.microsoft.com/office/drawing/2014/main" id="{CF304F00-014B-D889-2B00-DA21BEA74D8C}"/>
              </a:ext>
            </a:extLst>
          </p:cNvPr>
          <p:cNvSpPr/>
          <p:nvPr/>
        </p:nvSpPr>
        <p:spPr>
          <a:xfrm>
            <a:off x="797281" y="1598113"/>
            <a:ext cx="2949072" cy="3690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rPr>
              <a:t>Visit the CAFS page:</a:t>
            </a:r>
          </a:p>
        </p:txBody>
      </p:sp>
      <p:pic>
        <p:nvPicPr>
          <p:cNvPr id="12" name="Picture 11">
            <a:extLst>
              <a:ext uri="{FF2B5EF4-FFF2-40B4-BE49-F238E27FC236}">
                <a16:creationId xmlns:a16="http://schemas.microsoft.com/office/drawing/2014/main" id="{59650131-5E8F-3F99-6D3D-87C318B218C8}"/>
              </a:ext>
            </a:extLst>
          </p:cNvPr>
          <p:cNvPicPr>
            <a:picLocks noChangeAspect="1"/>
          </p:cNvPicPr>
          <p:nvPr/>
        </p:nvPicPr>
        <p:blipFill>
          <a:blip r:embed="rId5"/>
          <a:srcRect t="6054" b="1"/>
          <a:stretch/>
        </p:blipFill>
        <p:spPr>
          <a:xfrm>
            <a:off x="643460" y="2048427"/>
            <a:ext cx="3315826" cy="3120796"/>
          </a:xfrm>
          <a:prstGeom prst="rect">
            <a:avLst/>
          </a:prstGeom>
        </p:spPr>
      </p:pic>
      <p:sp>
        <p:nvSpPr>
          <p:cNvPr id="13" name="Rectangle: Rounded Corners 8">
            <a:hlinkClick r:id="rId4"/>
            <a:extLst>
              <a:ext uri="{FF2B5EF4-FFF2-40B4-BE49-F238E27FC236}">
                <a16:creationId xmlns:a16="http://schemas.microsoft.com/office/drawing/2014/main" id="{426B5E9A-A5D2-CEB4-79C6-85CA27990C1C}"/>
              </a:ext>
            </a:extLst>
          </p:cNvPr>
          <p:cNvSpPr/>
          <p:nvPr/>
        </p:nvSpPr>
        <p:spPr>
          <a:xfrm>
            <a:off x="3909071" y="1207201"/>
            <a:ext cx="3609794" cy="11872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rPr>
              <a:t>Visit the Fraud Hub:</a:t>
            </a:r>
          </a:p>
        </p:txBody>
      </p:sp>
      <p:pic>
        <p:nvPicPr>
          <p:cNvPr id="14" name="Picture 13">
            <a:extLst>
              <a:ext uri="{FF2B5EF4-FFF2-40B4-BE49-F238E27FC236}">
                <a16:creationId xmlns:a16="http://schemas.microsoft.com/office/drawing/2014/main" id="{30CC7F5E-F537-B811-08E5-E5177D1B0E67}"/>
              </a:ext>
            </a:extLst>
          </p:cNvPr>
          <p:cNvPicPr>
            <a:picLocks noChangeAspect="1"/>
          </p:cNvPicPr>
          <p:nvPr/>
        </p:nvPicPr>
        <p:blipFill>
          <a:blip r:embed="rId6"/>
          <a:stretch>
            <a:fillRect/>
          </a:stretch>
        </p:blipFill>
        <p:spPr>
          <a:xfrm>
            <a:off x="4255939" y="2018196"/>
            <a:ext cx="2947044" cy="2932479"/>
          </a:xfrm>
          <a:prstGeom prst="rect">
            <a:avLst/>
          </a:prstGeom>
        </p:spPr>
      </p:pic>
      <p:sp>
        <p:nvSpPr>
          <p:cNvPr id="15" name="Rectangle: Rounded Corners 8">
            <a:hlinkClick r:id="rId4"/>
            <a:extLst>
              <a:ext uri="{FF2B5EF4-FFF2-40B4-BE49-F238E27FC236}">
                <a16:creationId xmlns:a16="http://schemas.microsoft.com/office/drawing/2014/main" id="{DDF35A68-F3E0-7315-720C-0EE1A299A122}"/>
              </a:ext>
            </a:extLst>
          </p:cNvPr>
          <p:cNvSpPr/>
          <p:nvPr/>
        </p:nvSpPr>
        <p:spPr>
          <a:xfrm>
            <a:off x="764455" y="4978625"/>
            <a:ext cx="2981898" cy="3690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rPr>
              <a:t>acams.org/</a:t>
            </a:r>
            <a:r>
              <a:rPr lang="en-US" sz="2000" b="1" dirty="0">
                <a:solidFill>
                  <a:schemeClr val="accent3"/>
                </a:solidFill>
              </a:rPr>
              <a:t>cafs</a:t>
            </a:r>
          </a:p>
        </p:txBody>
      </p:sp>
      <p:sp>
        <p:nvSpPr>
          <p:cNvPr id="16" name="Rectangle: Rounded Corners 8">
            <a:hlinkClick r:id="rId4"/>
            <a:extLst>
              <a:ext uri="{FF2B5EF4-FFF2-40B4-BE49-F238E27FC236}">
                <a16:creationId xmlns:a16="http://schemas.microsoft.com/office/drawing/2014/main" id="{6BE15A31-740A-28E9-9D1D-DC616DE3BB94}"/>
              </a:ext>
            </a:extLst>
          </p:cNvPr>
          <p:cNvSpPr/>
          <p:nvPr/>
        </p:nvSpPr>
        <p:spPr>
          <a:xfrm>
            <a:off x="2929839" y="4564900"/>
            <a:ext cx="5568257" cy="11872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rPr>
              <a:t>acams.org/</a:t>
            </a:r>
            <a:r>
              <a:rPr lang="en-US" sz="2000" b="1" dirty="0">
                <a:solidFill>
                  <a:schemeClr val="accent3"/>
                </a:solidFill>
              </a:rPr>
              <a:t>fraudhub</a:t>
            </a:r>
          </a:p>
        </p:txBody>
      </p:sp>
      <p:sp>
        <p:nvSpPr>
          <p:cNvPr id="20" name="Title 1">
            <a:extLst>
              <a:ext uri="{FF2B5EF4-FFF2-40B4-BE49-F238E27FC236}">
                <a16:creationId xmlns:a16="http://schemas.microsoft.com/office/drawing/2014/main" id="{7EB15C73-02FD-E132-6CFF-7DD053EEE7B7}"/>
              </a:ext>
            </a:extLst>
          </p:cNvPr>
          <p:cNvSpPr>
            <a:spLocks noGrp="1"/>
          </p:cNvSpPr>
          <p:nvPr>
            <p:ph type="title"/>
          </p:nvPr>
        </p:nvSpPr>
        <p:spPr>
          <a:xfrm>
            <a:off x="842104" y="216376"/>
            <a:ext cx="10515600" cy="692533"/>
          </a:xfrm>
        </p:spPr>
        <p:txBody>
          <a:bodyPr>
            <a:normAutofit/>
          </a:bodyPr>
          <a:lstStyle/>
          <a:p>
            <a:r>
              <a:rPr lang="en-US" sz="3000" dirty="0"/>
              <a:t>The ACAMS Anti-Fraud Program</a:t>
            </a:r>
          </a:p>
        </p:txBody>
      </p:sp>
      <p:cxnSp>
        <p:nvCxnSpPr>
          <p:cNvPr id="21" name="Straight Connector 20">
            <a:extLst>
              <a:ext uri="{FF2B5EF4-FFF2-40B4-BE49-F238E27FC236}">
                <a16:creationId xmlns:a16="http://schemas.microsoft.com/office/drawing/2014/main" id="{1DA69AC4-69A4-0A3D-A733-577D87F9D0F5}"/>
              </a:ext>
            </a:extLst>
          </p:cNvPr>
          <p:cNvCxnSpPr>
            <a:cxnSpLocks/>
          </p:cNvCxnSpPr>
          <p:nvPr/>
        </p:nvCxnSpPr>
        <p:spPr>
          <a:xfrm>
            <a:off x="914400" y="978408"/>
            <a:ext cx="671885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477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49D58-6A1A-4D4F-BD8C-F7A11D1C10D5}"/>
              </a:ext>
            </a:extLst>
          </p:cNvPr>
          <p:cNvSpPr>
            <a:spLocks noGrp="1"/>
          </p:cNvSpPr>
          <p:nvPr>
            <p:ph type="ctrTitle"/>
          </p:nvPr>
        </p:nvSpPr>
        <p:spPr/>
        <p:txBody>
          <a:bodyPr>
            <a:normAutofit fontScale="90000"/>
          </a:bodyPr>
          <a:lstStyle/>
          <a:p>
            <a:r>
              <a:rPr lang="en-US" dirty="0"/>
              <a:t>Thank you!</a:t>
            </a:r>
            <a:br>
              <a:rPr lang="en-US" dirty="0"/>
            </a:br>
            <a:br>
              <a:rPr lang="en-US" dirty="0"/>
            </a:br>
            <a:r>
              <a:rPr lang="en-US" sz="4400" dirty="0"/>
              <a:t>Any questions?</a:t>
            </a:r>
          </a:p>
        </p:txBody>
      </p:sp>
    </p:spTree>
    <p:extLst>
      <p:ext uri="{BB962C8B-B14F-4D97-AF65-F5344CB8AC3E}">
        <p14:creationId xmlns:p14="http://schemas.microsoft.com/office/powerpoint/2010/main" val="3214714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6CCA4-0EE4-EC49-8074-DCCC8DFB672F}"/>
              </a:ext>
            </a:extLst>
          </p:cNvPr>
          <p:cNvSpPr>
            <a:spLocks noGrp="1"/>
          </p:cNvSpPr>
          <p:nvPr>
            <p:ph type="title"/>
          </p:nvPr>
        </p:nvSpPr>
        <p:spPr/>
        <p:txBody>
          <a:bodyPr/>
          <a:lstStyle/>
          <a:p>
            <a:r>
              <a:rPr lang="en-US" dirty="0"/>
              <a:t>Speaker</a:t>
            </a:r>
          </a:p>
        </p:txBody>
      </p:sp>
      <p:pic>
        <p:nvPicPr>
          <p:cNvPr id="7" name="Picture 4" descr="Joby Carpenter">
            <a:extLst>
              <a:ext uri="{FF2B5EF4-FFF2-40B4-BE49-F238E27FC236}">
                <a16:creationId xmlns:a16="http://schemas.microsoft.com/office/drawing/2014/main" id="{F16CEFA1-63E4-B8E6-CA5F-97975CFA4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163" y="2161050"/>
            <a:ext cx="2095500" cy="2095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FD7B773-5AC6-9896-3999-A9C748998039}"/>
              </a:ext>
            </a:extLst>
          </p:cNvPr>
          <p:cNvSpPr txBox="1"/>
          <p:nvPr/>
        </p:nvSpPr>
        <p:spPr>
          <a:xfrm>
            <a:off x="477774" y="4256550"/>
            <a:ext cx="6094476" cy="1056764"/>
          </a:xfrm>
          <a:prstGeom prst="rect">
            <a:avLst/>
          </a:prstGeom>
          <a:noFill/>
        </p:spPr>
        <p:txBody>
          <a:bodyPr wrap="square">
            <a:spAutoFit/>
          </a:bodyPr>
          <a:lstStyle/>
          <a:p>
            <a:pPr marL="0" lvl="0" indent="0" algn="l" rtl="0">
              <a:lnSpc>
                <a:spcPct val="120000"/>
              </a:lnSpc>
              <a:spcBef>
                <a:spcPts val="0"/>
              </a:spcBef>
              <a:spcAft>
                <a:spcPts val="0"/>
              </a:spcAft>
              <a:buSzPts val="1600"/>
              <a:buNone/>
            </a:pPr>
            <a:r>
              <a:rPr lang="en-GB" dirty="0"/>
              <a:t>Joby Carpenter </a:t>
            </a:r>
          </a:p>
          <a:p>
            <a:pPr marL="0" lvl="0" indent="0" algn="l" rtl="0">
              <a:lnSpc>
                <a:spcPct val="120000"/>
              </a:lnSpc>
              <a:spcBef>
                <a:spcPts val="0"/>
              </a:spcBef>
              <a:spcAft>
                <a:spcPts val="0"/>
              </a:spcAft>
              <a:buSzPts val="1600"/>
              <a:buNone/>
            </a:pPr>
            <a:r>
              <a:rPr lang="en-GB" dirty="0"/>
              <a:t>Global SME, Illicit Finance and Emerging Threats</a:t>
            </a:r>
          </a:p>
          <a:p>
            <a:pPr marL="0" lvl="0" indent="0" algn="l" rtl="0">
              <a:lnSpc>
                <a:spcPct val="120000"/>
              </a:lnSpc>
              <a:spcBef>
                <a:spcPts val="0"/>
              </a:spcBef>
              <a:spcAft>
                <a:spcPts val="0"/>
              </a:spcAft>
              <a:buSzPts val="1600"/>
              <a:buNone/>
            </a:pPr>
            <a:r>
              <a:rPr lang="en-GB" b="1" dirty="0"/>
              <a:t>ACAMS</a:t>
            </a:r>
          </a:p>
        </p:txBody>
      </p:sp>
      <p:sp>
        <p:nvSpPr>
          <p:cNvPr id="17" name="Content Placeholder 16">
            <a:extLst>
              <a:ext uri="{FF2B5EF4-FFF2-40B4-BE49-F238E27FC236}">
                <a16:creationId xmlns:a16="http://schemas.microsoft.com/office/drawing/2014/main" id="{F194B28C-2E82-F404-4AFE-A305BBBB60A4}"/>
              </a:ext>
            </a:extLst>
          </p:cNvPr>
          <p:cNvSpPr>
            <a:spLocks noGrp="1"/>
          </p:cNvSpPr>
          <p:nvPr>
            <p:ph sz="quarter" idx="4"/>
          </p:nvPr>
        </p:nvSpPr>
        <p:spPr/>
        <p:txBody>
          <a:bodyPr>
            <a:normAutofit fontScale="85000" lnSpcReduction="10000"/>
          </a:bodyPr>
          <a:lstStyle/>
          <a:p>
            <a:pPr marL="12700" marR="137160">
              <a:lnSpc>
                <a:spcPct val="100000"/>
              </a:lnSpc>
              <a:spcBef>
                <a:spcPts val="105"/>
              </a:spcBef>
            </a:pPr>
            <a:r>
              <a:rPr lang="en-GB" sz="2000" dirty="0">
                <a:solidFill>
                  <a:srgbClr val="484848"/>
                </a:solidFill>
                <a:latin typeface="Century Gothic"/>
                <a:cs typeface="Century Gothic"/>
              </a:rPr>
              <a:t>Joby</a:t>
            </a:r>
            <a:r>
              <a:rPr lang="en-GB" sz="2000" spc="-20" dirty="0">
                <a:solidFill>
                  <a:srgbClr val="484848"/>
                </a:solidFill>
                <a:latin typeface="Century Gothic"/>
                <a:cs typeface="Century Gothic"/>
              </a:rPr>
              <a:t> </a:t>
            </a:r>
            <a:r>
              <a:rPr lang="en-GB" sz="2000" dirty="0">
                <a:solidFill>
                  <a:srgbClr val="484848"/>
                </a:solidFill>
                <a:latin typeface="Century Gothic"/>
                <a:cs typeface="Century Gothic"/>
              </a:rPr>
              <a:t>is</a:t>
            </a:r>
            <a:r>
              <a:rPr lang="en-GB" sz="2000" spc="-20" dirty="0">
                <a:solidFill>
                  <a:srgbClr val="484848"/>
                </a:solidFill>
                <a:latin typeface="Century Gothic"/>
                <a:cs typeface="Century Gothic"/>
              </a:rPr>
              <a:t> </a:t>
            </a:r>
            <a:r>
              <a:rPr lang="en-GB" sz="2000" dirty="0">
                <a:solidFill>
                  <a:srgbClr val="484848"/>
                </a:solidFill>
                <a:latin typeface="Century Gothic"/>
                <a:cs typeface="Century Gothic"/>
              </a:rPr>
              <a:t>a</a:t>
            </a:r>
            <a:r>
              <a:rPr lang="en-GB" sz="2000" spc="-20" dirty="0">
                <a:solidFill>
                  <a:srgbClr val="484848"/>
                </a:solidFill>
                <a:latin typeface="Century Gothic"/>
                <a:cs typeface="Century Gothic"/>
              </a:rPr>
              <a:t> </a:t>
            </a:r>
            <a:r>
              <a:rPr lang="en-GB" sz="2000" dirty="0">
                <a:solidFill>
                  <a:srgbClr val="484848"/>
                </a:solidFill>
                <a:latin typeface="Century Gothic"/>
                <a:cs typeface="Century Gothic"/>
              </a:rPr>
              <a:t>global</a:t>
            </a:r>
            <a:r>
              <a:rPr lang="en-GB" sz="2000" spc="-20" dirty="0">
                <a:solidFill>
                  <a:srgbClr val="484848"/>
                </a:solidFill>
                <a:latin typeface="Century Gothic"/>
                <a:cs typeface="Century Gothic"/>
              </a:rPr>
              <a:t> </a:t>
            </a:r>
            <a:r>
              <a:rPr lang="en-GB" sz="2000" dirty="0">
                <a:solidFill>
                  <a:srgbClr val="484848"/>
                </a:solidFill>
                <a:latin typeface="Century Gothic"/>
                <a:cs typeface="Century Gothic"/>
              </a:rPr>
              <a:t>subject</a:t>
            </a:r>
            <a:r>
              <a:rPr lang="en-GB" sz="2000" spc="-40" dirty="0">
                <a:solidFill>
                  <a:srgbClr val="484848"/>
                </a:solidFill>
                <a:latin typeface="Century Gothic"/>
                <a:cs typeface="Century Gothic"/>
              </a:rPr>
              <a:t> </a:t>
            </a:r>
            <a:r>
              <a:rPr lang="en-GB" sz="2000" dirty="0">
                <a:solidFill>
                  <a:srgbClr val="484848"/>
                </a:solidFill>
                <a:latin typeface="Century Gothic"/>
                <a:cs typeface="Century Gothic"/>
              </a:rPr>
              <a:t>matter</a:t>
            </a:r>
            <a:r>
              <a:rPr lang="en-GB" sz="2000" spc="-35" dirty="0">
                <a:solidFill>
                  <a:srgbClr val="484848"/>
                </a:solidFill>
                <a:latin typeface="Century Gothic"/>
                <a:cs typeface="Century Gothic"/>
              </a:rPr>
              <a:t> </a:t>
            </a:r>
            <a:r>
              <a:rPr lang="en-GB" sz="2000" dirty="0">
                <a:solidFill>
                  <a:srgbClr val="484848"/>
                </a:solidFill>
                <a:latin typeface="Century Gothic"/>
                <a:cs typeface="Century Gothic"/>
              </a:rPr>
              <a:t>expert</a:t>
            </a:r>
            <a:r>
              <a:rPr lang="en-GB" sz="2000" spc="-40" dirty="0">
                <a:solidFill>
                  <a:srgbClr val="484848"/>
                </a:solidFill>
                <a:latin typeface="Century Gothic"/>
                <a:cs typeface="Century Gothic"/>
              </a:rPr>
              <a:t> </a:t>
            </a:r>
            <a:r>
              <a:rPr lang="en-GB" sz="2000" spc="-25" dirty="0">
                <a:solidFill>
                  <a:srgbClr val="484848"/>
                </a:solidFill>
                <a:latin typeface="Century Gothic"/>
                <a:cs typeface="Century Gothic"/>
              </a:rPr>
              <a:t>on </a:t>
            </a:r>
            <a:r>
              <a:rPr lang="en-GB" sz="2000" dirty="0">
                <a:solidFill>
                  <a:srgbClr val="484848"/>
                </a:solidFill>
                <a:latin typeface="Century Gothic"/>
                <a:cs typeface="Century Gothic"/>
              </a:rPr>
              <a:t>illicit</a:t>
            </a:r>
            <a:r>
              <a:rPr lang="en-GB" sz="2000" spc="-10" dirty="0">
                <a:solidFill>
                  <a:srgbClr val="484848"/>
                </a:solidFill>
                <a:latin typeface="Century Gothic"/>
                <a:cs typeface="Century Gothic"/>
              </a:rPr>
              <a:t> </a:t>
            </a:r>
            <a:r>
              <a:rPr lang="en-GB" sz="2000" dirty="0">
                <a:solidFill>
                  <a:srgbClr val="484848"/>
                </a:solidFill>
                <a:latin typeface="Century Gothic"/>
                <a:cs typeface="Century Gothic"/>
              </a:rPr>
              <a:t>finance</a:t>
            </a:r>
            <a:r>
              <a:rPr lang="en-GB" sz="2000" spc="15" dirty="0">
                <a:solidFill>
                  <a:srgbClr val="484848"/>
                </a:solidFill>
                <a:latin typeface="Century Gothic"/>
                <a:cs typeface="Century Gothic"/>
              </a:rPr>
              <a:t> </a:t>
            </a:r>
            <a:r>
              <a:rPr lang="en-GB" sz="2000" dirty="0">
                <a:solidFill>
                  <a:srgbClr val="484848"/>
                </a:solidFill>
                <a:latin typeface="Century Gothic"/>
                <a:cs typeface="Century Gothic"/>
              </a:rPr>
              <a:t>and</a:t>
            </a:r>
            <a:r>
              <a:rPr lang="en-GB" sz="2000" spc="10" dirty="0">
                <a:solidFill>
                  <a:srgbClr val="484848"/>
                </a:solidFill>
                <a:latin typeface="Century Gothic"/>
                <a:cs typeface="Century Gothic"/>
              </a:rPr>
              <a:t> </a:t>
            </a:r>
            <a:r>
              <a:rPr lang="en-GB" sz="2000" spc="-10" dirty="0">
                <a:solidFill>
                  <a:srgbClr val="484848"/>
                </a:solidFill>
                <a:latin typeface="Century Gothic"/>
                <a:cs typeface="Century Gothic"/>
              </a:rPr>
              <a:t>emerging </a:t>
            </a:r>
            <a:r>
              <a:rPr lang="en-GB" sz="2000" dirty="0">
                <a:solidFill>
                  <a:srgbClr val="484848"/>
                </a:solidFill>
                <a:latin typeface="Century Gothic"/>
                <a:cs typeface="Century Gothic"/>
              </a:rPr>
              <a:t>threats.</a:t>
            </a:r>
            <a:r>
              <a:rPr lang="en-GB" sz="2000" spc="-45" dirty="0">
                <a:solidFill>
                  <a:srgbClr val="484848"/>
                </a:solidFill>
                <a:latin typeface="Century Gothic"/>
                <a:cs typeface="Century Gothic"/>
              </a:rPr>
              <a:t> </a:t>
            </a:r>
            <a:r>
              <a:rPr lang="en-GB" sz="2000" dirty="0">
                <a:solidFill>
                  <a:srgbClr val="484848"/>
                </a:solidFill>
                <a:latin typeface="Century Gothic"/>
                <a:cs typeface="Century Gothic"/>
              </a:rPr>
              <a:t>Joby</a:t>
            </a:r>
            <a:r>
              <a:rPr lang="en-GB" sz="2000" spc="-20" dirty="0">
                <a:solidFill>
                  <a:srgbClr val="484848"/>
                </a:solidFill>
                <a:latin typeface="Century Gothic"/>
                <a:cs typeface="Century Gothic"/>
              </a:rPr>
              <a:t> </a:t>
            </a:r>
            <a:r>
              <a:rPr lang="en-GB" sz="2000" dirty="0">
                <a:solidFill>
                  <a:srgbClr val="484848"/>
                </a:solidFill>
                <a:latin typeface="Century Gothic"/>
                <a:cs typeface="Century Gothic"/>
              </a:rPr>
              <a:t>has</a:t>
            </a:r>
            <a:r>
              <a:rPr lang="en-GB" sz="2000" spc="-20" dirty="0">
                <a:solidFill>
                  <a:srgbClr val="484848"/>
                </a:solidFill>
                <a:latin typeface="Century Gothic"/>
                <a:cs typeface="Century Gothic"/>
              </a:rPr>
              <a:t> </a:t>
            </a:r>
            <a:r>
              <a:rPr lang="en-GB" sz="2000" dirty="0">
                <a:solidFill>
                  <a:srgbClr val="484848"/>
                </a:solidFill>
                <a:latin typeface="Century Gothic"/>
                <a:cs typeface="Century Gothic"/>
              </a:rPr>
              <a:t>20</a:t>
            </a:r>
            <a:r>
              <a:rPr lang="en-GB" sz="2000" spc="-15" dirty="0">
                <a:solidFill>
                  <a:srgbClr val="484848"/>
                </a:solidFill>
                <a:latin typeface="Century Gothic"/>
                <a:cs typeface="Century Gothic"/>
              </a:rPr>
              <a:t> </a:t>
            </a:r>
            <a:r>
              <a:rPr lang="en-GB" sz="2000" dirty="0">
                <a:solidFill>
                  <a:srgbClr val="484848"/>
                </a:solidFill>
                <a:latin typeface="Century Gothic"/>
                <a:cs typeface="Century Gothic"/>
              </a:rPr>
              <a:t>years+</a:t>
            </a:r>
            <a:r>
              <a:rPr lang="en-GB" sz="2000" spc="-50" dirty="0">
                <a:solidFill>
                  <a:srgbClr val="484848"/>
                </a:solidFill>
                <a:latin typeface="Century Gothic"/>
                <a:cs typeface="Century Gothic"/>
              </a:rPr>
              <a:t> </a:t>
            </a:r>
            <a:r>
              <a:rPr lang="en-GB" sz="2000" dirty="0">
                <a:solidFill>
                  <a:srgbClr val="484848"/>
                </a:solidFill>
                <a:latin typeface="Century Gothic"/>
                <a:cs typeface="Century Gothic"/>
              </a:rPr>
              <a:t>of</a:t>
            </a:r>
            <a:r>
              <a:rPr lang="en-GB" sz="2000" spc="-5" dirty="0">
                <a:solidFill>
                  <a:srgbClr val="484848"/>
                </a:solidFill>
                <a:latin typeface="Century Gothic"/>
                <a:cs typeface="Century Gothic"/>
              </a:rPr>
              <a:t> </a:t>
            </a:r>
            <a:r>
              <a:rPr lang="en-GB" sz="2000" spc="-10" dirty="0">
                <a:solidFill>
                  <a:srgbClr val="484848"/>
                </a:solidFill>
                <a:latin typeface="Century Gothic"/>
                <a:cs typeface="Century Gothic"/>
              </a:rPr>
              <a:t>experience </a:t>
            </a:r>
            <a:r>
              <a:rPr lang="en-GB" sz="2000" dirty="0">
                <a:solidFill>
                  <a:srgbClr val="484848"/>
                </a:solidFill>
                <a:latin typeface="Century Gothic"/>
                <a:cs typeface="Century Gothic"/>
              </a:rPr>
              <a:t>and</a:t>
            </a:r>
            <a:r>
              <a:rPr lang="en-GB" sz="2000" spc="-30" dirty="0">
                <a:solidFill>
                  <a:srgbClr val="484848"/>
                </a:solidFill>
                <a:latin typeface="Century Gothic"/>
                <a:cs typeface="Century Gothic"/>
              </a:rPr>
              <a:t> </a:t>
            </a:r>
            <a:r>
              <a:rPr lang="en-GB" sz="2000" dirty="0">
                <a:solidFill>
                  <a:srgbClr val="484848"/>
                </a:solidFill>
                <a:latin typeface="Century Gothic"/>
                <a:cs typeface="Century Gothic"/>
              </a:rPr>
              <a:t>expertise</a:t>
            </a:r>
            <a:r>
              <a:rPr lang="en-GB" sz="2000" spc="-60" dirty="0">
                <a:solidFill>
                  <a:srgbClr val="484848"/>
                </a:solidFill>
                <a:latin typeface="Century Gothic"/>
                <a:cs typeface="Century Gothic"/>
              </a:rPr>
              <a:t> </a:t>
            </a:r>
            <a:r>
              <a:rPr lang="en-GB" sz="2000" dirty="0">
                <a:solidFill>
                  <a:srgbClr val="484848"/>
                </a:solidFill>
                <a:latin typeface="Century Gothic"/>
                <a:cs typeface="Century Gothic"/>
              </a:rPr>
              <a:t>in</a:t>
            </a:r>
            <a:r>
              <a:rPr lang="en-GB" sz="2000" spc="-20" dirty="0">
                <a:solidFill>
                  <a:srgbClr val="484848"/>
                </a:solidFill>
                <a:latin typeface="Century Gothic"/>
                <a:cs typeface="Century Gothic"/>
              </a:rPr>
              <a:t> </a:t>
            </a:r>
            <a:r>
              <a:rPr lang="en-GB" sz="2000" dirty="0">
                <a:solidFill>
                  <a:srgbClr val="484848"/>
                </a:solidFill>
                <a:latin typeface="Century Gothic"/>
                <a:cs typeface="Century Gothic"/>
              </a:rPr>
              <a:t>strategic</a:t>
            </a:r>
            <a:r>
              <a:rPr lang="en-GB" sz="2000" spc="-45" dirty="0">
                <a:solidFill>
                  <a:srgbClr val="484848"/>
                </a:solidFill>
                <a:latin typeface="Century Gothic"/>
                <a:cs typeface="Century Gothic"/>
              </a:rPr>
              <a:t> </a:t>
            </a:r>
            <a:r>
              <a:rPr lang="en-GB" sz="2000" dirty="0">
                <a:solidFill>
                  <a:srgbClr val="484848"/>
                </a:solidFill>
                <a:latin typeface="Century Gothic"/>
                <a:cs typeface="Century Gothic"/>
              </a:rPr>
              <a:t>policy</a:t>
            </a:r>
            <a:r>
              <a:rPr lang="en-GB" sz="2000" spc="-40" dirty="0">
                <a:solidFill>
                  <a:srgbClr val="484848"/>
                </a:solidFill>
                <a:latin typeface="Century Gothic"/>
                <a:cs typeface="Century Gothic"/>
              </a:rPr>
              <a:t> </a:t>
            </a:r>
            <a:r>
              <a:rPr lang="en-GB" sz="2000" spc="-10" dirty="0">
                <a:solidFill>
                  <a:srgbClr val="484848"/>
                </a:solidFill>
                <a:latin typeface="Century Gothic"/>
                <a:cs typeface="Century Gothic"/>
              </a:rPr>
              <a:t>making, </a:t>
            </a:r>
            <a:r>
              <a:rPr lang="en-GB" sz="2000" dirty="0">
                <a:solidFill>
                  <a:srgbClr val="484848"/>
                </a:solidFill>
                <a:latin typeface="Century Gothic"/>
                <a:cs typeface="Century Gothic"/>
              </a:rPr>
              <a:t>critical</a:t>
            </a:r>
            <a:r>
              <a:rPr lang="en-GB" sz="2000" spc="-40" dirty="0">
                <a:solidFill>
                  <a:srgbClr val="484848"/>
                </a:solidFill>
                <a:latin typeface="Century Gothic"/>
                <a:cs typeface="Century Gothic"/>
              </a:rPr>
              <a:t> </a:t>
            </a:r>
            <a:r>
              <a:rPr lang="en-GB" sz="2000" dirty="0">
                <a:solidFill>
                  <a:srgbClr val="484848"/>
                </a:solidFill>
                <a:latin typeface="Century Gothic"/>
                <a:cs typeface="Century Gothic"/>
              </a:rPr>
              <a:t>thinking,</a:t>
            </a:r>
            <a:r>
              <a:rPr lang="en-GB" sz="2000" spc="-20" dirty="0">
                <a:solidFill>
                  <a:srgbClr val="484848"/>
                </a:solidFill>
                <a:latin typeface="Century Gothic"/>
                <a:cs typeface="Century Gothic"/>
              </a:rPr>
              <a:t> </a:t>
            </a:r>
            <a:r>
              <a:rPr lang="en-GB" sz="2000" dirty="0">
                <a:solidFill>
                  <a:srgbClr val="484848"/>
                </a:solidFill>
                <a:latin typeface="Century Gothic"/>
                <a:cs typeface="Century Gothic"/>
              </a:rPr>
              <a:t>threat</a:t>
            </a:r>
            <a:r>
              <a:rPr lang="en-GB" sz="2000" spc="-40" dirty="0">
                <a:solidFill>
                  <a:srgbClr val="484848"/>
                </a:solidFill>
                <a:latin typeface="Century Gothic"/>
                <a:cs typeface="Century Gothic"/>
              </a:rPr>
              <a:t> </a:t>
            </a:r>
            <a:r>
              <a:rPr lang="en-GB" sz="2000" dirty="0">
                <a:solidFill>
                  <a:srgbClr val="484848"/>
                </a:solidFill>
                <a:latin typeface="Century Gothic"/>
                <a:cs typeface="Century Gothic"/>
              </a:rPr>
              <a:t>and</a:t>
            </a:r>
            <a:r>
              <a:rPr lang="en-GB" sz="2000" spc="-10" dirty="0">
                <a:solidFill>
                  <a:srgbClr val="484848"/>
                </a:solidFill>
                <a:latin typeface="Century Gothic"/>
                <a:cs typeface="Century Gothic"/>
              </a:rPr>
              <a:t> </a:t>
            </a:r>
            <a:r>
              <a:rPr lang="en-GB" sz="2000" dirty="0">
                <a:solidFill>
                  <a:srgbClr val="484848"/>
                </a:solidFill>
                <a:latin typeface="Century Gothic"/>
                <a:cs typeface="Century Gothic"/>
              </a:rPr>
              <a:t>risk</a:t>
            </a:r>
            <a:r>
              <a:rPr lang="en-GB" sz="2000" spc="-35" dirty="0">
                <a:solidFill>
                  <a:srgbClr val="484848"/>
                </a:solidFill>
                <a:latin typeface="Century Gothic"/>
                <a:cs typeface="Century Gothic"/>
              </a:rPr>
              <a:t> </a:t>
            </a:r>
            <a:r>
              <a:rPr lang="en-GB" sz="2000" spc="-10" dirty="0">
                <a:solidFill>
                  <a:srgbClr val="484848"/>
                </a:solidFill>
                <a:latin typeface="Century Gothic"/>
                <a:cs typeface="Century Gothic"/>
              </a:rPr>
              <a:t>analysis </a:t>
            </a:r>
            <a:r>
              <a:rPr lang="en-GB" sz="2000" dirty="0">
                <a:solidFill>
                  <a:srgbClr val="484848"/>
                </a:solidFill>
                <a:latin typeface="Century Gothic"/>
                <a:cs typeface="Century Gothic"/>
              </a:rPr>
              <a:t>across</a:t>
            </a:r>
            <a:r>
              <a:rPr lang="en-GB" sz="2000" spc="-60" dirty="0">
                <a:solidFill>
                  <a:srgbClr val="484848"/>
                </a:solidFill>
                <a:latin typeface="Century Gothic"/>
                <a:cs typeface="Century Gothic"/>
              </a:rPr>
              <a:t> </a:t>
            </a:r>
            <a:r>
              <a:rPr lang="en-GB" sz="2000" dirty="0">
                <a:solidFill>
                  <a:srgbClr val="484848"/>
                </a:solidFill>
                <a:latin typeface="Century Gothic"/>
                <a:cs typeface="Century Gothic"/>
              </a:rPr>
              <a:t>the</a:t>
            </a:r>
            <a:r>
              <a:rPr lang="en-GB" sz="2000" spc="-25" dirty="0">
                <a:solidFill>
                  <a:srgbClr val="484848"/>
                </a:solidFill>
                <a:latin typeface="Century Gothic"/>
                <a:cs typeface="Century Gothic"/>
              </a:rPr>
              <a:t> </a:t>
            </a:r>
            <a:r>
              <a:rPr lang="en-GB" sz="2000" dirty="0">
                <a:solidFill>
                  <a:srgbClr val="484848"/>
                </a:solidFill>
                <a:latin typeface="Century Gothic"/>
                <a:cs typeface="Century Gothic"/>
              </a:rPr>
              <a:t>U.K.</a:t>
            </a:r>
            <a:r>
              <a:rPr lang="en-GB" sz="2000" spc="-25" dirty="0">
                <a:solidFill>
                  <a:srgbClr val="484848"/>
                </a:solidFill>
                <a:latin typeface="Century Gothic"/>
                <a:cs typeface="Century Gothic"/>
              </a:rPr>
              <a:t> </a:t>
            </a:r>
            <a:r>
              <a:rPr lang="en-GB" sz="2000" dirty="0">
                <a:solidFill>
                  <a:srgbClr val="484848"/>
                </a:solidFill>
                <a:latin typeface="Century Gothic"/>
                <a:cs typeface="Century Gothic"/>
              </a:rPr>
              <a:t>Government,</a:t>
            </a:r>
            <a:r>
              <a:rPr lang="en-GB" sz="2000" spc="-55" dirty="0">
                <a:solidFill>
                  <a:srgbClr val="484848"/>
                </a:solidFill>
                <a:latin typeface="Century Gothic"/>
                <a:cs typeface="Century Gothic"/>
              </a:rPr>
              <a:t> </a:t>
            </a:r>
            <a:r>
              <a:rPr lang="en-GB" sz="2000" spc="-10" dirty="0">
                <a:solidFill>
                  <a:srgbClr val="484848"/>
                </a:solidFill>
                <a:latin typeface="Century Gothic"/>
                <a:cs typeface="Century Gothic"/>
              </a:rPr>
              <a:t>intelligence </a:t>
            </a:r>
            <a:r>
              <a:rPr lang="en-GB" sz="2000" dirty="0">
                <a:solidFill>
                  <a:srgbClr val="484848"/>
                </a:solidFill>
                <a:latin typeface="Century Gothic"/>
                <a:cs typeface="Century Gothic"/>
              </a:rPr>
              <a:t>and</a:t>
            </a:r>
            <a:r>
              <a:rPr lang="en-GB" sz="2000" spc="-30" dirty="0">
                <a:solidFill>
                  <a:srgbClr val="484848"/>
                </a:solidFill>
                <a:latin typeface="Century Gothic"/>
                <a:cs typeface="Century Gothic"/>
              </a:rPr>
              <a:t> </a:t>
            </a:r>
            <a:r>
              <a:rPr lang="en-GB" sz="2000" dirty="0">
                <a:solidFill>
                  <a:srgbClr val="484848"/>
                </a:solidFill>
                <a:latin typeface="Century Gothic"/>
                <a:cs typeface="Century Gothic"/>
              </a:rPr>
              <a:t>regulatory</a:t>
            </a:r>
            <a:r>
              <a:rPr lang="en-GB" sz="2000" spc="-55" dirty="0">
                <a:solidFill>
                  <a:srgbClr val="484848"/>
                </a:solidFill>
                <a:latin typeface="Century Gothic"/>
                <a:cs typeface="Century Gothic"/>
              </a:rPr>
              <a:t> </a:t>
            </a:r>
            <a:r>
              <a:rPr lang="en-GB" sz="2000" dirty="0">
                <a:solidFill>
                  <a:srgbClr val="484848"/>
                </a:solidFill>
                <a:latin typeface="Century Gothic"/>
                <a:cs typeface="Century Gothic"/>
              </a:rPr>
              <a:t>community.</a:t>
            </a:r>
            <a:r>
              <a:rPr lang="en-GB" sz="2000" spc="-15" dirty="0">
                <a:solidFill>
                  <a:srgbClr val="484848"/>
                </a:solidFill>
                <a:latin typeface="Century Gothic"/>
                <a:cs typeface="Century Gothic"/>
              </a:rPr>
              <a:t> </a:t>
            </a:r>
            <a:r>
              <a:rPr lang="en-GB" sz="2000" dirty="0">
                <a:solidFill>
                  <a:srgbClr val="484848"/>
                </a:solidFill>
                <a:latin typeface="Century Gothic"/>
                <a:cs typeface="Century Gothic"/>
              </a:rPr>
              <a:t>In</a:t>
            </a:r>
            <a:r>
              <a:rPr lang="en-GB" sz="2000" spc="-30" dirty="0">
                <a:solidFill>
                  <a:srgbClr val="484848"/>
                </a:solidFill>
                <a:latin typeface="Century Gothic"/>
                <a:cs typeface="Century Gothic"/>
              </a:rPr>
              <a:t> </a:t>
            </a:r>
            <a:r>
              <a:rPr lang="en-GB" sz="2000" dirty="0">
                <a:solidFill>
                  <a:srgbClr val="484848"/>
                </a:solidFill>
                <a:latin typeface="Century Gothic"/>
                <a:cs typeface="Century Gothic"/>
              </a:rPr>
              <a:t>his</a:t>
            </a:r>
            <a:r>
              <a:rPr lang="en-GB" sz="2000" spc="-20" dirty="0">
                <a:solidFill>
                  <a:srgbClr val="484848"/>
                </a:solidFill>
                <a:latin typeface="Century Gothic"/>
                <a:cs typeface="Century Gothic"/>
              </a:rPr>
              <a:t> </a:t>
            </a:r>
            <a:r>
              <a:rPr lang="en-GB" sz="2000" spc="-10" dirty="0">
                <a:solidFill>
                  <a:srgbClr val="484848"/>
                </a:solidFill>
                <a:latin typeface="Century Gothic"/>
                <a:cs typeface="Century Gothic"/>
              </a:rPr>
              <a:t>previous </a:t>
            </a:r>
            <a:r>
              <a:rPr lang="en-GB" sz="2000" dirty="0">
                <a:solidFill>
                  <a:srgbClr val="484848"/>
                </a:solidFill>
                <a:latin typeface="Century Gothic"/>
                <a:cs typeface="Century Gothic"/>
              </a:rPr>
              <a:t>role</a:t>
            </a:r>
            <a:r>
              <a:rPr lang="en-GB" sz="2000" spc="-40" dirty="0">
                <a:solidFill>
                  <a:srgbClr val="484848"/>
                </a:solidFill>
                <a:latin typeface="Century Gothic"/>
                <a:cs typeface="Century Gothic"/>
              </a:rPr>
              <a:t> </a:t>
            </a:r>
            <a:r>
              <a:rPr lang="en-GB" sz="2000" dirty="0">
                <a:solidFill>
                  <a:srgbClr val="484848"/>
                </a:solidFill>
                <a:latin typeface="Century Gothic"/>
                <a:cs typeface="Century Gothic"/>
              </a:rPr>
              <a:t>Joby</a:t>
            </a:r>
            <a:r>
              <a:rPr lang="en-GB" sz="2000" spc="-30" dirty="0">
                <a:solidFill>
                  <a:srgbClr val="484848"/>
                </a:solidFill>
                <a:latin typeface="Century Gothic"/>
                <a:cs typeface="Century Gothic"/>
              </a:rPr>
              <a:t> </a:t>
            </a:r>
            <a:r>
              <a:rPr lang="en-GB" sz="2000" dirty="0">
                <a:solidFill>
                  <a:srgbClr val="484848"/>
                </a:solidFill>
                <a:latin typeface="Century Gothic"/>
                <a:cs typeface="Century Gothic"/>
              </a:rPr>
              <a:t>was</a:t>
            </a:r>
            <a:r>
              <a:rPr lang="en-GB" sz="2000" spc="-25" dirty="0">
                <a:solidFill>
                  <a:srgbClr val="484848"/>
                </a:solidFill>
                <a:latin typeface="Century Gothic"/>
                <a:cs typeface="Century Gothic"/>
              </a:rPr>
              <a:t> </a:t>
            </a:r>
            <a:r>
              <a:rPr lang="en-GB" sz="2000" dirty="0">
                <a:solidFill>
                  <a:srgbClr val="484848"/>
                </a:solidFill>
                <a:latin typeface="Century Gothic"/>
                <a:cs typeface="Century Gothic"/>
              </a:rPr>
              <a:t>responsible</a:t>
            </a:r>
            <a:r>
              <a:rPr lang="en-GB" sz="2000" spc="-65" dirty="0">
                <a:solidFill>
                  <a:srgbClr val="484848"/>
                </a:solidFill>
                <a:latin typeface="Century Gothic"/>
                <a:cs typeface="Century Gothic"/>
              </a:rPr>
              <a:t> </a:t>
            </a:r>
            <a:r>
              <a:rPr lang="en-GB" sz="2000" dirty="0">
                <a:solidFill>
                  <a:srgbClr val="484848"/>
                </a:solidFill>
                <a:latin typeface="Century Gothic"/>
                <a:cs typeface="Century Gothic"/>
              </a:rPr>
              <a:t>for</a:t>
            </a:r>
            <a:r>
              <a:rPr lang="en-GB" sz="2000" spc="-15" dirty="0">
                <a:solidFill>
                  <a:srgbClr val="484848"/>
                </a:solidFill>
                <a:latin typeface="Century Gothic"/>
                <a:cs typeface="Century Gothic"/>
              </a:rPr>
              <a:t> </a:t>
            </a:r>
            <a:r>
              <a:rPr lang="en-GB" sz="2000" spc="-25" dirty="0">
                <a:solidFill>
                  <a:srgbClr val="484848"/>
                </a:solidFill>
                <a:latin typeface="Century Gothic"/>
                <a:cs typeface="Century Gothic"/>
              </a:rPr>
              <a:t>the </a:t>
            </a:r>
            <a:r>
              <a:rPr lang="en-GB" sz="2000" dirty="0">
                <a:solidFill>
                  <a:srgbClr val="484848"/>
                </a:solidFill>
                <a:latin typeface="Century Gothic"/>
                <a:cs typeface="Century Gothic"/>
              </a:rPr>
              <a:t>management</a:t>
            </a:r>
            <a:r>
              <a:rPr lang="en-GB" sz="2000" spc="-25" dirty="0">
                <a:solidFill>
                  <a:srgbClr val="484848"/>
                </a:solidFill>
                <a:latin typeface="Century Gothic"/>
                <a:cs typeface="Century Gothic"/>
              </a:rPr>
              <a:t> </a:t>
            </a:r>
            <a:r>
              <a:rPr lang="en-GB" sz="2000" dirty="0">
                <a:solidFill>
                  <a:srgbClr val="484848"/>
                </a:solidFill>
                <a:latin typeface="Century Gothic"/>
                <a:cs typeface="Century Gothic"/>
              </a:rPr>
              <a:t>of</a:t>
            </a:r>
            <a:r>
              <a:rPr lang="en-GB" sz="2000" spc="-10" dirty="0">
                <a:solidFill>
                  <a:srgbClr val="484848"/>
                </a:solidFill>
                <a:latin typeface="Century Gothic"/>
                <a:cs typeface="Century Gothic"/>
              </a:rPr>
              <a:t> </a:t>
            </a:r>
            <a:r>
              <a:rPr lang="en-GB" sz="2000" dirty="0">
                <a:solidFill>
                  <a:srgbClr val="484848"/>
                </a:solidFill>
                <a:latin typeface="Century Gothic"/>
                <a:cs typeface="Century Gothic"/>
              </a:rPr>
              <a:t>the</a:t>
            </a:r>
            <a:r>
              <a:rPr lang="en-GB" sz="2000" spc="-5" dirty="0">
                <a:solidFill>
                  <a:srgbClr val="484848"/>
                </a:solidFill>
                <a:latin typeface="Century Gothic"/>
                <a:cs typeface="Century Gothic"/>
              </a:rPr>
              <a:t> </a:t>
            </a:r>
            <a:r>
              <a:rPr lang="en-GB" sz="2000" dirty="0">
                <a:solidFill>
                  <a:srgbClr val="484848"/>
                </a:solidFill>
                <a:latin typeface="Century Gothic"/>
                <a:cs typeface="Century Gothic"/>
              </a:rPr>
              <a:t>Financial</a:t>
            </a:r>
            <a:r>
              <a:rPr lang="en-GB" sz="2000" spc="-25" dirty="0">
                <a:solidFill>
                  <a:srgbClr val="484848"/>
                </a:solidFill>
                <a:latin typeface="Century Gothic"/>
                <a:cs typeface="Century Gothic"/>
              </a:rPr>
              <a:t> </a:t>
            </a:r>
            <a:r>
              <a:rPr lang="en-GB" sz="2000" spc="-10" dirty="0">
                <a:solidFill>
                  <a:srgbClr val="484848"/>
                </a:solidFill>
                <a:latin typeface="Century Gothic"/>
                <a:cs typeface="Century Gothic"/>
              </a:rPr>
              <a:t>Conduct </a:t>
            </a:r>
            <a:r>
              <a:rPr lang="en-GB" sz="2000" dirty="0">
                <a:solidFill>
                  <a:srgbClr val="484848"/>
                </a:solidFill>
                <a:latin typeface="Century Gothic"/>
                <a:cs typeface="Century Gothic"/>
              </a:rPr>
              <a:t>Authority’s</a:t>
            </a:r>
            <a:r>
              <a:rPr lang="en-GB" sz="2000" spc="-55" dirty="0">
                <a:solidFill>
                  <a:srgbClr val="484848"/>
                </a:solidFill>
                <a:latin typeface="Century Gothic"/>
                <a:cs typeface="Century Gothic"/>
              </a:rPr>
              <a:t> </a:t>
            </a:r>
            <a:r>
              <a:rPr lang="en-GB" sz="2000" dirty="0">
                <a:solidFill>
                  <a:srgbClr val="484848"/>
                </a:solidFill>
                <a:latin typeface="Century Gothic"/>
                <a:cs typeface="Century Gothic"/>
              </a:rPr>
              <a:t>Strategic</a:t>
            </a:r>
            <a:r>
              <a:rPr lang="en-GB" sz="2000" spc="-75" dirty="0">
                <a:solidFill>
                  <a:srgbClr val="484848"/>
                </a:solidFill>
                <a:latin typeface="Century Gothic"/>
                <a:cs typeface="Century Gothic"/>
              </a:rPr>
              <a:t> </a:t>
            </a:r>
            <a:r>
              <a:rPr lang="en-GB" sz="2000" dirty="0">
                <a:solidFill>
                  <a:srgbClr val="484848"/>
                </a:solidFill>
                <a:latin typeface="Century Gothic"/>
                <a:cs typeface="Century Gothic"/>
              </a:rPr>
              <a:t>Assessment</a:t>
            </a:r>
            <a:r>
              <a:rPr lang="en-GB" sz="2000" spc="-45" dirty="0">
                <a:solidFill>
                  <a:srgbClr val="484848"/>
                </a:solidFill>
                <a:latin typeface="Century Gothic"/>
                <a:cs typeface="Century Gothic"/>
              </a:rPr>
              <a:t> </a:t>
            </a:r>
            <a:r>
              <a:rPr lang="en-GB" sz="2000" spc="-10" dirty="0">
                <a:solidFill>
                  <a:srgbClr val="484848"/>
                </a:solidFill>
                <a:latin typeface="Century Gothic"/>
                <a:cs typeface="Century Gothic"/>
              </a:rPr>
              <a:t>Team, </a:t>
            </a:r>
            <a:r>
              <a:rPr lang="en-GB" sz="2000" dirty="0">
                <a:solidFill>
                  <a:srgbClr val="484848"/>
                </a:solidFill>
                <a:latin typeface="Century Gothic"/>
                <a:cs typeface="Century Gothic"/>
              </a:rPr>
              <a:t>overseeing</a:t>
            </a:r>
            <a:r>
              <a:rPr lang="en-GB" sz="2000" spc="-55" dirty="0">
                <a:solidFill>
                  <a:srgbClr val="484848"/>
                </a:solidFill>
                <a:latin typeface="Century Gothic"/>
                <a:cs typeface="Century Gothic"/>
              </a:rPr>
              <a:t> </a:t>
            </a:r>
            <a:r>
              <a:rPr lang="en-GB" sz="2000" dirty="0">
                <a:solidFill>
                  <a:srgbClr val="484848"/>
                </a:solidFill>
                <a:latin typeface="Century Gothic"/>
                <a:cs typeface="Century Gothic"/>
              </a:rPr>
              <a:t>a</a:t>
            </a:r>
            <a:r>
              <a:rPr lang="en-GB" sz="2000" spc="-20" dirty="0">
                <a:solidFill>
                  <a:srgbClr val="484848"/>
                </a:solidFill>
                <a:latin typeface="Century Gothic"/>
                <a:cs typeface="Century Gothic"/>
              </a:rPr>
              <a:t> </a:t>
            </a:r>
            <a:r>
              <a:rPr lang="en-GB" sz="2000" dirty="0">
                <a:solidFill>
                  <a:srgbClr val="484848"/>
                </a:solidFill>
                <a:latin typeface="Century Gothic"/>
                <a:cs typeface="Century Gothic"/>
              </a:rPr>
              <a:t>team</a:t>
            </a:r>
            <a:r>
              <a:rPr lang="en-GB" sz="2000" spc="-15" dirty="0">
                <a:solidFill>
                  <a:srgbClr val="484848"/>
                </a:solidFill>
                <a:latin typeface="Century Gothic"/>
                <a:cs typeface="Century Gothic"/>
              </a:rPr>
              <a:t> </a:t>
            </a:r>
            <a:r>
              <a:rPr lang="en-GB" sz="2000" dirty="0">
                <a:solidFill>
                  <a:srgbClr val="484848"/>
                </a:solidFill>
                <a:latin typeface="Century Gothic"/>
                <a:cs typeface="Century Gothic"/>
              </a:rPr>
              <a:t>of</a:t>
            </a:r>
            <a:r>
              <a:rPr lang="en-GB" sz="2000" spc="-20" dirty="0">
                <a:solidFill>
                  <a:srgbClr val="484848"/>
                </a:solidFill>
                <a:latin typeface="Century Gothic"/>
                <a:cs typeface="Century Gothic"/>
              </a:rPr>
              <a:t> </a:t>
            </a:r>
            <a:r>
              <a:rPr lang="en-GB" sz="2000" dirty="0">
                <a:solidFill>
                  <a:srgbClr val="484848"/>
                </a:solidFill>
                <a:latin typeface="Century Gothic"/>
                <a:cs typeface="Century Gothic"/>
              </a:rPr>
              <a:t>analysts</a:t>
            </a:r>
            <a:r>
              <a:rPr lang="en-GB" sz="2000" spc="-35" dirty="0">
                <a:solidFill>
                  <a:srgbClr val="484848"/>
                </a:solidFill>
                <a:latin typeface="Century Gothic"/>
                <a:cs typeface="Century Gothic"/>
              </a:rPr>
              <a:t> </a:t>
            </a:r>
            <a:r>
              <a:rPr lang="en-GB" sz="2000" dirty="0">
                <a:solidFill>
                  <a:srgbClr val="484848"/>
                </a:solidFill>
                <a:latin typeface="Century Gothic"/>
                <a:cs typeface="Century Gothic"/>
              </a:rPr>
              <a:t>tasked</a:t>
            </a:r>
            <a:r>
              <a:rPr lang="en-GB" sz="2000" spc="-35" dirty="0">
                <a:solidFill>
                  <a:srgbClr val="484848"/>
                </a:solidFill>
                <a:latin typeface="Century Gothic"/>
                <a:cs typeface="Century Gothic"/>
              </a:rPr>
              <a:t> </a:t>
            </a:r>
            <a:r>
              <a:rPr lang="en-GB" sz="2000" spc="-20" dirty="0">
                <a:solidFill>
                  <a:srgbClr val="484848"/>
                </a:solidFill>
                <a:latin typeface="Century Gothic"/>
                <a:cs typeface="Century Gothic"/>
              </a:rPr>
              <a:t>with </a:t>
            </a:r>
            <a:r>
              <a:rPr lang="en-GB" sz="2000" dirty="0">
                <a:solidFill>
                  <a:srgbClr val="484848"/>
                </a:solidFill>
                <a:latin typeface="Century Gothic"/>
                <a:cs typeface="Century Gothic"/>
              </a:rPr>
              <a:t>delivering</a:t>
            </a:r>
            <a:r>
              <a:rPr lang="en-GB" sz="2000" spc="-55" dirty="0">
                <a:solidFill>
                  <a:srgbClr val="484848"/>
                </a:solidFill>
                <a:latin typeface="Century Gothic"/>
                <a:cs typeface="Century Gothic"/>
              </a:rPr>
              <a:t> </a:t>
            </a:r>
            <a:r>
              <a:rPr lang="en-GB" sz="2000" dirty="0">
                <a:solidFill>
                  <a:srgbClr val="484848"/>
                </a:solidFill>
                <a:latin typeface="Century Gothic"/>
                <a:cs typeface="Century Gothic"/>
              </a:rPr>
              <a:t>high</a:t>
            </a:r>
            <a:r>
              <a:rPr lang="en-GB" sz="2000" spc="-5" dirty="0">
                <a:solidFill>
                  <a:srgbClr val="484848"/>
                </a:solidFill>
                <a:latin typeface="Century Gothic"/>
                <a:cs typeface="Century Gothic"/>
              </a:rPr>
              <a:t> </a:t>
            </a:r>
            <a:r>
              <a:rPr lang="en-GB" sz="2000" dirty="0">
                <a:solidFill>
                  <a:srgbClr val="484848"/>
                </a:solidFill>
                <a:latin typeface="Century Gothic"/>
                <a:cs typeface="Century Gothic"/>
              </a:rPr>
              <a:t>quality</a:t>
            </a:r>
            <a:r>
              <a:rPr lang="en-GB" sz="2000" spc="-35" dirty="0">
                <a:solidFill>
                  <a:srgbClr val="484848"/>
                </a:solidFill>
                <a:latin typeface="Century Gothic"/>
                <a:cs typeface="Century Gothic"/>
              </a:rPr>
              <a:t> </a:t>
            </a:r>
            <a:r>
              <a:rPr lang="en-GB" sz="2000" dirty="0">
                <a:solidFill>
                  <a:srgbClr val="484848"/>
                </a:solidFill>
                <a:latin typeface="Century Gothic"/>
                <a:cs typeface="Century Gothic"/>
              </a:rPr>
              <a:t>intelligence</a:t>
            </a:r>
            <a:r>
              <a:rPr lang="en-GB" sz="2000" spc="-35" dirty="0">
                <a:solidFill>
                  <a:srgbClr val="484848"/>
                </a:solidFill>
                <a:latin typeface="Century Gothic"/>
                <a:cs typeface="Century Gothic"/>
              </a:rPr>
              <a:t> </a:t>
            </a:r>
            <a:r>
              <a:rPr lang="en-GB" sz="2000" spc="-10" dirty="0">
                <a:solidFill>
                  <a:srgbClr val="484848"/>
                </a:solidFill>
                <a:latin typeface="Century Gothic"/>
                <a:cs typeface="Century Gothic"/>
              </a:rPr>
              <a:t>reporting </a:t>
            </a:r>
            <a:r>
              <a:rPr lang="en-GB" sz="2000" dirty="0">
                <a:solidFill>
                  <a:srgbClr val="484848"/>
                </a:solidFill>
                <a:latin typeface="Century Gothic"/>
                <a:cs typeface="Century Gothic"/>
              </a:rPr>
              <a:t>on</a:t>
            </a:r>
            <a:r>
              <a:rPr lang="en-GB" sz="2000" spc="-10" dirty="0">
                <a:solidFill>
                  <a:srgbClr val="484848"/>
                </a:solidFill>
                <a:latin typeface="Century Gothic"/>
                <a:cs typeface="Century Gothic"/>
              </a:rPr>
              <a:t> </a:t>
            </a:r>
            <a:r>
              <a:rPr lang="en-GB" sz="2000" dirty="0">
                <a:solidFill>
                  <a:srgbClr val="484848"/>
                </a:solidFill>
                <a:latin typeface="Century Gothic"/>
                <a:cs typeface="Century Gothic"/>
              </a:rPr>
              <a:t>money</a:t>
            </a:r>
            <a:r>
              <a:rPr lang="en-GB" sz="2000" spc="-15" dirty="0">
                <a:solidFill>
                  <a:srgbClr val="484848"/>
                </a:solidFill>
                <a:latin typeface="Century Gothic"/>
                <a:cs typeface="Century Gothic"/>
              </a:rPr>
              <a:t> </a:t>
            </a:r>
            <a:r>
              <a:rPr lang="en-GB" sz="2000" dirty="0">
                <a:solidFill>
                  <a:srgbClr val="484848"/>
                </a:solidFill>
                <a:latin typeface="Century Gothic"/>
                <a:cs typeface="Century Gothic"/>
              </a:rPr>
              <a:t>laundering,</a:t>
            </a:r>
            <a:r>
              <a:rPr lang="en-GB" sz="2000" spc="-55" dirty="0">
                <a:solidFill>
                  <a:srgbClr val="484848"/>
                </a:solidFill>
                <a:latin typeface="Century Gothic"/>
                <a:cs typeface="Century Gothic"/>
              </a:rPr>
              <a:t> </a:t>
            </a:r>
            <a:r>
              <a:rPr lang="en-GB" sz="2000" dirty="0">
                <a:solidFill>
                  <a:srgbClr val="484848"/>
                </a:solidFill>
                <a:latin typeface="Century Gothic"/>
                <a:cs typeface="Century Gothic"/>
              </a:rPr>
              <a:t>fraud,</a:t>
            </a:r>
            <a:r>
              <a:rPr lang="en-GB" sz="2000" spc="-40" dirty="0">
                <a:solidFill>
                  <a:srgbClr val="484848"/>
                </a:solidFill>
                <a:latin typeface="Century Gothic"/>
                <a:cs typeface="Century Gothic"/>
              </a:rPr>
              <a:t> </a:t>
            </a:r>
            <a:r>
              <a:rPr lang="en-GB" sz="2000" dirty="0">
                <a:solidFill>
                  <a:srgbClr val="484848"/>
                </a:solidFill>
                <a:latin typeface="Century Gothic"/>
                <a:cs typeface="Century Gothic"/>
              </a:rPr>
              <a:t>market</a:t>
            </a:r>
            <a:r>
              <a:rPr lang="en-GB" sz="2000" spc="-35" dirty="0">
                <a:solidFill>
                  <a:srgbClr val="484848"/>
                </a:solidFill>
                <a:latin typeface="Century Gothic"/>
                <a:cs typeface="Century Gothic"/>
              </a:rPr>
              <a:t> </a:t>
            </a:r>
            <a:r>
              <a:rPr lang="en-GB" sz="2000" spc="-10" dirty="0">
                <a:solidFill>
                  <a:srgbClr val="484848"/>
                </a:solidFill>
                <a:latin typeface="Century Gothic"/>
                <a:cs typeface="Century Gothic"/>
              </a:rPr>
              <a:t>abuse, </a:t>
            </a:r>
            <a:r>
              <a:rPr lang="en-GB" sz="2000" dirty="0">
                <a:solidFill>
                  <a:srgbClr val="484848"/>
                </a:solidFill>
                <a:latin typeface="Century Gothic"/>
                <a:cs typeface="Century Gothic"/>
              </a:rPr>
              <a:t>corruption</a:t>
            </a:r>
            <a:r>
              <a:rPr lang="en-GB" sz="2000" spc="-60" dirty="0">
                <a:solidFill>
                  <a:srgbClr val="484848"/>
                </a:solidFill>
                <a:latin typeface="Century Gothic"/>
                <a:cs typeface="Century Gothic"/>
              </a:rPr>
              <a:t> </a:t>
            </a:r>
            <a:r>
              <a:rPr lang="en-GB" sz="2000" dirty="0">
                <a:solidFill>
                  <a:srgbClr val="484848"/>
                </a:solidFill>
                <a:latin typeface="Century Gothic"/>
                <a:cs typeface="Century Gothic"/>
              </a:rPr>
              <a:t>and</a:t>
            </a:r>
            <a:r>
              <a:rPr lang="en-GB" sz="2000" spc="-25" dirty="0">
                <a:solidFill>
                  <a:srgbClr val="484848"/>
                </a:solidFill>
                <a:latin typeface="Century Gothic"/>
                <a:cs typeface="Century Gothic"/>
              </a:rPr>
              <a:t> </a:t>
            </a:r>
            <a:r>
              <a:rPr lang="en-GB" sz="2000" dirty="0">
                <a:solidFill>
                  <a:srgbClr val="484848"/>
                </a:solidFill>
                <a:latin typeface="Century Gothic"/>
                <a:cs typeface="Century Gothic"/>
              </a:rPr>
              <a:t>other</a:t>
            </a:r>
            <a:r>
              <a:rPr lang="en-GB" sz="2000" spc="-30" dirty="0">
                <a:solidFill>
                  <a:srgbClr val="484848"/>
                </a:solidFill>
                <a:latin typeface="Century Gothic"/>
                <a:cs typeface="Century Gothic"/>
              </a:rPr>
              <a:t> </a:t>
            </a:r>
            <a:r>
              <a:rPr lang="en-GB" sz="2000" dirty="0">
                <a:solidFill>
                  <a:srgbClr val="484848"/>
                </a:solidFill>
                <a:latin typeface="Century Gothic"/>
                <a:cs typeface="Century Gothic"/>
              </a:rPr>
              <a:t>forms</a:t>
            </a:r>
            <a:r>
              <a:rPr lang="en-GB" sz="2000" spc="-20" dirty="0">
                <a:solidFill>
                  <a:srgbClr val="484848"/>
                </a:solidFill>
                <a:latin typeface="Century Gothic"/>
                <a:cs typeface="Century Gothic"/>
              </a:rPr>
              <a:t> </a:t>
            </a:r>
            <a:r>
              <a:rPr lang="en-GB" sz="2000" dirty="0">
                <a:solidFill>
                  <a:srgbClr val="484848"/>
                </a:solidFill>
                <a:latin typeface="Century Gothic"/>
                <a:cs typeface="Century Gothic"/>
              </a:rPr>
              <a:t>of</a:t>
            </a:r>
            <a:r>
              <a:rPr lang="en-GB" sz="2000" spc="-15" dirty="0">
                <a:solidFill>
                  <a:srgbClr val="484848"/>
                </a:solidFill>
                <a:latin typeface="Century Gothic"/>
                <a:cs typeface="Century Gothic"/>
              </a:rPr>
              <a:t> </a:t>
            </a:r>
            <a:r>
              <a:rPr lang="en-GB" sz="2000" spc="-10" dirty="0">
                <a:solidFill>
                  <a:srgbClr val="484848"/>
                </a:solidFill>
                <a:latin typeface="Century Gothic"/>
                <a:cs typeface="Century Gothic"/>
              </a:rPr>
              <a:t>criminality</a:t>
            </a:r>
            <a:endParaRPr lang="en-GB" dirty="0"/>
          </a:p>
        </p:txBody>
      </p:sp>
    </p:spTree>
    <p:extLst>
      <p:ext uri="{BB962C8B-B14F-4D97-AF65-F5344CB8AC3E}">
        <p14:creationId xmlns:p14="http://schemas.microsoft.com/office/powerpoint/2010/main" val="3152192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6A31A-9160-5E66-40C3-EBEEB80EF850}"/>
              </a:ext>
            </a:extLst>
          </p:cNvPr>
          <p:cNvSpPr>
            <a:spLocks noGrp="1"/>
          </p:cNvSpPr>
          <p:nvPr>
            <p:ph type="ctrTitle"/>
          </p:nvPr>
        </p:nvSpPr>
        <p:spPr/>
        <p:txBody>
          <a:bodyPr/>
          <a:lstStyle/>
          <a:p>
            <a:r>
              <a:rPr lang="en-US" dirty="0"/>
              <a:t>Threats: As Opposed to Risks</a:t>
            </a:r>
            <a:endParaRPr lang="en-GB" dirty="0"/>
          </a:p>
        </p:txBody>
      </p:sp>
    </p:spTree>
    <p:extLst>
      <p:ext uri="{BB962C8B-B14F-4D97-AF65-F5344CB8AC3E}">
        <p14:creationId xmlns:p14="http://schemas.microsoft.com/office/powerpoint/2010/main" val="1355291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4CD75-872F-A559-B38C-8AD2C2322F68}"/>
              </a:ext>
            </a:extLst>
          </p:cNvPr>
          <p:cNvSpPr>
            <a:spLocks noGrp="1"/>
          </p:cNvSpPr>
          <p:nvPr>
            <p:ph type="title"/>
          </p:nvPr>
        </p:nvSpPr>
        <p:spPr/>
        <p:txBody>
          <a:bodyPr/>
          <a:lstStyle/>
          <a:p>
            <a:r>
              <a:rPr lang="en-US" dirty="0"/>
              <a:t>Threats?</a:t>
            </a:r>
          </a:p>
        </p:txBody>
      </p:sp>
      <p:sp>
        <p:nvSpPr>
          <p:cNvPr id="3" name="Content Placeholder 2">
            <a:extLst>
              <a:ext uri="{FF2B5EF4-FFF2-40B4-BE49-F238E27FC236}">
                <a16:creationId xmlns:a16="http://schemas.microsoft.com/office/drawing/2014/main" id="{E8D6CD47-E390-0F17-ACF6-901D691A34B3}"/>
              </a:ext>
            </a:extLst>
          </p:cNvPr>
          <p:cNvSpPr>
            <a:spLocks noGrp="1"/>
          </p:cNvSpPr>
          <p:nvPr>
            <p:ph idx="1"/>
          </p:nvPr>
        </p:nvSpPr>
        <p:spPr/>
        <p:txBody>
          <a:bodyPr>
            <a:normAutofit fontScale="92500" lnSpcReduction="20000"/>
          </a:bodyPr>
          <a:lstStyle/>
          <a:p>
            <a:r>
              <a:rPr lang="en-GB" sz="2500" dirty="0">
                <a:latin typeface="+mn-lt"/>
                <a:ea typeface="Calibri" panose="020F0502020204030204" pitchFamily="34" charset="0"/>
              </a:rPr>
              <a:t>R</a:t>
            </a:r>
            <a:r>
              <a:rPr lang="en-GB" sz="2500" dirty="0">
                <a:effectLst/>
                <a:latin typeface="+mn-lt"/>
                <a:ea typeface="Calibri" panose="020F0502020204030204" pitchFamily="34" charset="0"/>
              </a:rPr>
              <a:t>isk-based approach remains the international gold standard </a:t>
            </a:r>
            <a:r>
              <a:rPr lang="en-GB" sz="2500" dirty="0">
                <a:latin typeface="+mn-lt"/>
                <a:ea typeface="Calibri" panose="020F0502020204030204" pitchFamily="34" charset="0"/>
              </a:rPr>
              <a:t>approach</a:t>
            </a:r>
          </a:p>
          <a:p>
            <a:r>
              <a:rPr lang="en-GB" sz="2500" dirty="0">
                <a:latin typeface="+mn-lt"/>
                <a:ea typeface="Calibri" panose="020F0502020204030204" pitchFamily="34" charset="0"/>
              </a:rPr>
              <a:t>Governments and law enforcement conduct threat analysis</a:t>
            </a:r>
          </a:p>
          <a:p>
            <a:r>
              <a:rPr lang="en-GB" sz="2500" dirty="0">
                <a:latin typeface="+mn-lt"/>
                <a:ea typeface="Calibri" panose="020F0502020204030204" pitchFamily="34" charset="0"/>
              </a:rPr>
              <a:t>T</a:t>
            </a:r>
            <a:r>
              <a:rPr lang="en-GB" sz="2500" dirty="0">
                <a:effectLst/>
                <a:latin typeface="+mn-lt"/>
                <a:ea typeface="Calibri" panose="020F0502020204030204" pitchFamily="34" charset="0"/>
              </a:rPr>
              <a:t>hreats inform the broader process of risk management</a:t>
            </a:r>
          </a:p>
          <a:p>
            <a:r>
              <a:rPr lang="en-GB" sz="2500" dirty="0">
                <a:latin typeface="+mn-lt"/>
                <a:ea typeface="Calibri" panose="020F0502020204030204" pitchFamily="34" charset="0"/>
              </a:rPr>
              <a:t>It must be intelligence led</a:t>
            </a:r>
            <a:endParaRPr lang="en-US" sz="2500" dirty="0">
              <a:effectLst/>
              <a:latin typeface="+mn-lt"/>
              <a:ea typeface="Calibri" panose="020F0502020204030204" pitchFamily="34" charset="0"/>
            </a:endParaRPr>
          </a:p>
          <a:p>
            <a:r>
              <a:rPr lang="en-US" sz="2500" dirty="0">
                <a:latin typeface="+mn-lt"/>
                <a:ea typeface="Calibri" panose="020F0502020204030204" pitchFamily="34" charset="0"/>
              </a:rPr>
              <a:t>Threats are receiving more prominence from regulators </a:t>
            </a:r>
          </a:p>
          <a:p>
            <a:r>
              <a:rPr lang="en-GB" sz="2500" dirty="0">
                <a:effectLst/>
                <a:latin typeface="+mn-lt"/>
                <a:ea typeface="Calibri" panose="020F0502020204030204" pitchFamily="34" charset="0"/>
                <a:cs typeface="Calibri" panose="020F0502020204030204" pitchFamily="34" charset="0"/>
              </a:rPr>
              <a:t>Threat analysis helps fill intelligence gaps</a:t>
            </a:r>
          </a:p>
          <a:p>
            <a:r>
              <a:rPr lang="en-GB" sz="2500" dirty="0">
                <a:latin typeface="+mn-lt"/>
                <a:ea typeface="Calibri" panose="020F0502020204030204" pitchFamily="34" charset="0"/>
                <a:cs typeface="Calibri" panose="020F0502020204030204" pitchFamily="34" charset="0"/>
              </a:rPr>
              <a:t>And </a:t>
            </a:r>
            <a:r>
              <a:rPr lang="en-GB" sz="2500" dirty="0">
                <a:effectLst/>
                <a:latin typeface="+mn-lt"/>
                <a:ea typeface="Calibri" panose="020F0502020204030204" pitchFamily="34" charset="0"/>
                <a:cs typeface="Calibri" panose="020F0502020204030204" pitchFamily="34" charset="0"/>
              </a:rPr>
              <a:t>demonstrates a commitment to tackle financial crime effectively </a:t>
            </a:r>
          </a:p>
          <a:p>
            <a:r>
              <a:rPr lang="en-GB" sz="2500" dirty="0">
                <a:effectLst/>
                <a:latin typeface="+mn-lt"/>
                <a:ea typeface="Calibri" panose="020F0502020204030204" pitchFamily="34" charset="0"/>
              </a:rPr>
              <a:t>Join the dots…………………………………………</a:t>
            </a:r>
          </a:p>
          <a:p>
            <a:endParaRPr lang="en-US" dirty="0">
              <a:effectLst/>
              <a:latin typeface="+mn-lt"/>
              <a:ea typeface="Calibri" panose="020F0502020204030204" pitchFamily="34" charset="0"/>
              <a:cs typeface="Calibri" panose="020F0502020204030204" pitchFamily="34" charset="0"/>
            </a:endParaRPr>
          </a:p>
          <a:p>
            <a:endParaRPr lang="en-GB"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9118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6A31A-9160-5E66-40C3-EBEEB80EF850}"/>
              </a:ext>
            </a:extLst>
          </p:cNvPr>
          <p:cNvSpPr>
            <a:spLocks noGrp="1"/>
          </p:cNvSpPr>
          <p:nvPr>
            <p:ph type="ctrTitle"/>
          </p:nvPr>
        </p:nvSpPr>
        <p:spPr/>
        <p:txBody>
          <a:bodyPr/>
          <a:lstStyle/>
          <a:p>
            <a:r>
              <a:rPr lang="en-US" dirty="0"/>
              <a:t>Complexity, Convergence and Chaos</a:t>
            </a:r>
            <a:endParaRPr lang="en-GB" dirty="0"/>
          </a:p>
        </p:txBody>
      </p:sp>
    </p:spTree>
    <p:extLst>
      <p:ext uri="{BB962C8B-B14F-4D97-AF65-F5344CB8AC3E}">
        <p14:creationId xmlns:p14="http://schemas.microsoft.com/office/powerpoint/2010/main" val="1750603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4CD75-872F-A559-B38C-8AD2C2322F68}"/>
              </a:ext>
            </a:extLst>
          </p:cNvPr>
          <p:cNvSpPr>
            <a:spLocks noGrp="1"/>
          </p:cNvSpPr>
          <p:nvPr>
            <p:ph type="title"/>
          </p:nvPr>
        </p:nvSpPr>
        <p:spPr/>
        <p:txBody>
          <a:bodyPr/>
          <a:lstStyle/>
          <a:p>
            <a:r>
              <a:rPr lang="en-US" dirty="0"/>
              <a:t>Why So Tricky?</a:t>
            </a:r>
          </a:p>
        </p:txBody>
      </p:sp>
      <p:sp>
        <p:nvSpPr>
          <p:cNvPr id="3" name="Content Placeholder 2">
            <a:extLst>
              <a:ext uri="{FF2B5EF4-FFF2-40B4-BE49-F238E27FC236}">
                <a16:creationId xmlns:a16="http://schemas.microsoft.com/office/drawing/2014/main" id="{E8D6CD47-E390-0F17-ACF6-901D691A34B3}"/>
              </a:ext>
            </a:extLst>
          </p:cNvPr>
          <p:cNvSpPr>
            <a:spLocks noGrp="1"/>
          </p:cNvSpPr>
          <p:nvPr>
            <p:ph idx="1"/>
          </p:nvPr>
        </p:nvSpPr>
        <p:spPr>
          <a:xfrm>
            <a:off x="838200" y="1352218"/>
            <a:ext cx="10515600" cy="4737686"/>
          </a:xfrm>
        </p:spPr>
        <p:txBody>
          <a:bodyPr vert="horz" lIns="91440" tIns="45720" rIns="91440" bIns="45720" rtlCol="0" anchor="t">
            <a:normAutofit/>
          </a:bodyPr>
          <a:lstStyle/>
          <a:p>
            <a:r>
              <a:rPr lang="en-GB" sz="1800" dirty="0">
                <a:latin typeface="+mn-lt"/>
                <a:ea typeface="Calibri" panose="020F0502020204030204" pitchFamily="34" charset="0"/>
              </a:rPr>
              <a:t>The world is more complex than at any point since the height of the Cold War</a:t>
            </a:r>
          </a:p>
          <a:p>
            <a:r>
              <a:rPr lang="en-GB" sz="1800" dirty="0">
                <a:effectLst/>
                <a:latin typeface="+mn-lt"/>
                <a:ea typeface="Calibri" panose="020F0502020204030204" pitchFamily="34" charset="0"/>
              </a:rPr>
              <a:t>Financial crime has become a national security threat – competing with state driven threats</a:t>
            </a:r>
          </a:p>
          <a:p>
            <a:r>
              <a:rPr lang="en-GB" sz="1800" dirty="0">
                <a:latin typeface="+mn-lt"/>
                <a:ea typeface="Calibri" panose="020F0502020204030204" pitchFamily="34" charset="0"/>
              </a:rPr>
              <a:t>State actors, organised crime and multiple enablers are overlapping – and cooperating</a:t>
            </a:r>
          </a:p>
          <a:p>
            <a:r>
              <a:rPr lang="en-GB" sz="1800" dirty="0">
                <a:latin typeface="+mn-lt"/>
                <a:ea typeface="Calibri" panose="020F0502020204030204" pitchFamily="34" charset="0"/>
              </a:rPr>
              <a:t>Predicate crime can no longer be viewed in isolation</a:t>
            </a:r>
          </a:p>
          <a:p>
            <a:r>
              <a:rPr lang="en-GB" sz="1800" dirty="0">
                <a:latin typeface="+mn-lt"/>
                <a:ea typeface="Calibri" panose="020F0502020204030204" pitchFamily="34" charset="0"/>
              </a:rPr>
              <a:t>Longstanding risks (correspondent banking, trade-based laundering, investment visas etc) still exist</a:t>
            </a:r>
          </a:p>
          <a:p>
            <a:r>
              <a:rPr lang="en-GB" sz="1800" dirty="0">
                <a:latin typeface="+mn-lt"/>
                <a:ea typeface="Calibri" panose="020F0502020204030204" pitchFamily="34" charset="0"/>
              </a:rPr>
              <a:t>Financial institutions are still expected to do the day job </a:t>
            </a:r>
          </a:p>
          <a:p>
            <a:r>
              <a:rPr lang="en-GB" sz="1800" dirty="0">
                <a:latin typeface="+mn-lt"/>
                <a:ea typeface="Calibri" panose="020F0502020204030204" pitchFamily="34" charset="0"/>
              </a:rPr>
              <a:t>Where is the intelligence and what are the trade-offs?</a:t>
            </a:r>
          </a:p>
          <a:p>
            <a:r>
              <a:rPr lang="en-GB" sz="1800" dirty="0">
                <a:latin typeface="+mn-lt"/>
                <a:ea typeface="Calibri" panose="020F0502020204030204" pitchFamily="34" charset="0"/>
              </a:rPr>
              <a:t>Formerly compartmentalised subjects now require joined up approach (e.g. AML/fraud)</a:t>
            </a:r>
          </a:p>
          <a:p>
            <a:endParaRPr lang="en-GB" sz="1800" dirty="0">
              <a:latin typeface="+mn-lt"/>
              <a:ea typeface="Calibri" panose="020F0502020204030204" pitchFamily="34" charset="0"/>
            </a:endParaRPr>
          </a:p>
          <a:p>
            <a:endParaRPr lang="en-GB" sz="1800" dirty="0">
              <a:effectLst/>
              <a:latin typeface="+mn-lt"/>
              <a:ea typeface="Calibri" panose="020F0502020204030204" pitchFamily="34" charset="0"/>
            </a:endParaRPr>
          </a:p>
          <a:p>
            <a:endParaRPr lang="en-US" dirty="0">
              <a:effectLst/>
              <a:latin typeface="+mn-lt"/>
              <a:ea typeface="Calibri" panose="020F0502020204030204" pitchFamily="34" charset="0"/>
              <a:cs typeface="Calibri" panose="020F0502020204030204" pitchFamily="34" charset="0"/>
            </a:endParaRPr>
          </a:p>
          <a:p>
            <a:endParaRPr lang="en-GB"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6546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6A31A-9160-5E66-40C3-EBEEB80EF850}"/>
              </a:ext>
            </a:extLst>
          </p:cNvPr>
          <p:cNvSpPr>
            <a:spLocks noGrp="1"/>
          </p:cNvSpPr>
          <p:nvPr>
            <p:ph type="ctrTitle"/>
          </p:nvPr>
        </p:nvSpPr>
        <p:spPr/>
        <p:txBody>
          <a:bodyPr/>
          <a:lstStyle/>
          <a:p>
            <a:r>
              <a:rPr lang="en-US" dirty="0"/>
              <a:t>Picture of Threat </a:t>
            </a:r>
            <a:endParaRPr lang="en-GB" dirty="0"/>
          </a:p>
        </p:txBody>
      </p:sp>
    </p:spTree>
    <p:extLst>
      <p:ext uri="{BB962C8B-B14F-4D97-AF65-F5344CB8AC3E}">
        <p14:creationId xmlns:p14="http://schemas.microsoft.com/office/powerpoint/2010/main" val="3653391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77E7021F-D906-B342-FF8A-9FD24D00217C}"/>
              </a:ext>
            </a:extLst>
          </p:cNvPr>
          <p:cNvCxnSpPr>
            <a:cxnSpLocks/>
            <a:endCxn id="16" idx="3"/>
          </p:cNvCxnSpPr>
          <p:nvPr/>
        </p:nvCxnSpPr>
        <p:spPr>
          <a:xfrm flipV="1">
            <a:off x="2416629" y="5059346"/>
            <a:ext cx="642474" cy="472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40A1597-6952-49C6-1DE0-7A374DD8BE16}"/>
              </a:ext>
            </a:extLst>
          </p:cNvPr>
          <p:cNvCxnSpPr>
            <a:cxnSpLocks/>
            <a:endCxn id="85" idx="2"/>
          </p:cNvCxnSpPr>
          <p:nvPr/>
        </p:nvCxnSpPr>
        <p:spPr>
          <a:xfrm>
            <a:off x="6202127" y="1820103"/>
            <a:ext cx="905067" cy="81953"/>
          </a:xfrm>
          <a:prstGeom prst="line">
            <a:avLst/>
          </a:prstGeom>
          <a:solidFill>
            <a:schemeClr val="accent2"/>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31A0063-00B7-F0CB-1DA5-A3B5F8504503}"/>
              </a:ext>
            </a:extLst>
          </p:cNvPr>
          <p:cNvCxnSpPr>
            <a:cxnSpLocks/>
          </p:cNvCxnSpPr>
          <p:nvPr/>
        </p:nvCxnSpPr>
        <p:spPr>
          <a:xfrm flipH="1" flipV="1">
            <a:off x="3981165" y="3135086"/>
            <a:ext cx="895604" cy="1326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9292612-A23A-734B-CEA6-0588FEDF7DAC}"/>
              </a:ext>
            </a:extLst>
          </p:cNvPr>
          <p:cNvCxnSpPr>
            <a:cxnSpLocks/>
            <a:endCxn id="23" idx="4"/>
          </p:cNvCxnSpPr>
          <p:nvPr/>
        </p:nvCxnSpPr>
        <p:spPr>
          <a:xfrm flipV="1">
            <a:off x="5619778" y="2356362"/>
            <a:ext cx="149102" cy="5498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3D6BA4F-53C0-F74F-474B-2A721B147CA2}"/>
              </a:ext>
            </a:extLst>
          </p:cNvPr>
          <p:cNvCxnSpPr>
            <a:cxnSpLocks/>
          </p:cNvCxnSpPr>
          <p:nvPr/>
        </p:nvCxnSpPr>
        <p:spPr>
          <a:xfrm flipV="1">
            <a:off x="6333147" y="3406003"/>
            <a:ext cx="639267" cy="712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E46D477-70BF-9CF3-DA9B-D8FDD953712C}"/>
              </a:ext>
            </a:extLst>
          </p:cNvPr>
          <p:cNvCxnSpPr>
            <a:cxnSpLocks/>
          </p:cNvCxnSpPr>
          <p:nvPr/>
        </p:nvCxnSpPr>
        <p:spPr>
          <a:xfrm flipH="1">
            <a:off x="3907848" y="4246918"/>
            <a:ext cx="1005412" cy="3070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563990F0-04A2-3C88-3124-D03E01E63B30}"/>
              </a:ext>
            </a:extLst>
          </p:cNvPr>
          <p:cNvSpPr/>
          <p:nvPr/>
        </p:nvSpPr>
        <p:spPr>
          <a:xfrm>
            <a:off x="2985053" y="2476875"/>
            <a:ext cx="1030799" cy="103079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tx1"/>
                </a:solidFill>
              </a:rPr>
              <a:t>Internal Challenges</a:t>
            </a:r>
          </a:p>
        </p:txBody>
      </p:sp>
      <p:sp>
        <p:nvSpPr>
          <p:cNvPr id="16" name="Oval 15">
            <a:extLst>
              <a:ext uri="{FF2B5EF4-FFF2-40B4-BE49-F238E27FC236}">
                <a16:creationId xmlns:a16="http://schemas.microsoft.com/office/drawing/2014/main" id="{6EC55719-AC6F-DEBF-1ED7-447E9C7A0685}"/>
              </a:ext>
            </a:extLst>
          </p:cNvPr>
          <p:cNvSpPr/>
          <p:nvPr/>
        </p:nvSpPr>
        <p:spPr>
          <a:xfrm>
            <a:off x="2908146" y="4179504"/>
            <a:ext cx="1030799" cy="1030799"/>
          </a:xfrm>
          <a:prstGeom prst="ellipse">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bg1"/>
                </a:solidFill>
              </a:rPr>
              <a:t>Exploitative Crimes</a:t>
            </a:r>
          </a:p>
        </p:txBody>
      </p:sp>
      <p:sp>
        <p:nvSpPr>
          <p:cNvPr id="17" name="Oval 16">
            <a:extLst>
              <a:ext uri="{FF2B5EF4-FFF2-40B4-BE49-F238E27FC236}">
                <a16:creationId xmlns:a16="http://schemas.microsoft.com/office/drawing/2014/main" id="{B272F951-3398-0DBA-5A79-B62BC8353C6C}"/>
              </a:ext>
            </a:extLst>
          </p:cNvPr>
          <p:cNvSpPr/>
          <p:nvPr/>
        </p:nvSpPr>
        <p:spPr>
          <a:xfrm>
            <a:off x="4913260" y="123382"/>
            <a:ext cx="939589" cy="900653"/>
          </a:xfrm>
          <a:prstGeom prst="ellipse">
            <a:avLst/>
          </a:prstGeom>
          <a:solidFill>
            <a:schemeClr val="accent2">
              <a:alpha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tx1"/>
                </a:solidFill>
              </a:rPr>
              <a:t>Scams/ Frauds</a:t>
            </a:r>
          </a:p>
        </p:txBody>
      </p:sp>
      <p:sp>
        <p:nvSpPr>
          <p:cNvPr id="18" name="Oval 17">
            <a:extLst>
              <a:ext uri="{FF2B5EF4-FFF2-40B4-BE49-F238E27FC236}">
                <a16:creationId xmlns:a16="http://schemas.microsoft.com/office/drawing/2014/main" id="{46FA17E9-3FF0-FBDC-84F2-50924ED1BB56}"/>
              </a:ext>
            </a:extLst>
          </p:cNvPr>
          <p:cNvSpPr/>
          <p:nvPr/>
        </p:nvSpPr>
        <p:spPr>
          <a:xfrm>
            <a:off x="3773625" y="1281692"/>
            <a:ext cx="866078" cy="866078"/>
          </a:xfrm>
          <a:prstGeom prst="ellipse">
            <a:avLst/>
          </a:prstGeom>
          <a:solidFill>
            <a:schemeClr val="accent2">
              <a:alpha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tx1"/>
                </a:solidFill>
              </a:rPr>
              <a:t>Cyber-enabled Crime &amp; AI</a:t>
            </a:r>
          </a:p>
        </p:txBody>
      </p:sp>
      <p:sp>
        <p:nvSpPr>
          <p:cNvPr id="19" name="Oval 18">
            <a:extLst>
              <a:ext uri="{FF2B5EF4-FFF2-40B4-BE49-F238E27FC236}">
                <a16:creationId xmlns:a16="http://schemas.microsoft.com/office/drawing/2014/main" id="{FC5F0324-D77A-146B-A568-3F736B7DC282}"/>
              </a:ext>
            </a:extLst>
          </p:cNvPr>
          <p:cNvSpPr/>
          <p:nvPr/>
        </p:nvSpPr>
        <p:spPr>
          <a:xfrm>
            <a:off x="6677307" y="365228"/>
            <a:ext cx="866078" cy="866078"/>
          </a:xfrm>
          <a:prstGeom prst="ellipse">
            <a:avLst/>
          </a:prstGeom>
          <a:solidFill>
            <a:schemeClr val="accent2">
              <a:alpha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tx1"/>
                </a:solidFill>
              </a:rPr>
              <a:t>Sanctions Evasion</a:t>
            </a:r>
          </a:p>
        </p:txBody>
      </p:sp>
      <p:cxnSp>
        <p:nvCxnSpPr>
          <p:cNvPr id="20" name="Straight Connector 19">
            <a:extLst>
              <a:ext uri="{FF2B5EF4-FFF2-40B4-BE49-F238E27FC236}">
                <a16:creationId xmlns:a16="http://schemas.microsoft.com/office/drawing/2014/main" id="{3C698680-195C-1D21-188B-A0F0867F8481}"/>
              </a:ext>
            </a:extLst>
          </p:cNvPr>
          <p:cNvCxnSpPr>
            <a:cxnSpLocks/>
          </p:cNvCxnSpPr>
          <p:nvPr/>
        </p:nvCxnSpPr>
        <p:spPr>
          <a:xfrm flipH="1" flipV="1">
            <a:off x="5514694" y="1024035"/>
            <a:ext cx="143890" cy="345708"/>
          </a:xfrm>
          <a:prstGeom prst="line">
            <a:avLst/>
          </a:prstGeom>
          <a:solidFill>
            <a:schemeClr val="accent2"/>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286BC4-DC42-C50E-B40A-638CC6693107}"/>
              </a:ext>
            </a:extLst>
          </p:cNvPr>
          <p:cNvCxnSpPr>
            <a:cxnSpLocks/>
            <a:endCxn id="18" idx="6"/>
          </p:cNvCxnSpPr>
          <p:nvPr/>
        </p:nvCxnSpPr>
        <p:spPr>
          <a:xfrm flipH="1" flipV="1">
            <a:off x="4639703" y="1714731"/>
            <a:ext cx="701594" cy="77320"/>
          </a:xfrm>
          <a:prstGeom prst="line">
            <a:avLst/>
          </a:prstGeom>
          <a:solidFill>
            <a:schemeClr val="accent2"/>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7A2DCE-25C9-683F-9866-32220E8B1EB8}"/>
              </a:ext>
            </a:extLst>
          </p:cNvPr>
          <p:cNvCxnSpPr>
            <a:cxnSpLocks/>
          </p:cNvCxnSpPr>
          <p:nvPr/>
        </p:nvCxnSpPr>
        <p:spPr>
          <a:xfrm flipV="1">
            <a:off x="6220490" y="1058232"/>
            <a:ext cx="537625" cy="542744"/>
          </a:xfrm>
          <a:prstGeom prst="line">
            <a:avLst/>
          </a:prstGeom>
          <a:solidFill>
            <a:schemeClr val="accent2"/>
          </a:solid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4A912E2B-25B7-A51F-C3D3-D57BCE285007}"/>
              </a:ext>
            </a:extLst>
          </p:cNvPr>
          <p:cNvSpPr/>
          <p:nvPr/>
        </p:nvSpPr>
        <p:spPr>
          <a:xfrm>
            <a:off x="5253480" y="1325563"/>
            <a:ext cx="1030799" cy="1030799"/>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tx1"/>
                </a:solidFill>
              </a:rPr>
              <a:t>Resource Allocation/Emerging Threats</a:t>
            </a:r>
          </a:p>
        </p:txBody>
      </p:sp>
      <p:sp>
        <p:nvSpPr>
          <p:cNvPr id="24" name="Oval 23">
            <a:extLst>
              <a:ext uri="{FF2B5EF4-FFF2-40B4-BE49-F238E27FC236}">
                <a16:creationId xmlns:a16="http://schemas.microsoft.com/office/drawing/2014/main" id="{E6A37658-DBB5-91F0-B861-F6782BECA8EC}"/>
              </a:ext>
            </a:extLst>
          </p:cNvPr>
          <p:cNvSpPr/>
          <p:nvPr/>
        </p:nvSpPr>
        <p:spPr>
          <a:xfrm rot="10800000" flipV="1">
            <a:off x="8879429" y="3627280"/>
            <a:ext cx="1195438" cy="931843"/>
          </a:xfrm>
          <a:prstGeom prst="ellipse">
            <a:avLst/>
          </a:prstGeom>
          <a:solidFill>
            <a:schemeClr val="accent3">
              <a:alpha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bg1"/>
                </a:solidFill>
              </a:rPr>
              <a:t>International Terrorism/ domestic extremism </a:t>
            </a:r>
          </a:p>
        </p:txBody>
      </p:sp>
      <p:sp>
        <p:nvSpPr>
          <p:cNvPr id="26" name="Oval 25">
            <a:extLst>
              <a:ext uri="{FF2B5EF4-FFF2-40B4-BE49-F238E27FC236}">
                <a16:creationId xmlns:a16="http://schemas.microsoft.com/office/drawing/2014/main" id="{B6B6B85E-6076-3B7D-FB44-48B4E4420FB5}"/>
              </a:ext>
            </a:extLst>
          </p:cNvPr>
          <p:cNvSpPr/>
          <p:nvPr/>
        </p:nvSpPr>
        <p:spPr>
          <a:xfrm rot="10800000" flipV="1">
            <a:off x="8458277" y="2322073"/>
            <a:ext cx="1156784" cy="1030800"/>
          </a:xfrm>
          <a:prstGeom prst="ellipse">
            <a:avLst/>
          </a:prstGeom>
          <a:solidFill>
            <a:schemeClr val="accent3">
              <a:alpha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bg1"/>
                </a:solidFill>
              </a:rPr>
              <a:t>Transnational criminal smuggling</a:t>
            </a:r>
          </a:p>
        </p:txBody>
      </p:sp>
      <p:cxnSp>
        <p:nvCxnSpPr>
          <p:cNvPr id="27" name="Straight Connector 26">
            <a:extLst>
              <a:ext uri="{FF2B5EF4-FFF2-40B4-BE49-F238E27FC236}">
                <a16:creationId xmlns:a16="http://schemas.microsoft.com/office/drawing/2014/main" id="{4474EB5E-F1B7-06CB-A7E9-C4EF2E19B192}"/>
              </a:ext>
            </a:extLst>
          </p:cNvPr>
          <p:cNvCxnSpPr>
            <a:cxnSpLocks/>
          </p:cNvCxnSpPr>
          <p:nvPr/>
        </p:nvCxnSpPr>
        <p:spPr>
          <a:xfrm>
            <a:off x="7949411" y="3672806"/>
            <a:ext cx="930018" cy="306585"/>
          </a:xfrm>
          <a:prstGeom prst="line">
            <a:avLst/>
          </a:prstGeom>
          <a:solidFill>
            <a:schemeClr val="accent3"/>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4AEFCEA-0A8F-0D03-0060-6BA9BD633C2A}"/>
              </a:ext>
            </a:extLst>
          </p:cNvPr>
          <p:cNvCxnSpPr>
            <a:cxnSpLocks/>
          </p:cNvCxnSpPr>
          <p:nvPr/>
        </p:nvCxnSpPr>
        <p:spPr>
          <a:xfrm flipV="1">
            <a:off x="7992842" y="3065699"/>
            <a:ext cx="515400" cy="319541"/>
          </a:xfrm>
          <a:prstGeom prst="line">
            <a:avLst/>
          </a:prstGeom>
          <a:solidFill>
            <a:schemeClr val="accent3"/>
          </a:solid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E581B588-D7F8-BFA0-1354-19AF3934756B}"/>
              </a:ext>
            </a:extLst>
          </p:cNvPr>
          <p:cNvSpPr/>
          <p:nvPr/>
        </p:nvSpPr>
        <p:spPr>
          <a:xfrm rot="10800000" flipV="1">
            <a:off x="6962043" y="2897939"/>
            <a:ext cx="1030799" cy="1030799"/>
          </a:xfrm>
          <a:prstGeom prst="ellipse">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bg1"/>
                </a:solidFill>
              </a:rPr>
              <a:t>Organized Crime and Terrorism</a:t>
            </a:r>
          </a:p>
        </p:txBody>
      </p:sp>
      <p:sp>
        <p:nvSpPr>
          <p:cNvPr id="31" name="Oval 30">
            <a:extLst>
              <a:ext uri="{FF2B5EF4-FFF2-40B4-BE49-F238E27FC236}">
                <a16:creationId xmlns:a16="http://schemas.microsoft.com/office/drawing/2014/main" id="{C96EC2EB-E56A-0812-FA55-4176B9395D57}"/>
              </a:ext>
            </a:extLst>
          </p:cNvPr>
          <p:cNvSpPr/>
          <p:nvPr/>
        </p:nvSpPr>
        <p:spPr>
          <a:xfrm>
            <a:off x="4311400" y="2684037"/>
            <a:ext cx="2085278" cy="2085278"/>
          </a:xfrm>
          <a:prstGeom prst="ellipse">
            <a:avLst/>
          </a:prstGeom>
          <a:solidFill>
            <a:schemeClr val="tx1">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AFC Threats</a:t>
            </a:r>
          </a:p>
        </p:txBody>
      </p:sp>
      <p:sp>
        <p:nvSpPr>
          <p:cNvPr id="33" name="Oval 32">
            <a:extLst>
              <a:ext uri="{FF2B5EF4-FFF2-40B4-BE49-F238E27FC236}">
                <a16:creationId xmlns:a16="http://schemas.microsoft.com/office/drawing/2014/main" id="{C572A007-816F-6B37-2005-BA6465BB8474}"/>
              </a:ext>
            </a:extLst>
          </p:cNvPr>
          <p:cNvSpPr/>
          <p:nvPr/>
        </p:nvSpPr>
        <p:spPr>
          <a:xfrm>
            <a:off x="1573926" y="5321789"/>
            <a:ext cx="939273" cy="911934"/>
          </a:xfrm>
          <a:prstGeom prst="ellipse">
            <a:avLst/>
          </a:prstGeom>
          <a:solidFill>
            <a:schemeClr val="accent4">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bg1"/>
                </a:solidFill>
              </a:rPr>
              <a:t>Pig Butchering</a:t>
            </a:r>
          </a:p>
        </p:txBody>
      </p:sp>
      <p:sp>
        <p:nvSpPr>
          <p:cNvPr id="34" name="Oval 33">
            <a:extLst>
              <a:ext uri="{FF2B5EF4-FFF2-40B4-BE49-F238E27FC236}">
                <a16:creationId xmlns:a16="http://schemas.microsoft.com/office/drawing/2014/main" id="{6BE95A76-7E5D-3B6B-6EB4-69EFAC993A1C}"/>
              </a:ext>
            </a:extLst>
          </p:cNvPr>
          <p:cNvSpPr/>
          <p:nvPr/>
        </p:nvSpPr>
        <p:spPr>
          <a:xfrm>
            <a:off x="1325485" y="4060516"/>
            <a:ext cx="924316" cy="881718"/>
          </a:xfrm>
          <a:prstGeom prst="ellipse">
            <a:avLst/>
          </a:prstGeom>
          <a:solidFill>
            <a:schemeClr val="accent4">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bg1"/>
                </a:solidFill>
              </a:rPr>
              <a:t>Human Trafficking</a:t>
            </a:r>
          </a:p>
        </p:txBody>
      </p:sp>
      <p:sp>
        <p:nvSpPr>
          <p:cNvPr id="35" name="Oval 34">
            <a:extLst>
              <a:ext uri="{FF2B5EF4-FFF2-40B4-BE49-F238E27FC236}">
                <a16:creationId xmlns:a16="http://schemas.microsoft.com/office/drawing/2014/main" id="{5F786907-4081-1544-2F25-F783E43AF5AA}"/>
              </a:ext>
            </a:extLst>
          </p:cNvPr>
          <p:cNvSpPr/>
          <p:nvPr/>
        </p:nvSpPr>
        <p:spPr>
          <a:xfrm>
            <a:off x="1218311" y="2509120"/>
            <a:ext cx="945809" cy="929479"/>
          </a:xfrm>
          <a:prstGeom prst="ellipse">
            <a:avLst/>
          </a:prstGeom>
          <a:solidFill>
            <a:schemeClr val="accent1">
              <a:alpha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tx1"/>
                </a:solidFill>
              </a:rPr>
              <a:t>Outdated/ Legacy IT</a:t>
            </a:r>
          </a:p>
        </p:txBody>
      </p:sp>
      <p:sp>
        <p:nvSpPr>
          <p:cNvPr id="37" name="Oval 36">
            <a:extLst>
              <a:ext uri="{FF2B5EF4-FFF2-40B4-BE49-F238E27FC236}">
                <a16:creationId xmlns:a16="http://schemas.microsoft.com/office/drawing/2014/main" id="{16CE5A94-29D2-2CB4-1830-279B7AF43A4F}"/>
              </a:ext>
            </a:extLst>
          </p:cNvPr>
          <p:cNvSpPr/>
          <p:nvPr/>
        </p:nvSpPr>
        <p:spPr>
          <a:xfrm>
            <a:off x="1752677" y="1201786"/>
            <a:ext cx="866078" cy="866078"/>
          </a:xfrm>
          <a:prstGeom prst="ellipse">
            <a:avLst/>
          </a:prstGeom>
          <a:solidFill>
            <a:schemeClr val="accent1">
              <a:alpha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tx1"/>
                </a:solidFill>
              </a:rPr>
              <a:t>Talent Retention</a:t>
            </a:r>
          </a:p>
        </p:txBody>
      </p:sp>
      <p:cxnSp>
        <p:nvCxnSpPr>
          <p:cNvPr id="38" name="Straight Connector 37">
            <a:extLst>
              <a:ext uri="{FF2B5EF4-FFF2-40B4-BE49-F238E27FC236}">
                <a16:creationId xmlns:a16="http://schemas.microsoft.com/office/drawing/2014/main" id="{3ECA61FF-100F-C18C-A25E-A957AB6248BF}"/>
              </a:ext>
            </a:extLst>
          </p:cNvPr>
          <p:cNvCxnSpPr>
            <a:cxnSpLocks/>
            <a:stCxn id="15" idx="2"/>
            <a:endCxn id="35" idx="6"/>
          </p:cNvCxnSpPr>
          <p:nvPr/>
        </p:nvCxnSpPr>
        <p:spPr>
          <a:xfrm flipH="1" flipV="1">
            <a:off x="2164120" y="2973860"/>
            <a:ext cx="820933" cy="18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8EF6B61-635D-4D04-7B2A-EC6A06A77C87}"/>
              </a:ext>
            </a:extLst>
          </p:cNvPr>
          <p:cNvCxnSpPr>
            <a:cxnSpLocks/>
          </p:cNvCxnSpPr>
          <p:nvPr/>
        </p:nvCxnSpPr>
        <p:spPr>
          <a:xfrm flipH="1" flipV="1">
            <a:off x="2513199" y="1912984"/>
            <a:ext cx="698520" cy="6346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87CFC2C-F015-E23F-0171-45F7162DACA5}"/>
              </a:ext>
            </a:extLst>
          </p:cNvPr>
          <p:cNvCxnSpPr>
            <a:cxnSpLocks/>
            <a:stCxn id="16" idx="2"/>
            <a:endCxn id="34" idx="6"/>
          </p:cNvCxnSpPr>
          <p:nvPr/>
        </p:nvCxnSpPr>
        <p:spPr>
          <a:xfrm flipH="1" flipV="1">
            <a:off x="2249801" y="4501375"/>
            <a:ext cx="658345" cy="1935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0F7F25D3-34FB-8B65-B8B8-2F7A78B0E1FE}"/>
              </a:ext>
            </a:extLst>
          </p:cNvPr>
          <p:cNvSpPr/>
          <p:nvPr/>
        </p:nvSpPr>
        <p:spPr>
          <a:xfrm>
            <a:off x="7107194" y="1447750"/>
            <a:ext cx="1054763" cy="908612"/>
          </a:xfrm>
          <a:prstGeom prst="ellipse">
            <a:avLst/>
          </a:prstGeom>
          <a:solidFill>
            <a:schemeClr val="accent2">
              <a:alpha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tx1"/>
                </a:solidFill>
              </a:rPr>
              <a:t>Weapons proliferation</a:t>
            </a:r>
          </a:p>
        </p:txBody>
      </p:sp>
      <p:sp>
        <p:nvSpPr>
          <p:cNvPr id="191" name="Oval 190">
            <a:extLst>
              <a:ext uri="{FF2B5EF4-FFF2-40B4-BE49-F238E27FC236}">
                <a16:creationId xmlns:a16="http://schemas.microsoft.com/office/drawing/2014/main" id="{0ED986C9-D6EF-1D6E-6632-34FB353B7E04}"/>
              </a:ext>
            </a:extLst>
          </p:cNvPr>
          <p:cNvSpPr/>
          <p:nvPr/>
        </p:nvSpPr>
        <p:spPr>
          <a:xfrm>
            <a:off x="6046390" y="4846777"/>
            <a:ext cx="1030799" cy="1030799"/>
          </a:xfrm>
          <a:prstGeom prst="ellipse">
            <a:avLst/>
          </a:prstGeom>
          <a:solidFill>
            <a:schemeClr val="accent6"/>
          </a:solidFill>
          <a:ln>
            <a:solidFill>
              <a:schemeClr val="accent1"/>
            </a:solid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000" b="1" dirty="0">
                <a:solidFill>
                  <a:schemeClr val="bg1"/>
                </a:solidFill>
              </a:rPr>
              <a:t>Geopolitics</a:t>
            </a:r>
          </a:p>
        </p:txBody>
      </p:sp>
      <p:sp>
        <p:nvSpPr>
          <p:cNvPr id="193" name="Oval 192">
            <a:extLst>
              <a:ext uri="{FF2B5EF4-FFF2-40B4-BE49-F238E27FC236}">
                <a16:creationId xmlns:a16="http://schemas.microsoft.com/office/drawing/2014/main" id="{9860686C-A77D-E96A-4D07-15042E8C53C6}"/>
              </a:ext>
            </a:extLst>
          </p:cNvPr>
          <p:cNvSpPr/>
          <p:nvPr/>
        </p:nvSpPr>
        <p:spPr>
          <a:xfrm>
            <a:off x="7515468" y="5511697"/>
            <a:ext cx="1148330" cy="911934"/>
          </a:xfrm>
          <a:prstGeom prst="ellipse">
            <a:avLst/>
          </a:prstGeom>
          <a:solidFill>
            <a:schemeClr val="accent6">
              <a:lumMod val="75000"/>
              <a:alpha val="50000"/>
            </a:schemeClr>
          </a:solidFill>
          <a:ln>
            <a:solidFill>
              <a:schemeClr val="accent6">
                <a:lumMod val="40000"/>
                <a:lumOff val="60000"/>
              </a:schemeClr>
            </a:solid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000" dirty="0">
                <a:solidFill>
                  <a:schemeClr val="bg1"/>
                </a:solidFill>
              </a:rPr>
              <a:t>Fragmenting trade</a:t>
            </a:r>
          </a:p>
        </p:txBody>
      </p:sp>
      <p:cxnSp>
        <p:nvCxnSpPr>
          <p:cNvPr id="195" name="Straight Connector 194">
            <a:extLst>
              <a:ext uri="{FF2B5EF4-FFF2-40B4-BE49-F238E27FC236}">
                <a16:creationId xmlns:a16="http://schemas.microsoft.com/office/drawing/2014/main" id="{740DAA7B-DF44-4EF2-F50C-3ADB02330307}"/>
              </a:ext>
            </a:extLst>
          </p:cNvPr>
          <p:cNvCxnSpPr>
            <a:cxnSpLocks/>
          </p:cNvCxnSpPr>
          <p:nvPr/>
        </p:nvCxnSpPr>
        <p:spPr>
          <a:xfrm flipH="1" flipV="1">
            <a:off x="5986999" y="4568945"/>
            <a:ext cx="250312" cy="400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30B78E55-38C8-CB4F-814F-07747D1F2733}"/>
              </a:ext>
            </a:extLst>
          </p:cNvPr>
          <p:cNvCxnSpPr>
            <a:cxnSpLocks/>
          </p:cNvCxnSpPr>
          <p:nvPr/>
        </p:nvCxnSpPr>
        <p:spPr>
          <a:xfrm flipH="1" flipV="1">
            <a:off x="7056256" y="5489560"/>
            <a:ext cx="578319" cy="2018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8836669-5BE6-87A3-E718-9C950CE48866}"/>
              </a:ext>
            </a:extLst>
          </p:cNvPr>
          <p:cNvSpPr txBox="1"/>
          <p:nvPr/>
        </p:nvSpPr>
        <p:spPr>
          <a:xfrm>
            <a:off x="8917291" y="222391"/>
            <a:ext cx="2945349" cy="1569660"/>
          </a:xfrm>
          <a:prstGeom prst="rect">
            <a:avLst/>
          </a:prstGeom>
          <a:noFill/>
        </p:spPr>
        <p:txBody>
          <a:bodyPr wrap="square">
            <a:spAutoFit/>
          </a:bodyPr>
          <a:lstStyle/>
          <a:p>
            <a:r>
              <a:rPr lang="en-US" sz="1600" b="1" dirty="0"/>
              <a:t>“Budget constraints, resource limitations, and IT investment emerged as the primary risks impacting the effectiveness of financial crime functions.”</a:t>
            </a:r>
          </a:p>
        </p:txBody>
      </p:sp>
    </p:spTree>
    <p:extLst>
      <p:ext uri="{BB962C8B-B14F-4D97-AF65-F5344CB8AC3E}">
        <p14:creationId xmlns:p14="http://schemas.microsoft.com/office/powerpoint/2010/main" val="363369638"/>
      </p:ext>
    </p:extLst>
  </p:cSld>
  <p:clrMapOvr>
    <a:masterClrMapping/>
  </p:clrMapOvr>
</p:sld>
</file>

<file path=ppt/theme/theme1.xml><?xml version="1.0" encoding="utf-8"?>
<a:theme xmlns:a="http://schemas.openxmlformats.org/drawingml/2006/main" name="Custom Design">
  <a:themeElements>
    <a:clrScheme name="Acams Palette">
      <a:dk1>
        <a:srgbClr val="494949"/>
      </a:dk1>
      <a:lt1>
        <a:srgbClr val="FFFFFF"/>
      </a:lt1>
      <a:dk2>
        <a:srgbClr val="002368"/>
      </a:dk2>
      <a:lt2>
        <a:srgbClr val="F0F3F7"/>
      </a:lt2>
      <a:accent1>
        <a:srgbClr val="18EAC2"/>
      </a:accent1>
      <a:accent2>
        <a:srgbClr val="24BECE"/>
      </a:accent2>
      <a:accent3>
        <a:srgbClr val="008C8C"/>
      </a:accent3>
      <a:accent4>
        <a:srgbClr val="002368"/>
      </a:accent4>
      <a:accent5>
        <a:srgbClr val="F7F130"/>
      </a:accent5>
      <a:accent6>
        <a:srgbClr val="0505CE"/>
      </a:accent6>
      <a:hlink>
        <a:srgbClr val="008C8C"/>
      </a:hlink>
      <a:folHlink>
        <a:srgbClr val="008B8B"/>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120000"/>
          </a:lnSpc>
          <a:buClr>
            <a:schemeClr val="tx2"/>
          </a:buClr>
          <a:defRPr sz="1400" dirty="0" err="1" smtClean="0">
            <a:latin typeface="Century Gothic" panose="020B0502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EA09F162714094FB5A12B1A0C946CD0" ma:contentTypeVersion="20" ma:contentTypeDescription="Create a new document." ma:contentTypeScope="" ma:versionID="a5b1eff390c42fa97c93b62b8017f87f">
  <xsd:schema xmlns:xsd="http://www.w3.org/2001/XMLSchema" xmlns:xs="http://www.w3.org/2001/XMLSchema" xmlns:p="http://schemas.microsoft.com/office/2006/metadata/properties" xmlns:ns3="4b3bafc1-896e-4b2b-a4ca-3b725d2b0e87" xmlns:ns4="96ecc375-cb21-45db-9a4c-519d1eb9cf44" targetNamespace="http://schemas.microsoft.com/office/2006/metadata/properties" ma:root="true" ma:fieldsID="be1eba6c14e761f5b254008db0e6db63" ns3:_="" ns4:_="">
    <xsd:import namespace="4b3bafc1-896e-4b2b-a4ca-3b725d2b0e87"/>
    <xsd:import namespace="96ecc375-cb21-45db-9a4c-519d1eb9cf44"/>
    <xsd:element name="properties">
      <xsd:complexType>
        <xsd:sequence>
          <xsd:element name="documentManagement">
            <xsd:complexType>
              <xsd:all>
                <xsd:element ref="ns3:MigrationWizId" minOccurs="0"/>
                <xsd:element ref="ns3:MigrationWizIdPermissions" minOccurs="0"/>
                <xsd:element ref="ns3:MigrationWizIdVersion"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3bafc1-896e-4b2b-a4ca-3b725d2b0e87"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ecc375-cb21-45db-9a4c-519d1eb9cf44"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SharingHintHash" ma:index="2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igrationWizIdPermissions xmlns="4b3bafc1-896e-4b2b-a4ca-3b725d2b0e87" xsi:nil="true"/>
    <_activity xmlns="4b3bafc1-896e-4b2b-a4ca-3b725d2b0e87" xsi:nil="true"/>
    <MigrationWizIdVersion xmlns="4b3bafc1-896e-4b2b-a4ca-3b725d2b0e87" xsi:nil="true"/>
    <MigrationWizId xmlns="4b3bafc1-896e-4b2b-a4ca-3b725d2b0e87" xsi:nil="true"/>
  </documentManagement>
</p:properties>
</file>

<file path=customXml/itemProps1.xml><?xml version="1.0" encoding="utf-8"?>
<ds:datastoreItem xmlns:ds="http://schemas.openxmlformats.org/officeDocument/2006/customXml" ds:itemID="{C5CEAA03-E42A-42E3-B5BB-ADBE1142EB6C}">
  <ds:schemaRefs>
    <ds:schemaRef ds:uri="http://schemas.microsoft.com/sharepoint/v3/contenttype/forms"/>
  </ds:schemaRefs>
</ds:datastoreItem>
</file>

<file path=customXml/itemProps2.xml><?xml version="1.0" encoding="utf-8"?>
<ds:datastoreItem xmlns:ds="http://schemas.openxmlformats.org/officeDocument/2006/customXml" ds:itemID="{91569D9A-15F6-4C3B-90ED-DE04C90462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3bafc1-896e-4b2b-a4ca-3b725d2b0e87"/>
    <ds:schemaRef ds:uri="96ecc375-cb21-45db-9a4c-519d1eb9cf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0C61A7-CDF1-4EA8-AE9C-BB5DE9341D2E}">
  <ds:schemaRefs>
    <ds:schemaRef ds:uri="http://schemas.microsoft.com/office/2006/metadata/properties"/>
    <ds:schemaRef ds:uri="http://purl.org/dc/elements/1.1/"/>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 ds:uri="96ecc375-cb21-45db-9a4c-519d1eb9cf44"/>
    <ds:schemaRef ds:uri="4b3bafc1-896e-4b2b-a4ca-3b725d2b0e87"/>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10532</TotalTime>
  <Words>1365</Words>
  <Application>Microsoft Office PowerPoint</Application>
  <PresentationFormat>Widescreen</PresentationFormat>
  <Paragraphs>165</Paragraphs>
  <Slides>26</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Century Gothic</vt:lpstr>
      <vt:lpstr>Courier New</vt:lpstr>
      <vt:lpstr>Lora</vt:lpstr>
      <vt:lpstr>Lora Italics</vt:lpstr>
      <vt:lpstr>Sharp Sans No1 Medium</vt:lpstr>
      <vt:lpstr>Custom Design</vt:lpstr>
      <vt:lpstr>Financial Crime Threats: A Changing Landscape</vt:lpstr>
      <vt:lpstr>Contents</vt:lpstr>
      <vt:lpstr>Speaker</vt:lpstr>
      <vt:lpstr>Threats: As Opposed to Risks</vt:lpstr>
      <vt:lpstr>Threats?</vt:lpstr>
      <vt:lpstr>Complexity, Convergence and Chaos</vt:lpstr>
      <vt:lpstr>Why So Tricky?</vt:lpstr>
      <vt:lpstr>Picture of Threat </vt:lpstr>
      <vt:lpstr>PowerPoint Presentation</vt:lpstr>
      <vt:lpstr>PowerPoint Presentation</vt:lpstr>
      <vt:lpstr>PowerPoint Presentation</vt:lpstr>
      <vt:lpstr>Pig Butchering: The Epitome of a 21st Century Threat</vt:lpstr>
      <vt:lpstr>   “Organized crime groups are converging and exploiting vulnerabilities and the evolving situation is rapidly outpacing governments’ capacity to contain it.”</vt:lpstr>
      <vt:lpstr>Pig Butchering </vt:lpstr>
      <vt:lpstr>PowerPoint Presentation</vt:lpstr>
      <vt:lpstr>PowerPoint Presentation</vt:lpstr>
      <vt:lpstr>PowerPoint Presentation</vt:lpstr>
      <vt:lpstr>PowerPoint Presentation</vt:lpstr>
      <vt:lpstr>The Reality</vt:lpstr>
      <vt:lpstr>Pig Butchering: AFC Controls and Mitigations</vt:lpstr>
      <vt:lpstr>Implications for Compliance</vt:lpstr>
      <vt:lpstr>How should anti-financial crime functions respond?</vt:lpstr>
      <vt:lpstr>Key Takeaways </vt:lpstr>
      <vt:lpstr>The ACAMS Anti-Fraud Program</vt:lpstr>
      <vt:lpstr>The ACAMS Anti-Fraud Program</vt:lpstr>
      <vt:lpstr>Thank you!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Janelle Lamothe</dc:creator>
  <cp:lastModifiedBy>Joby Carpenter</cp:lastModifiedBy>
  <cp:revision>68</cp:revision>
  <dcterms:created xsi:type="dcterms:W3CDTF">2019-11-07T15:16:35Z</dcterms:created>
  <dcterms:modified xsi:type="dcterms:W3CDTF">2024-11-05T08:51:47Z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0x010100AEA09F162714094FB5A12B1A0C946CD0</vt:lpwstr>
  </property>
</Properties>
</file>